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4" r:id="rId5"/>
    <p:sldId id="368" r:id="rId6"/>
    <p:sldId id="365" r:id="rId7"/>
    <p:sldId id="369" r:id="rId8"/>
    <p:sldId id="371" r:id="rId9"/>
    <p:sldId id="366" r:id="rId10"/>
    <p:sldId id="372" r:id="rId11"/>
    <p:sldId id="256" r:id="rId12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3" d="100"/>
          <a:sy n="53" d="100"/>
        </p:scale>
        <p:origin x="72" y="12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bin"/><Relationship Id="rId7" Type="http://schemas.openxmlformats.org/officeDocument/2006/relationships/image" Target="../media/image23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10" name="yt_shape_14910"/>
          <p:cNvSpPr txBox="1"/>
          <p:nvPr/>
        </p:nvSpPr>
        <p:spPr>
          <a:xfrm>
            <a:off x="540000" y="900000"/>
            <a:ext cx="77473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上的点，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3cm.</a:t>
            </a:r>
          </a:p>
        </p:txBody>
      </p:sp>
      <p:pic>
        <p:nvPicPr>
          <p:cNvPr id="14911" name="yt_image_1491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06169" y="1531667"/>
            <a:ext cx="1779660" cy="1716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913" name="yt_shape_14913"/>
              <p:cNvSpPr txBox="1"/>
              <p:nvPr/>
            </p:nvSpPr>
            <p:spPr>
              <a:xfrm>
                <a:off x="540000" y="3298862"/>
                <a:ext cx="3125984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）求证：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913" name="yt_shape_14913" descr="{&quot;rangeId&quot;:6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98862"/>
                <a:ext cx="3125984" cy="490006"/>
              </a:xfrm>
              <a:prstGeom prst="rect">
                <a:avLst/>
              </a:prstGeom>
              <a:blipFill>
                <a:blip r:embed="rId3"/>
                <a:stretch>
                  <a:fillRect l="-6055" r="-5078" b="-370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0B0FBDA-48F5-20F8-4857-50F0E73D1C56}"/>
              </a:ext>
            </a:extLst>
          </p:cNvPr>
          <p:cNvSpPr txBox="1"/>
          <p:nvPr/>
        </p:nvSpPr>
        <p:spPr>
          <a:xfrm>
            <a:off x="449989" y="3851240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E1175FA-0363-7932-7FA5-1F94B6418C74}"/>
                  </a:ext>
                </a:extLst>
              </p:cNvPr>
              <p:cNvSpPr txBox="1"/>
              <p:nvPr/>
            </p:nvSpPr>
            <p:spPr>
              <a:xfrm>
                <a:off x="449989" y="4326728"/>
                <a:ext cx="1899032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E1175FA-0363-7932-7FA5-1F94B6418C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26728"/>
                <a:ext cx="1899032" cy="646189"/>
              </a:xfrm>
              <a:prstGeom prst="rect">
                <a:avLst/>
              </a:prstGeom>
              <a:blipFill>
                <a:blip r:embed="rId4"/>
                <a:stretch>
                  <a:fillRect l="-5145" r="-5145" b="-132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5DBDCE7-73FC-AA16-C8D6-E57E3E8AD3C8}"/>
                  </a:ext>
                </a:extLst>
              </p:cNvPr>
              <p:cNvSpPr txBox="1"/>
              <p:nvPr/>
            </p:nvSpPr>
            <p:spPr>
              <a:xfrm>
                <a:off x="449989" y="4879305"/>
                <a:ext cx="3072004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5DBDCE7-73FC-AA16-C8D6-E57E3E8AD3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79305"/>
                <a:ext cx="3072004" cy="646189"/>
              </a:xfrm>
              <a:prstGeom prst="rect">
                <a:avLst/>
              </a:prstGeom>
              <a:blipFill>
                <a:blip r:embed="rId5"/>
                <a:stretch>
                  <a:fillRect l="-3175" r="-3175" b="-169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195E9CE-1E73-D371-002E-D70D19190B2A}"/>
                  </a:ext>
                </a:extLst>
              </p:cNvPr>
              <p:cNvSpPr txBox="1"/>
              <p:nvPr/>
            </p:nvSpPr>
            <p:spPr>
              <a:xfrm>
                <a:off x="449989" y="5431882"/>
                <a:ext cx="1675638" cy="5788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195E9CE-1E73-D371-002E-D70D19190B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31882"/>
                <a:ext cx="1675638" cy="578879"/>
              </a:xfrm>
              <a:prstGeom prst="rect">
                <a:avLst/>
              </a:prstGeom>
              <a:blipFill>
                <a:blip r:embed="rId6"/>
                <a:stretch>
                  <a:fillRect l="-5818" r="-5818" b="-242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918" name="yt_shape_14918"/>
              <p:cNvSpPr txBox="1"/>
              <p:nvPr/>
            </p:nvSpPr>
            <p:spPr>
              <a:xfrm>
                <a:off x="540000" y="2875690"/>
                <a:ext cx="4621586" cy="146662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3cm.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918" name="yt_shape_14918" descr="{&quot;rangeId&quot;: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75690"/>
                <a:ext cx="4621586" cy="1466620"/>
              </a:xfrm>
              <a:prstGeom prst="rect">
                <a:avLst/>
              </a:prstGeom>
              <a:blipFill>
                <a:blip r:embed="rId2"/>
                <a:stretch>
                  <a:fillRect l="-4090" r="-3166" b="-120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A77D470-E09B-4A65-1071-71B188ACE939}"/>
                  </a:ext>
                </a:extLst>
              </p:cNvPr>
              <p:cNvSpPr txBox="1"/>
              <p:nvPr/>
            </p:nvSpPr>
            <p:spPr>
              <a:xfrm>
                <a:off x="449989" y="2828884"/>
                <a:ext cx="4756976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9, 'mathAnswerShape': 1}">
                <a:extLst>
                  <a:ext uri="{FF2B5EF4-FFF2-40B4-BE49-F238E27FC236}">
                    <a16:creationId xmlns:a16="http://schemas.microsoft.com/office/drawing/2014/main" id="{4A77D470-E09B-4A65-1071-71B188ACE9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28884"/>
                <a:ext cx="4756976" cy="646189"/>
              </a:xfrm>
              <a:prstGeom prst="rect">
                <a:avLst/>
              </a:prstGeom>
              <a:blipFill>
                <a:blip r:embed="rId3"/>
                <a:stretch>
                  <a:fillRect l="-2051" r="-2179" b="-169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525929B1-81CE-EB29-36B7-11E2B72389C5}"/>
              </a:ext>
            </a:extLst>
          </p:cNvPr>
          <p:cNvSpPr txBox="1"/>
          <p:nvPr/>
        </p:nvSpPr>
        <p:spPr>
          <a:xfrm>
            <a:off x="449989" y="3381461"/>
            <a:ext cx="20072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A25845E-C28B-3D96-0396-7E174EDCA0DD}"/>
              </a:ext>
            </a:extLst>
          </p:cNvPr>
          <p:cNvSpPr txBox="1"/>
          <p:nvPr/>
        </p:nvSpPr>
        <p:spPr>
          <a:xfrm>
            <a:off x="449989" y="3856949"/>
            <a:ext cx="1796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3cm.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4915">
            <a:extLst>
              <a:ext uri="{FF2B5EF4-FFF2-40B4-BE49-F238E27FC236}">
                <a16:creationId xmlns:a16="http://schemas.microsoft.com/office/drawing/2014/main" id="{507492F2-52D4-BC38-CA95-8EEFD872D2F3}"/>
              </a:ext>
            </a:extLst>
          </p:cNvPr>
          <p:cNvSpPr txBox="1"/>
          <p:nvPr/>
        </p:nvSpPr>
        <p:spPr>
          <a:xfrm>
            <a:off x="551008" y="2591224"/>
            <a:ext cx="21800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20" name="yt_shape_14920"/>
          <p:cNvSpPr txBox="1"/>
          <p:nvPr/>
        </p:nvSpPr>
        <p:spPr>
          <a:xfrm>
            <a:off x="540000" y="2125929"/>
            <a:ext cx="892712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都在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921" name="yt_image_1492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0574" y="2757596"/>
            <a:ext cx="1490851" cy="137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23" name="yt_shape_14923"/>
          <p:cNvSpPr txBox="1"/>
          <p:nvPr/>
        </p:nvSpPr>
        <p:spPr>
          <a:xfrm>
            <a:off x="540000" y="4184252"/>
            <a:ext cx="54918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39°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的度数；</a:t>
            </a:r>
          </a:p>
        </p:txBody>
      </p:sp>
      <p:sp>
        <p:nvSpPr>
          <p:cNvPr id="14924" name="yt_shape_14924"/>
          <p:cNvSpPr txBox="1"/>
          <p:nvPr/>
        </p:nvSpPr>
        <p:spPr>
          <a:xfrm>
            <a:off x="540000" y="4663555"/>
            <a:ext cx="30008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4925">
            <a:extLst>
              <a:ext uri="{FF2B5EF4-FFF2-40B4-BE49-F238E27FC236}">
                <a16:creationId xmlns:a16="http://schemas.microsoft.com/office/drawing/2014/main" id="{65412097-3F1B-FFD5-DA3A-454647B7DB7C}"/>
              </a:ext>
            </a:extLst>
          </p:cNvPr>
          <p:cNvSpPr txBox="1"/>
          <p:nvPr/>
        </p:nvSpPr>
        <p:spPr>
          <a:xfrm>
            <a:off x="540000" y="1234348"/>
            <a:ext cx="6647654" cy="474969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39°.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39°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39°.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39°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39°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78°.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3B5B7BA-4B00-A339-E21E-B745D21E96AD}"/>
              </a:ext>
            </a:extLst>
          </p:cNvPr>
          <p:cNvSpPr txBox="1"/>
          <p:nvPr/>
        </p:nvSpPr>
        <p:spPr>
          <a:xfrm>
            <a:off x="449989" y="1187542"/>
            <a:ext cx="327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9F3248A-064B-20FE-7837-85C6877B6F93}"/>
              </a:ext>
            </a:extLst>
          </p:cNvPr>
          <p:cNvSpPr txBox="1"/>
          <p:nvPr/>
        </p:nvSpPr>
        <p:spPr>
          <a:xfrm>
            <a:off x="449989" y="1663030"/>
            <a:ext cx="3426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39°.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617F3FF-3040-9408-7988-1D10885F18F6}"/>
              </a:ext>
            </a:extLst>
          </p:cNvPr>
          <p:cNvSpPr txBox="1"/>
          <p:nvPr/>
        </p:nvSpPr>
        <p:spPr>
          <a:xfrm>
            <a:off x="449989" y="2138518"/>
            <a:ext cx="3620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39°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266B1DA-48DB-96A6-E95A-ADD8F17D84A7}"/>
              </a:ext>
            </a:extLst>
          </p:cNvPr>
          <p:cNvSpPr txBox="1"/>
          <p:nvPr/>
        </p:nvSpPr>
        <p:spPr>
          <a:xfrm>
            <a:off x="449989" y="2614006"/>
            <a:ext cx="31217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39°.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BF32163-227A-EAE3-9251-94AD03389A20}"/>
              </a:ext>
            </a:extLst>
          </p:cNvPr>
          <p:cNvSpPr txBox="1"/>
          <p:nvPr/>
        </p:nvSpPr>
        <p:spPr>
          <a:xfrm>
            <a:off x="449989" y="3089494"/>
            <a:ext cx="6057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39°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39°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78°.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34A735E-A412-7BA0-C362-2083992A4163}"/>
              </a:ext>
            </a:extLst>
          </p:cNvPr>
          <p:cNvSpPr txBox="1"/>
          <p:nvPr/>
        </p:nvSpPr>
        <p:spPr>
          <a:xfrm>
            <a:off x="449989" y="3564982"/>
            <a:ext cx="5993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33CF4F9-2C74-73C4-4132-CB9DFAB405E7}"/>
              </a:ext>
            </a:extLst>
          </p:cNvPr>
          <p:cNvSpPr txBox="1"/>
          <p:nvPr/>
        </p:nvSpPr>
        <p:spPr>
          <a:xfrm>
            <a:off x="449989" y="4040470"/>
            <a:ext cx="6763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39408AB-3067-54FF-C135-8FB7E20C0C2A}"/>
              </a:ext>
            </a:extLst>
          </p:cNvPr>
          <p:cNvSpPr txBox="1"/>
          <p:nvPr/>
        </p:nvSpPr>
        <p:spPr>
          <a:xfrm>
            <a:off x="449989" y="4515958"/>
            <a:ext cx="4166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B7CDD0D-600A-C7C7-2568-4180B10A9ECC}"/>
              </a:ext>
            </a:extLst>
          </p:cNvPr>
          <p:cNvSpPr txBox="1"/>
          <p:nvPr/>
        </p:nvSpPr>
        <p:spPr>
          <a:xfrm>
            <a:off x="449989" y="4991446"/>
            <a:ext cx="4598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1B3A38B-EEDB-CF75-670F-6BF21F3AD3EE}"/>
              </a:ext>
            </a:extLst>
          </p:cNvPr>
          <p:cNvSpPr txBox="1"/>
          <p:nvPr/>
        </p:nvSpPr>
        <p:spPr>
          <a:xfrm>
            <a:off x="449989" y="5466935"/>
            <a:ext cx="1780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27" name="yt_shape_14927"/>
          <p:cNvSpPr txBox="1"/>
          <p:nvPr/>
        </p:nvSpPr>
        <p:spPr>
          <a:xfrm>
            <a:off x="540000" y="1968345"/>
            <a:ext cx="80278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928" name="yt_image_1492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4124" y="2600012"/>
            <a:ext cx="1983751" cy="1691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30" name="yt_shape_14930"/>
          <p:cNvSpPr txBox="1"/>
          <p:nvPr/>
        </p:nvSpPr>
        <p:spPr>
          <a:xfrm>
            <a:off x="540000" y="4341836"/>
            <a:ext cx="658674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的中点，求证：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的切线；</a:t>
            </a:r>
          </a:p>
        </p:txBody>
      </p:sp>
      <p:sp>
        <p:nvSpPr>
          <p:cNvPr id="14931" name="yt_shape_14931"/>
          <p:cNvSpPr txBox="1"/>
          <p:nvPr/>
        </p:nvSpPr>
        <p:spPr>
          <a:xfrm>
            <a:off x="540000" y="4821139"/>
            <a:ext cx="504304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32" name="yt_shape_14932"/>
          <p:cNvSpPr txBox="1"/>
          <p:nvPr/>
        </p:nvSpPr>
        <p:spPr>
          <a:xfrm>
            <a:off x="540000" y="900000"/>
            <a:ext cx="44018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）证明：如图，连接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934" name="yt_shape_14934"/>
          <p:cNvSpPr txBox="1"/>
          <p:nvPr/>
        </p:nvSpPr>
        <p:spPr>
          <a:xfrm>
            <a:off x="5158790" y="1531667"/>
            <a:ext cx="1473673" cy="114364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350" b="0" i="0" u="none" spc="-6350">
                <a:solidFill>
                  <a:srgbClr val="1EE3CF"/>
                </a:solidFill>
                <a:effectLst/>
                <a:latin typeface="Times New Roman" pitchFamily="64"/>
                <a:ea typeface="宋体" pitchFamily="64"/>
                <a:cs typeface="宋体" pitchFamily="64"/>
              </a:rPr>
              <a:t> </a:t>
            </a:r>
            <a:r>
              <a:rPr lang="en-US" altLang="zh-CN" sz="6350" b="0" i="0" u="none" spc="9904">
                <a:solidFill>
                  <a:srgbClr val="1EE3CF"/>
                </a:solidFill>
                <a:effectLst/>
                <a:latin typeface="Times New Roman" pitchFamily="64"/>
                <a:ea typeface="宋体" pitchFamily="64"/>
                <a:cs typeface="宋体" pitchFamily="64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4933" name="yt_image_1493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44272" y="1780229"/>
            <a:ext cx="1457503" cy="126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36" name="yt_shape_14936"/>
          <p:cNvSpPr txBox="1"/>
          <p:nvPr/>
        </p:nvSpPr>
        <p:spPr>
          <a:xfrm>
            <a:off x="540000" y="2848619"/>
            <a:ext cx="46054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的直径，且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上，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937" name="yt_shape_14937"/>
          <p:cNvSpPr txBox="1"/>
          <p:nvPr/>
        </p:nvSpPr>
        <p:spPr>
          <a:xfrm>
            <a:off x="540000" y="3327922"/>
            <a:ext cx="318997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938" name="yt_shape_14938"/>
          <p:cNvSpPr txBox="1"/>
          <p:nvPr/>
        </p:nvSpPr>
        <p:spPr>
          <a:xfrm>
            <a:off x="540000" y="3807225"/>
            <a:ext cx="397544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的中点，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939" name="yt_shape_14939"/>
          <p:cNvSpPr txBox="1"/>
          <p:nvPr/>
        </p:nvSpPr>
        <p:spPr>
          <a:xfrm>
            <a:off x="540000" y="4286528"/>
            <a:ext cx="25038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940" name="yt_shape_14940"/>
          <p:cNvSpPr txBox="1"/>
          <p:nvPr/>
        </p:nvSpPr>
        <p:spPr>
          <a:xfrm>
            <a:off x="540000" y="4765831"/>
            <a:ext cx="272189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的切线，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941" name="yt_shape_14941"/>
          <p:cNvSpPr txBox="1"/>
          <p:nvPr/>
        </p:nvSpPr>
        <p:spPr>
          <a:xfrm>
            <a:off x="540000" y="5245134"/>
            <a:ext cx="44210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942" name="yt_shape_14942"/>
          <p:cNvSpPr txBox="1"/>
          <p:nvPr/>
        </p:nvSpPr>
        <p:spPr>
          <a:xfrm>
            <a:off x="540000" y="5724437"/>
            <a:ext cx="42479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943" name="yt_shape_14943"/>
          <p:cNvSpPr txBox="1"/>
          <p:nvPr/>
        </p:nvSpPr>
        <p:spPr>
          <a:xfrm>
            <a:off x="540000" y="6203740"/>
            <a:ext cx="34737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C5A04A8-CF11-41A6-3B3F-D96DE9796249}"/>
              </a:ext>
            </a:extLst>
          </p:cNvPr>
          <p:cNvSpPr txBox="1"/>
          <p:nvPr/>
        </p:nvSpPr>
        <p:spPr>
          <a:xfrm>
            <a:off x="449989" y="853194"/>
            <a:ext cx="4539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）证明：如图，连接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1CE78D6-9B3E-D3AD-BBC2-AE777838A98A}"/>
              </a:ext>
            </a:extLst>
          </p:cNvPr>
          <p:cNvSpPr txBox="1"/>
          <p:nvPr/>
        </p:nvSpPr>
        <p:spPr>
          <a:xfrm>
            <a:off x="449989" y="1340768"/>
            <a:ext cx="47409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的直径，且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上，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727095D-5698-43C4-DA40-359680DF10E9}"/>
              </a:ext>
            </a:extLst>
          </p:cNvPr>
          <p:cNvSpPr txBox="1"/>
          <p:nvPr/>
        </p:nvSpPr>
        <p:spPr>
          <a:xfrm>
            <a:off x="449989" y="1820071"/>
            <a:ext cx="33392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C414DEA-AF35-242C-3AFE-847998BE36AC}"/>
              </a:ext>
            </a:extLst>
          </p:cNvPr>
          <p:cNvSpPr txBox="1"/>
          <p:nvPr/>
        </p:nvSpPr>
        <p:spPr>
          <a:xfrm>
            <a:off x="449989" y="2299374"/>
            <a:ext cx="4117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的中点，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C6A9812-62DD-06D6-EACA-050D06DAB55E}"/>
              </a:ext>
            </a:extLst>
          </p:cNvPr>
          <p:cNvSpPr txBox="1"/>
          <p:nvPr/>
        </p:nvSpPr>
        <p:spPr>
          <a:xfrm>
            <a:off x="449989" y="2778677"/>
            <a:ext cx="2659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6BBC3E8-109D-181C-85A6-467D35BE5585}"/>
              </a:ext>
            </a:extLst>
          </p:cNvPr>
          <p:cNvSpPr txBox="1"/>
          <p:nvPr/>
        </p:nvSpPr>
        <p:spPr>
          <a:xfrm>
            <a:off x="449989" y="3257981"/>
            <a:ext cx="2875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121F052-DE48-C0D2-3C3B-C6001627998C}"/>
              </a:ext>
            </a:extLst>
          </p:cNvPr>
          <p:cNvSpPr txBox="1"/>
          <p:nvPr/>
        </p:nvSpPr>
        <p:spPr>
          <a:xfrm>
            <a:off x="449989" y="3737283"/>
            <a:ext cx="45584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9C7EB10-641E-DD69-C6F4-6129CCE11DF3}"/>
              </a:ext>
            </a:extLst>
          </p:cNvPr>
          <p:cNvSpPr txBox="1"/>
          <p:nvPr/>
        </p:nvSpPr>
        <p:spPr>
          <a:xfrm>
            <a:off x="449989" y="4216586"/>
            <a:ext cx="4386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98BF13C-EBA4-0214-8F4D-968333F9EA4C}"/>
              </a:ext>
            </a:extLst>
          </p:cNvPr>
          <p:cNvSpPr txBox="1"/>
          <p:nvPr/>
        </p:nvSpPr>
        <p:spPr>
          <a:xfrm>
            <a:off x="449989" y="4695889"/>
            <a:ext cx="36201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D26C74C-1645-4F39-264F-3878405FA6B4}"/>
              </a:ext>
            </a:extLst>
          </p:cNvPr>
          <p:cNvSpPr txBox="1"/>
          <p:nvPr/>
        </p:nvSpPr>
        <p:spPr>
          <a:xfrm>
            <a:off x="449989" y="5110841"/>
            <a:ext cx="2224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44B3A5B-3E2C-FC2C-BE90-814710E75D04}"/>
              </a:ext>
            </a:extLst>
          </p:cNvPr>
          <p:cNvSpPr txBox="1"/>
          <p:nvPr/>
        </p:nvSpPr>
        <p:spPr>
          <a:xfrm>
            <a:off x="449989" y="5586329"/>
            <a:ext cx="2664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946" name="yt_shape_14946"/>
              <p:cNvSpPr txBox="1"/>
              <p:nvPr/>
            </p:nvSpPr>
            <p:spPr>
              <a:xfrm>
                <a:off x="540000" y="1239344"/>
                <a:ext cx="6464911" cy="47393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946" name="yt_shape_14946" descr="{&quot;rangeId&quot;:18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39344"/>
                <a:ext cx="6464911" cy="4739311"/>
              </a:xfrm>
              <a:prstGeom prst="rect">
                <a:avLst/>
              </a:prstGeom>
              <a:blipFill>
                <a:blip r:embed="rId2"/>
                <a:stretch>
                  <a:fillRect l="-2925" t="-1028" r="-1887" b="-30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9392DBC-6527-821B-9E8C-F968DAEE5FC1}"/>
              </a:ext>
            </a:extLst>
          </p:cNvPr>
          <p:cNvSpPr txBox="1"/>
          <p:nvPr/>
        </p:nvSpPr>
        <p:spPr>
          <a:xfrm>
            <a:off x="449989" y="1192538"/>
            <a:ext cx="6582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EDD772C-2A9E-497D-FABC-F0C0E387B158}"/>
                  </a:ext>
                </a:extLst>
              </p:cNvPr>
              <p:cNvSpPr txBox="1"/>
              <p:nvPr/>
            </p:nvSpPr>
            <p:spPr>
              <a:xfrm>
                <a:off x="449989" y="1668026"/>
                <a:ext cx="3822319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AEC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8, 'mathAnswerShape': 1, 'pageBreak': True}">
                <a:extLst>
                  <a:ext uri="{FF2B5EF4-FFF2-40B4-BE49-F238E27FC236}">
                    <a16:creationId xmlns:a16="http://schemas.microsoft.com/office/drawing/2014/main" id="{8EDD772C-2A9E-497D-FABC-F0C0E387B1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668026"/>
                <a:ext cx="3822319" cy="772110"/>
              </a:xfrm>
              <a:prstGeom prst="rect">
                <a:avLst/>
              </a:prstGeom>
              <a:blipFill>
                <a:blip r:embed="rId3"/>
                <a:stretch>
                  <a:fillRect l="-2552" r="-271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408E4A36-6CED-47E1-905D-4DAD03CD7DA8}"/>
              </a:ext>
            </a:extLst>
          </p:cNvPr>
          <p:cNvSpPr txBox="1"/>
          <p:nvPr/>
        </p:nvSpPr>
        <p:spPr>
          <a:xfrm>
            <a:off x="449989" y="2346524"/>
            <a:ext cx="3015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A5A099F-DB19-CED8-C2FA-147557A4A0A2}"/>
                  </a:ext>
                </a:extLst>
              </p:cNvPr>
              <p:cNvSpPr txBox="1"/>
              <p:nvPr/>
            </p:nvSpPr>
            <p:spPr>
              <a:xfrm>
                <a:off x="449989" y="2822012"/>
                <a:ext cx="1494791" cy="76912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8, 'mathAnswerShape': 1, 'pageBreak': True}">
                <a:extLst>
                  <a:ext uri="{FF2B5EF4-FFF2-40B4-BE49-F238E27FC236}">
                    <a16:creationId xmlns:a16="http://schemas.microsoft.com/office/drawing/2014/main" id="{6A5A099F-DB19-CED8-C2FA-147557A4A0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22012"/>
                <a:ext cx="1494791" cy="769125"/>
              </a:xfrm>
              <a:prstGeom prst="rect">
                <a:avLst/>
              </a:prstGeom>
              <a:blipFill>
                <a:blip r:embed="rId4"/>
                <a:stretch>
                  <a:fillRect l="-6531" r="-653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F5A87902-FC15-C75D-3A4A-98AEABCB8A4B}"/>
              </a:ext>
            </a:extLst>
          </p:cNvPr>
          <p:cNvSpPr txBox="1"/>
          <p:nvPr/>
        </p:nvSpPr>
        <p:spPr>
          <a:xfrm>
            <a:off x="449989" y="3497525"/>
            <a:ext cx="1559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C03A777-38A2-2ED5-D360-8593CCBF2C23}"/>
              </a:ext>
            </a:extLst>
          </p:cNvPr>
          <p:cNvSpPr txBox="1"/>
          <p:nvPr/>
        </p:nvSpPr>
        <p:spPr>
          <a:xfrm>
            <a:off x="449989" y="3973013"/>
            <a:ext cx="2400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FDAA254-02DA-0CD1-5FD5-669F781AC69B}"/>
              </a:ext>
            </a:extLst>
          </p:cNvPr>
          <p:cNvSpPr txBox="1"/>
          <p:nvPr/>
        </p:nvSpPr>
        <p:spPr>
          <a:xfrm>
            <a:off x="449989" y="4448501"/>
            <a:ext cx="2624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513C89CF-A946-00FD-D87D-ED24A9A97131}"/>
                  </a:ext>
                </a:extLst>
              </p:cNvPr>
              <p:cNvSpPr txBox="1"/>
              <p:nvPr/>
            </p:nvSpPr>
            <p:spPr>
              <a:xfrm>
                <a:off x="449989" y="4923989"/>
                <a:ext cx="3044508" cy="63126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9" name="文本框 8" descr="{'rangeId': 18, 'mathAnswerShape': 1, 'pageBreak': True}">
                <a:extLst>
                  <a:ext uri="{FF2B5EF4-FFF2-40B4-BE49-F238E27FC236}">
                    <a16:creationId xmlns:a16="http://schemas.microsoft.com/office/drawing/2014/main" id="{513C89CF-A946-00FD-D87D-ED24A9A971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23989"/>
                <a:ext cx="3044508" cy="631266"/>
              </a:xfrm>
              <a:prstGeom prst="rect">
                <a:avLst/>
              </a:prstGeom>
              <a:blipFill>
                <a:blip r:embed="rId5"/>
                <a:stretch>
                  <a:fillRect l="-3206" r="-3407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685E4C4B-385F-5E42-7216-D5A99B031CAE}"/>
              </a:ext>
            </a:extLst>
          </p:cNvPr>
          <p:cNvSpPr txBox="1"/>
          <p:nvPr/>
        </p:nvSpPr>
        <p:spPr>
          <a:xfrm>
            <a:off x="449989" y="5461643"/>
            <a:ext cx="1424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48" name="yt_shape_14948"/>
          <p:cNvSpPr txBox="1"/>
          <p:nvPr/>
        </p:nvSpPr>
        <p:spPr>
          <a:xfrm>
            <a:off x="540119" y="197605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上的两个定点，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上的动点（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重合），我们称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上关于点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的滑动角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上关于点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的滑动角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949" name="yt_image_1494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4275" y="3087855"/>
            <a:ext cx="1683448" cy="1675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51" name="yt_shape_14951"/>
          <p:cNvSpPr txBox="1"/>
          <p:nvPr/>
        </p:nvSpPr>
        <p:spPr>
          <a:xfrm>
            <a:off x="540000" y="4813428"/>
            <a:ext cx="63142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5DCAD5C-2E69-9E61-EED7-10F4D53BAA98}"/>
              </a:ext>
            </a:extLst>
          </p:cNvPr>
          <p:cNvSpPr txBox="1"/>
          <p:nvPr/>
        </p:nvSpPr>
        <p:spPr>
          <a:xfrm>
            <a:off x="5666514" y="4766622"/>
            <a:ext cx="607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952" name="yt_shape_14952"/>
              <p:cNvSpPr txBox="1"/>
              <p:nvPr/>
            </p:nvSpPr>
            <p:spPr>
              <a:xfrm>
                <a:off x="540000" y="900000"/>
                <a:ext cx="7716984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）如图，若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的度数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952" name="yt_shape_14952" descr="{&quot;rangeId&quot;:12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716984" cy="466666"/>
              </a:xfrm>
              <a:prstGeom prst="rect">
                <a:avLst/>
              </a:prstGeom>
              <a:blipFill>
                <a:blip r:embed="rId2"/>
                <a:stretch>
                  <a:fillRect l="-2451" t="-5263" r="-1581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954" name="yt_shape_14954"/>
          <p:cNvSpPr txBox="1"/>
          <p:nvPr/>
        </p:nvSpPr>
        <p:spPr>
          <a:xfrm>
            <a:off x="540000" y="1417454"/>
            <a:ext cx="38888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956" name="yt_shape_14956"/>
          <p:cNvSpPr txBox="1"/>
          <p:nvPr/>
        </p:nvSpPr>
        <p:spPr>
          <a:xfrm>
            <a:off x="5175713" y="2049121"/>
            <a:ext cx="1439433" cy="137781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650" b="0" i="0" u="none" spc="-7650">
                <a:solidFill>
                  <a:srgbClr val="1EE3CF"/>
                </a:solidFill>
                <a:effectLst/>
                <a:latin typeface="Times New Roman" pitchFamily="76"/>
                <a:ea typeface="宋体" pitchFamily="76"/>
                <a:cs typeface="宋体" pitchFamily="76"/>
              </a:rPr>
              <a:t> </a:t>
            </a:r>
            <a:r>
              <a:rPr lang="en-US" altLang="zh-CN" sz="7650" b="0" i="0" u="none" spc="9312">
                <a:solidFill>
                  <a:srgbClr val="1EE3CF"/>
                </a:solidFill>
                <a:effectLst/>
                <a:latin typeface="Times New Roman" pitchFamily="76"/>
                <a:ea typeface="宋体" pitchFamily="76"/>
                <a:cs typeface="宋体" pitchFamily="76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4955" name="yt_image_1495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75713" y="2049121"/>
            <a:ext cx="1423657" cy="152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58" name="yt_shape_14958"/>
          <p:cNvSpPr txBox="1"/>
          <p:nvPr/>
        </p:nvSpPr>
        <p:spPr>
          <a:xfrm>
            <a:off x="540000" y="3624334"/>
            <a:ext cx="248305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的半径是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959" name="yt_shape_14959"/>
          <p:cNvSpPr txBox="1"/>
          <p:nvPr/>
        </p:nvSpPr>
        <p:spPr>
          <a:xfrm>
            <a:off x="540000" y="4103637"/>
            <a:ext cx="197490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960" name="yt_shape_14960"/>
              <p:cNvSpPr txBox="1"/>
              <p:nvPr/>
            </p:nvSpPr>
            <p:spPr>
              <a:xfrm>
                <a:off x="540000" y="4582940"/>
                <a:ext cx="1978234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960" name="yt_shape_14960" descr="{&quot;rangeId&quot;:1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82940"/>
                <a:ext cx="1978234" cy="466666"/>
              </a:xfrm>
              <a:prstGeom prst="rect">
                <a:avLst/>
              </a:prstGeom>
              <a:blipFill>
                <a:blip r:embed="rId4"/>
                <a:stretch>
                  <a:fillRect l="-9568" t="-5263" r="-8642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962" name="yt_shape_14962"/>
          <p:cNvSpPr txBox="1"/>
          <p:nvPr/>
        </p:nvSpPr>
        <p:spPr>
          <a:xfrm>
            <a:off x="540000" y="5100394"/>
            <a:ext cx="25038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963" name="yt_shape_14963"/>
          <p:cNvSpPr txBox="1"/>
          <p:nvPr/>
        </p:nvSpPr>
        <p:spPr>
          <a:xfrm>
            <a:off x="540000" y="5579697"/>
            <a:ext cx="564577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由勾股定理的逆定理可得，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964" name="yt_shape_14964"/>
              <p:cNvSpPr txBox="1"/>
              <p:nvPr/>
            </p:nvSpPr>
            <p:spPr>
              <a:xfrm>
                <a:off x="540000" y="6059000"/>
                <a:ext cx="3337452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964" name="yt_shape_14964" descr="{&quot;rangeId&quot;:1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059000"/>
                <a:ext cx="3337452" cy="638893"/>
              </a:xfrm>
              <a:prstGeom prst="rect">
                <a:avLst/>
              </a:prstGeom>
              <a:blipFill>
                <a:blip r:embed="rId5"/>
                <a:stretch>
                  <a:fillRect l="-5667" r="-4753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1B96C95-D364-0FE9-EDC0-6B472ED13008}"/>
              </a:ext>
            </a:extLst>
          </p:cNvPr>
          <p:cNvSpPr txBox="1"/>
          <p:nvPr/>
        </p:nvSpPr>
        <p:spPr>
          <a:xfrm>
            <a:off x="449989" y="1370648"/>
            <a:ext cx="4031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45E5C27-7EE1-CAC8-6294-85F656D46F27}"/>
              </a:ext>
            </a:extLst>
          </p:cNvPr>
          <p:cNvSpPr txBox="1"/>
          <p:nvPr/>
        </p:nvSpPr>
        <p:spPr>
          <a:xfrm>
            <a:off x="449989" y="3577528"/>
            <a:ext cx="2639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的半径是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B665D0F-8557-C413-5E4C-2D207AA522D6}"/>
              </a:ext>
            </a:extLst>
          </p:cNvPr>
          <p:cNvSpPr txBox="1"/>
          <p:nvPr/>
        </p:nvSpPr>
        <p:spPr>
          <a:xfrm>
            <a:off x="449989" y="4056831"/>
            <a:ext cx="213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B92571E-DED1-6DBC-F0F3-B8F9C6B0C018}"/>
                  </a:ext>
                </a:extLst>
              </p:cNvPr>
              <p:cNvSpPr txBox="1"/>
              <p:nvPr/>
            </p:nvSpPr>
            <p:spPr>
              <a:xfrm>
                <a:off x="449989" y="4536134"/>
                <a:ext cx="2139189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2, 'mathAnswerShape': 1}">
                <a:extLst>
                  <a:ext uri="{FF2B5EF4-FFF2-40B4-BE49-F238E27FC236}">
                    <a16:creationId xmlns:a16="http://schemas.microsoft.com/office/drawing/2014/main" id="{8B92571E-DED1-6DBC-F0F3-B8F9C6B0C0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36134"/>
                <a:ext cx="2139189" cy="555765"/>
              </a:xfrm>
              <a:prstGeom prst="rect">
                <a:avLst/>
              </a:prstGeom>
              <a:blipFill>
                <a:blip r:embed="rId6"/>
                <a:stretch>
                  <a:fillRect l="-4558" r="-4558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529FD7A3-F5D5-66E6-26EA-E9AD22CE52F0}"/>
              </a:ext>
            </a:extLst>
          </p:cNvPr>
          <p:cNvSpPr txBox="1"/>
          <p:nvPr/>
        </p:nvSpPr>
        <p:spPr>
          <a:xfrm>
            <a:off x="449989" y="5053588"/>
            <a:ext cx="2659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AA89387-60E1-5DDC-DA29-BBDDD207F342}"/>
              </a:ext>
            </a:extLst>
          </p:cNvPr>
          <p:cNvSpPr txBox="1"/>
          <p:nvPr/>
        </p:nvSpPr>
        <p:spPr>
          <a:xfrm>
            <a:off x="449989" y="5532891"/>
            <a:ext cx="5771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由勾股定理的逆定理可得，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B55F2F0-5928-B214-5844-FA879169A74D}"/>
                  </a:ext>
                </a:extLst>
              </p:cNvPr>
              <p:cNvSpPr txBox="1"/>
              <p:nvPr/>
            </p:nvSpPr>
            <p:spPr>
              <a:xfrm>
                <a:off x="449989" y="6012194"/>
                <a:ext cx="348526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APB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45°.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12, 'mathAnswerShape': 1}">
                <a:extLst>
                  <a:ext uri="{FF2B5EF4-FFF2-40B4-BE49-F238E27FC236}">
                    <a16:creationId xmlns:a16="http://schemas.microsoft.com/office/drawing/2014/main" id="{CB55F2F0-5928-B214-5844-FA879169A7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012194"/>
                <a:ext cx="3485261" cy="726326"/>
              </a:xfrm>
              <a:prstGeom prst="rect">
                <a:avLst/>
              </a:prstGeom>
              <a:blipFill>
                <a:blip r:embed="rId7"/>
                <a:stretch>
                  <a:fillRect l="-2797" r="-2797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1220</Words>
  <Application>Microsoft Office PowerPoint</Application>
  <PresentationFormat>宽屏</PresentationFormat>
  <Paragraphs>103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42</cp:revision>
  <dcterms:created xsi:type="dcterms:W3CDTF">2023-05-05T05:33:04Z</dcterms:created>
  <dcterms:modified xsi:type="dcterms:W3CDTF">2023-10-20T07:27:12Z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