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2" r:id="rId7"/>
    <p:sldId id="375" r:id="rId8"/>
    <p:sldId id="378" r:id="rId9"/>
    <p:sldId id="380" r:id="rId10"/>
    <p:sldId id="383" r:id="rId11"/>
    <p:sldId id="384" r:id="rId12"/>
    <p:sldId id="392" r:id="rId13"/>
    <p:sldId id="386" r:id="rId14"/>
    <p:sldId id="393" r:id="rId15"/>
    <p:sldId id="389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00" name="yt_image_10000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121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2" name="yt_shape_10002"/>
          <p:cNvSpPr txBox="1"/>
          <p:nvPr/>
        </p:nvSpPr>
        <p:spPr>
          <a:xfrm>
            <a:off x="540119" y="323800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如果函数的表达式是自变量的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多项式，那么，这样的函数称为二次函数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二次函数的一般形式是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是自变量，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分别是函数表达式的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系数、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系数和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常数项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4058D3-D15B-7377-7BF5-1F65C610DC1B}"/>
              </a:ext>
            </a:extLst>
          </p:cNvPr>
          <p:cNvSpPr txBox="1"/>
          <p:nvPr/>
        </p:nvSpPr>
        <p:spPr>
          <a:xfrm>
            <a:off x="4945908" y="31912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8D04C8-A7BE-61C8-FCA3-55E825A2C07E}"/>
              </a:ext>
            </a:extLst>
          </p:cNvPr>
          <p:cNvSpPr txBox="1"/>
          <p:nvPr/>
        </p:nvSpPr>
        <p:spPr>
          <a:xfrm>
            <a:off x="5157046" y="414217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二次项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441CB9-CA78-24AA-3A19-53A03994B391}"/>
              </a:ext>
            </a:extLst>
          </p:cNvPr>
          <p:cNvSpPr txBox="1"/>
          <p:nvPr/>
        </p:nvSpPr>
        <p:spPr>
          <a:xfrm>
            <a:off x="7595446" y="414217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一次项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AA8BE2-3E48-F5D0-0FC9-BEEB58F3C6A7}"/>
              </a:ext>
            </a:extLst>
          </p:cNvPr>
          <p:cNvSpPr txBox="1"/>
          <p:nvPr/>
        </p:nvSpPr>
        <p:spPr>
          <a:xfrm>
            <a:off x="10033846" y="414217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常数项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2" name="yt_shape_10052"/>
          <p:cNvSpPr txBox="1"/>
          <p:nvPr/>
        </p:nvSpPr>
        <p:spPr>
          <a:xfrm>
            <a:off x="539881" y="1198623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51" name="yt_image_1005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19862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4" name="yt_shape_10054"/>
          <p:cNvSpPr txBox="1"/>
          <p:nvPr/>
        </p:nvSpPr>
        <p:spPr>
          <a:xfrm>
            <a:off x="540000" y="18454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某工厂生产的某种产品按质量分为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个档次，第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档次（最低档次）的产品一天能生产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件，每件利润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每提高一个档次，每件利润增加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元，但一天产量减少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55" name="yt_shape_10055"/>
          <p:cNvSpPr txBox="1"/>
          <p:nvPr/>
        </p:nvSpPr>
        <p:spPr>
          <a:xfrm>
            <a:off x="540000" y="32849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）若生产第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档次的产品一天的总利润为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元（其中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为正整数，且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A350B9-4425-6987-502F-EBD37E1EADE9}"/>
              </a:ext>
            </a:extLst>
          </p:cNvPr>
          <p:cNvSpPr txBox="1"/>
          <p:nvPr/>
        </p:nvSpPr>
        <p:spPr>
          <a:xfrm>
            <a:off x="540732" y="4246874"/>
            <a:ext cx="647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][95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D03F78-52A5-93BD-CB54-B0898DF470F8}"/>
              </a:ext>
            </a:extLst>
          </p:cNvPr>
          <p:cNvSpPr txBox="1"/>
          <p:nvPr/>
        </p:nvSpPr>
        <p:spPr>
          <a:xfrm>
            <a:off x="540732" y="4722362"/>
            <a:ext cx="600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（其中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是正整数，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BC426E-DBB2-9E48-DCEB-7261E690F832}"/>
              </a:ext>
            </a:extLst>
          </p:cNvPr>
          <p:cNvSpPr txBox="1"/>
          <p:nvPr/>
        </p:nvSpPr>
        <p:spPr>
          <a:xfrm>
            <a:off x="540732" y="5197850"/>
            <a:ext cx="2067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t_shape_10056">
            <a:extLst>
              <a:ext uri="{FF2B5EF4-FFF2-40B4-BE49-F238E27FC236}">
                <a16:creationId xmlns:a16="http://schemas.microsoft.com/office/drawing/2014/main" id="{DBB68286-A125-0BA7-B8BC-C5D30519F36B}"/>
              </a:ext>
            </a:extLst>
          </p:cNvPr>
          <p:cNvSpPr txBox="1"/>
          <p:nvPr/>
        </p:nvSpPr>
        <p:spPr>
          <a:xfrm>
            <a:off x="683017" y="1988840"/>
            <a:ext cx="98967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）若生产第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档次的产品一天的总利润为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元，求该产品的质量档次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0058">
            <a:extLst>
              <a:ext uri="{FF2B5EF4-FFF2-40B4-BE49-F238E27FC236}">
                <a16:creationId xmlns:a16="http://schemas.microsoft.com/office/drawing/2014/main" id="{FAE9EA25-E3D5-C2C9-48AE-84F1467A13CA}"/>
              </a:ext>
            </a:extLst>
          </p:cNvPr>
          <p:cNvSpPr txBox="1"/>
          <p:nvPr/>
        </p:nvSpPr>
        <p:spPr>
          <a:xfrm>
            <a:off x="761402" y="2526994"/>
            <a:ext cx="6365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）由题意可得：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0059">
            <a:extLst>
              <a:ext uri="{FF2B5EF4-FFF2-40B4-BE49-F238E27FC236}">
                <a16:creationId xmlns:a16="http://schemas.microsoft.com/office/drawing/2014/main" id="{DCCC3DB7-E761-249A-92AD-844EFB5D901F}"/>
              </a:ext>
            </a:extLst>
          </p:cNvPr>
          <p:cNvSpPr txBox="1"/>
          <p:nvPr/>
        </p:nvSpPr>
        <p:spPr>
          <a:xfrm>
            <a:off x="761402" y="3006297"/>
            <a:ext cx="3606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整理得：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4F5C17A-078A-BD72-D9C6-8CF6F7067A36}"/>
              </a:ext>
            </a:extLst>
          </p:cNvPr>
          <p:cNvSpPr txBox="1"/>
          <p:nvPr/>
        </p:nvSpPr>
        <p:spPr>
          <a:xfrm>
            <a:off x="671391" y="2480188"/>
            <a:ext cx="648385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）由题意可得：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CA62F7-6D5D-B4C4-0E03-382669AE12AC}"/>
              </a:ext>
            </a:extLst>
          </p:cNvPr>
          <p:cNvSpPr txBox="1"/>
          <p:nvPr/>
        </p:nvSpPr>
        <p:spPr>
          <a:xfrm>
            <a:off x="671391" y="2959491"/>
            <a:ext cx="375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整理得：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0060">
            <a:extLst>
              <a:ext uri="{FF2B5EF4-FFF2-40B4-BE49-F238E27FC236}">
                <a16:creationId xmlns:a16="http://schemas.microsoft.com/office/drawing/2014/main" id="{F13844C9-87C3-39B0-EECC-44861E0A2472}"/>
              </a:ext>
            </a:extLst>
          </p:cNvPr>
          <p:cNvSpPr txBox="1"/>
          <p:nvPr/>
        </p:nvSpPr>
        <p:spPr>
          <a:xfrm>
            <a:off x="761402" y="3489744"/>
            <a:ext cx="56329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（不合题意，舍去）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0061">
            <a:extLst>
              <a:ext uri="{FF2B5EF4-FFF2-40B4-BE49-F238E27FC236}">
                <a16:creationId xmlns:a16="http://schemas.microsoft.com/office/drawing/2014/main" id="{AF4D0D24-79BE-175F-C38B-9F154AFB84D5}"/>
              </a:ext>
            </a:extLst>
          </p:cNvPr>
          <p:cNvSpPr txBox="1"/>
          <p:nvPr/>
        </p:nvSpPr>
        <p:spPr>
          <a:xfrm>
            <a:off x="761402" y="3969047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答：该产品的质量档次为第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档次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C49F0B1-86F0-EBD0-3AE1-30BF7545D5EC}"/>
              </a:ext>
            </a:extLst>
          </p:cNvPr>
          <p:cNvSpPr txBox="1"/>
          <p:nvPr/>
        </p:nvSpPr>
        <p:spPr>
          <a:xfrm>
            <a:off x="671391" y="3442938"/>
            <a:ext cx="575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（不合题意，舍去）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DE95B5-3992-C8DF-9A7F-7993D985C308}"/>
              </a:ext>
            </a:extLst>
          </p:cNvPr>
          <p:cNvSpPr txBox="1"/>
          <p:nvPr/>
        </p:nvSpPr>
        <p:spPr>
          <a:xfrm>
            <a:off x="671391" y="3922241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答：该产品的质量档次为第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档次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5" grpId="0" build="allAtOnce"/>
      <p:bldP spid="1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3" name="yt_shape_10063"/>
          <p:cNvSpPr txBox="1"/>
          <p:nvPr/>
        </p:nvSpPr>
        <p:spPr>
          <a:xfrm>
            <a:off x="3369962" y="1432766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062" name="yt_image_1006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482165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5" name="yt_shape_10065"/>
          <p:cNvSpPr txBox="1"/>
          <p:nvPr/>
        </p:nvSpPr>
        <p:spPr>
          <a:xfrm>
            <a:off x="3941564" y="1911191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利用函数的概念求二次函数的值</a:t>
            </a:r>
          </a:p>
        </p:txBody>
      </p:sp>
      <p:sp>
        <p:nvSpPr>
          <p:cNvPr id="10066" name="yt_shape_10066"/>
          <p:cNvSpPr txBox="1"/>
          <p:nvPr/>
        </p:nvSpPr>
        <p:spPr>
          <a:xfrm>
            <a:off x="540000" y="2390494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类型一</a:t>
            </a:r>
          </a:p>
        </p:txBody>
      </p:sp>
      <p:sp>
        <p:nvSpPr>
          <p:cNvPr id="10067" name="yt_shape_10067"/>
          <p:cNvSpPr txBox="1"/>
          <p:nvPr/>
        </p:nvSpPr>
        <p:spPr>
          <a:xfrm>
            <a:off x="540119" y="28697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，若这个函数是二次函数，则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068" name="yt_shape_10068"/>
          <p:cNvSpPr txBox="1"/>
          <p:nvPr/>
        </p:nvSpPr>
        <p:spPr>
          <a:xfrm>
            <a:off x="540000" y="3829232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69" name="yt_shape_10069"/>
              <p:cNvSpPr txBox="1"/>
              <p:nvPr/>
            </p:nvSpPr>
            <p:spPr>
              <a:xfrm>
                <a:off x="540000" y="4308535"/>
                <a:ext cx="4148636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069" name="yt_shape_10069" descr="{&quot;rangeId&quot;:2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75769"/>
                <a:ext cx="4148636" cy="481029"/>
              </a:xfrm>
              <a:prstGeom prst="rect">
                <a:avLst/>
              </a:prstGeom>
              <a:blipFill>
                <a:blip r:embed="rId3"/>
                <a:stretch>
                  <a:fillRect l="-4559" r="-3676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71" name="yt_shape_10071"/>
          <p:cNvSpPr txBox="1"/>
          <p:nvPr/>
        </p:nvSpPr>
        <p:spPr>
          <a:xfrm>
            <a:off x="540000" y="4840352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u="sng" dirty="0">
                <a:solidFill>
                  <a:srgbClr val="FF0000">
                    <a:alpha val="0"/>
                  </a:srgbClr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     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时，此函数为一次函数；</a:t>
            </a:r>
          </a:p>
        </p:txBody>
      </p:sp>
      <p:sp>
        <p:nvSpPr>
          <p:cNvPr id="10073" name="yt_shape_10073"/>
          <p:cNvSpPr txBox="1"/>
          <p:nvPr/>
        </p:nvSpPr>
        <p:spPr>
          <a:xfrm>
            <a:off x="540000" y="5356717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时，此函数为二次函数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17881E-F509-3968-964F-5175E088F20B}"/>
              </a:ext>
            </a:extLst>
          </p:cNvPr>
          <p:cNvSpPr txBox="1"/>
          <p:nvPr/>
        </p:nvSpPr>
        <p:spPr>
          <a:xfrm>
            <a:off x="1974108" y="3298479"/>
            <a:ext cx="1840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83FBBB-12AF-7CC8-EB19-FE2CC6BA8BF8}"/>
                  </a:ext>
                </a:extLst>
              </p:cNvPr>
              <p:cNvSpPr txBox="1"/>
              <p:nvPr/>
            </p:nvSpPr>
            <p:spPr>
              <a:xfrm>
                <a:off x="2347052" y="4712596"/>
                <a:ext cx="16153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F83FBBB-12AF-7CC8-EB19-FE2CC6BA8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7052" y="4712596"/>
                <a:ext cx="1615313" cy="554686"/>
              </a:xfrm>
              <a:prstGeom prst="rect">
                <a:avLst/>
              </a:prstGeom>
              <a:blipFill>
                <a:blip r:embed="rId4"/>
                <a:stretch>
                  <a:fillRect l="-566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CD18732-A0E4-BDA1-F61B-CD3377ED4135}"/>
              </a:ext>
            </a:extLst>
          </p:cNvPr>
          <p:cNvSpPr txBox="1"/>
          <p:nvPr/>
        </p:nvSpPr>
        <p:spPr>
          <a:xfrm>
            <a:off x="2347052" y="530991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4" name="yt_shape_10074"/>
          <p:cNvSpPr txBox="1"/>
          <p:nvPr/>
        </p:nvSpPr>
        <p:spPr>
          <a:xfrm>
            <a:off x="600669" y="1988840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75" name="yt_shape_10075"/>
              <p:cNvSpPr txBox="1"/>
              <p:nvPr/>
            </p:nvSpPr>
            <p:spPr>
              <a:xfrm>
                <a:off x="600669" y="2417355"/>
                <a:ext cx="6557949" cy="5124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</a:p>
            </p:txBody>
          </p:sp>
        </mc:Choice>
        <mc:Fallback>
          <p:sp>
            <p:nvSpPr>
              <p:cNvPr id="10075" name="yt_shape_100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669" y="2417355"/>
                <a:ext cx="6557949" cy="512448"/>
              </a:xfrm>
              <a:prstGeom prst="rect">
                <a:avLst/>
              </a:prstGeom>
              <a:blipFill>
                <a:blip r:embed="rId2"/>
                <a:stretch>
                  <a:fillRect l="-2884" r="-1953" b="-3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77" name="yt_shape_10077"/>
          <p:cNvSpPr txBox="1"/>
          <p:nvPr/>
        </p:nvSpPr>
        <p:spPr>
          <a:xfrm>
            <a:off x="600669" y="2980591"/>
            <a:ext cx="51969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的二次函数？</a:t>
            </a:r>
          </a:p>
        </p:txBody>
      </p:sp>
      <p:sp>
        <p:nvSpPr>
          <p:cNvPr id="10079" name="yt_shape_10079"/>
          <p:cNvSpPr txBox="1"/>
          <p:nvPr/>
        </p:nvSpPr>
        <p:spPr>
          <a:xfrm>
            <a:off x="600788" y="39391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的二次函数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6CFBC85-3E9B-0B9C-0441-81DF6E59E4E6}"/>
              </a:ext>
            </a:extLst>
          </p:cNvPr>
          <p:cNvSpPr txBox="1"/>
          <p:nvPr/>
        </p:nvSpPr>
        <p:spPr>
          <a:xfrm>
            <a:off x="600551" y="3470398"/>
            <a:ext cx="109908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E44D00-6E2D-7191-8A42-B0C9CD36F6C7}"/>
              </a:ext>
            </a:extLst>
          </p:cNvPr>
          <p:cNvSpPr txBox="1"/>
          <p:nvPr/>
        </p:nvSpPr>
        <p:spPr>
          <a:xfrm>
            <a:off x="600551" y="3945886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461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8" name="yt_shape_10078"/>
          <p:cNvSpPr txBox="1"/>
          <p:nvPr/>
        </p:nvSpPr>
        <p:spPr>
          <a:xfrm>
            <a:off x="540000" y="1035442"/>
            <a:ext cx="51969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的一次函数？</a:t>
            </a:r>
          </a:p>
        </p:txBody>
      </p:sp>
      <p:sp>
        <p:nvSpPr>
          <p:cNvPr id="10079" name="yt_shape_10079"/>
          <p:cNvSpPr txBox="1"/>
          <p:nvPr/>
        </p:nvSpPr>
        <p:spPr>
          <a:xfrm>
            <a:off x="540119" y="15147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的二次函数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080" name="yt_shape_10080"/>
              <p:cNvSpPr txBox="1"/>
              <p:nvPr/>
            </p:nvSpPr>
            <p:spPr>
              <a:xfrm>
                <a:off x="540001" y="1647805"/>
                <a:ext cx="9323130" cy="27301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的一次函数；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的一次函数，解得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的一次函数，解得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的一次函数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080" name="yt_shape_100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1" y="1647805"/>
                <a:ext cx="9323130" cy="2730171"/>
              </a:xfrm>
              <a:prstGeom prst="rect">
                <a:avLst/>
              </a:prstGeom>
              <a:blipFill>
                <a:blip r:embed="rId2"/>
                <a:stretch>
                  <a:fillRect l="-2027" t="-1786" r="-1046" b="-2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82" name="yt_image_1008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5" y="4581128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4B9F230-D6BA-9002-BA72-3E7CB1A2C9B6}"/>
              </a:ext>
            </a:extLst>
          </p:cNvPr>
          <p:cNvSpPr txBox="1"/>
          <p:nvPr/>
        </p:nvSpPr>
        <p:spPr>
          <a:xfrm>
            <a:off x="449990" y="1600999"/>
            <a:ext cx="8222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的一次函数；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2D2CD6-A83A-8093-45BF-6A42913803D5}"/>
                  </a:ext>
                </a:extLst>
              </p:cNvPr>
              <p:cNvSpPr txBox="1"/>
              <p:nvPr/>
            </p:nvSpPr>
            <p:spPr>
              <a:xfrm>
                <a:off x="449990" y="2076487"/>
                <a:ext cx="8727249" cy="850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的一次函数，解得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2D2CD6-A83A-8093-45BF-6A42913803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0" y="2076487"/>
                <a:ext cx="8727249" cy="850342"/>
              </a:xfrm>
              <a:prstGeom prst="rect">
                <a:avLst/>
              </a:prstGeom>
              <a:blipFill>
                <a:blip r:embed="rId4"/>
                <a:stretch>
                  <a:fillRect l="-1118" r="-1118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2230D8-EF97-47F0-A475-424E67FF0730}"/>
                  </a:ext>
                </a:extLst>
              </p:cNvPr>
              <p:cNvSpPr txBox="1"/>
              <p:nvPr/>
            </p:nvSpPr>
            <p:spPr>
              <a:xfrm>
                <a:off x="449990" y="2833217"/>
                <a:ext cx="9413049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的一次函数，解得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2230D8-EF97-47F0-A475-424E67FF07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0" y="2833217"/>
                <a:ext cx="9413049" cy="851230"/>
              </a:xfrm>
              <a:prstGeom prst="rect">
                <a:avLst/>
              </a:prstGeom>
              <a:blipFill>
                <a:blip r:embed="rId5"/>
                <a:stretch>
                  <a:fillRect l="-1036" r="-1036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F56E648-1A0D-3C20-761E-21098EF3571F}"/>
                  </a:ext>
                </a:extLst>
              </p:cNvPr>
              <p:cNvSpPr txBox="1"/>
              <p:nvPr/>
            </p:nvSpPr>
            <p:spPr>
              <a:xfrm>
                <a:off x="449990" y="3590835"/>
                <a:ext cx="742873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1±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21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的一次函数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F56E648-1A0D-3C20-761E-21098EF357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0" y="3590835"/>
                <a:ext cx="7428738" cy="807543"/>
              </a:xfrm>
              <a:prstGeom prst="rect">
                <a:avLst/>
              </a:prstGeom>
              <a:blipFill>
                <a:blip r:embed="rId6"/>
                <a:stretch>
                  <a:fillRect l="-1314" r="-1314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5" name="yt_shape_10005"/>
          <p:cNvSpPr txBox="1"/>
          <p:nvPr/>
        </p:nvSpPr>
        <p:spPr>
          <a:xfrm>
            <a:off x="540000" y="149782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04" name="yt_image_1000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9782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7" name="yt_shape_10007"/>
          <p:cNvSpPr txBox="1"/>
          <p:nvPr/>
        </p:nvSpPr>
        <p:spPr>
          <a:xfrm>
            <a:off x="540000" y="2201121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二次函数的概念</a:t>
            </a:r>
          </a:p>
        </p:txBody>
      </p:sp>
      <p:sp>
        <p:nvSpPr>
          <p:cNvPr id="10008" name="yt_shape_10008"/>
          <p:cNvSpPr txBox="1"/>
          <p:nvPr/>
        </p:nvSpPr>
        <p:spPr>
          <a:xfrm>
            <a:off x="540000" y="2700686"/>
            <a:ext cx="6727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为自变量的二次函数是（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9" name="yt_table_10009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1370500"/>
                  </p:ext>
                </p:extLst>
              </p:nvPr>
            </p:nvGraphicFramePr>
            <p:xfrm>
              <a:off x="540000" y="3179989"/>
              <a:ext cx="7204393" cy="1059562"/>
            </p:xfrm>
            <a:graphic>
              <a:graphicData uri="http://schemas.openxmlformats.org/drawingml/2006/table">
                <a:tbl>
                  <a:tblPr/>
                  <a:tblGrid>
                    <a:gridCol w="4064318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3140075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09" name="yt_table_10009" descr="{&quot;rangeId&quot;:4,&quot;type&quot;:&quot;Option&quot;}" title="H_83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31370500"/>
                  </p:ext>
                </p:extLst>
              </p:nvPr>
            </p:nvGraphicFramePr>
            <p:xfrm>
              <a:off x="540000" y="2582165"/>
              <a:ext cx="7204393" cy="1059562"/>
            </p:xfrm>
            <a:graphic>
              <a:graphicData uri="http://schemas.openxmlformats.org/drawingml/2006/table">
                <a:tbl>
                  <a:tblPr/>
                  <a:tblGrid>
                    <a:gridCol w="4064318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3140075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7736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10" name="yt_shape_10010"/>
          <p:cNvSpPr txBox="1"/>
          <p:nvPr/>
        </p:nvSpPr>
        <p:spPr>
          <a:xfrm>
            <a:off x="540000" y="4290105"/>
            <a:ext cx="99931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11" name="yt_table_100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313531"/>
              </p:ext>
            </p:extLst>
          </p:nvPr>
        </p:nvGraphicFramePr>
        <p:xfrm>
          <a:off x="540000" y="4769408"/>
          <a:ext cx="6690043" cy="950976"/>
        </p:xfrm>
        <a:graphic>
          <a:graphicData uri="http://schemas.openxmlformats.org/drawingml/2006/table">
            <a:tbl>
              <a:tblPr/>
              <a:tblGrid>
                <a:gridCol w="4064318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625725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为任意实数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3" name="yt_shape_1697708116340">
            <a:extLst>
              <a:ext uri="{FF2B5EF4-FFF2-40B4-BE49-F238E27FC236}">
                <a16:creationId xmlns:a16="http://schemas.microsoft.com/office/drawing/2014/main" id="{3840E709-890B-3162-CD0E-4529FBBDC0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4044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79871EF-833F-1152-2CC2-B28E24134257}"/>
              </a:ext>
            </a:extLst>
          </p:cNvPr>
          <p:cNvSpPr txBox="1"/>
          <p:nvPr/>
        </p:nvSpPr>
        <p:spPr>
          <a:xfrm>
            <a:off x="6452327" y="265388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A15A91-EDF8-6C05-5E40-D838C711DA57}"/>
              </a:ext>
            </a:extLst>
          </p:cNvPr>
          <p:cNvSpPr txBox="1"/>
          <p:nvPr/>
        </p:nvSpPr>
        <p:spPr>
          <a:xfrm>
            <a:off x="9686064" y="42433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3" name="yt_shape_10013"/>
          <p:cNvSpPr txBox="1"/>
          <p:nvPr/>
        </p:nvSpPr>
        <p:spPr>
          <a:xfrm>
            <a:off x="540000" y="2418582"/>
            <a:ext cx="70900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圆的面积公式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14" name="yt_table_100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331081"/>
              </p:ext>
            </p:extLst>
          </p:nvPr>
        </p:nvGraphicFramePr>
        <p:xfrm>
          <a:off x="540000" y="2897885"/>
          <a:ext cx="3286125" cy="1901952"/>
        </p:xfrm>
        <a:graphic>
          <a:graphicData uri="http://schemas.openxmlformats.org/drawingml/2006/table">
            <a:tbl>
              <a:tblPr/>
              <a:tblGrid>
                <a:gridCol w="3286125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的反比例函数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r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的二次函数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以上答案都不对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144579C-19EE-8377-AF92-5C317205E324}"/>
              </a:ext>
            </a:extLst>
          </p:cNvPr>
          <p:cNvSpPr txBox="1"/>
          <p:nvPr/>
        </p:nvSpPr>
        <p:spPr>
          <a:xfrm>
            <a:off x="6811101" y="237177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16" name="yt_shape_10016"/>
              <p:cNvSpPr txBox="1"/>
              <p:nvPr/>
            </p:nvSpPr>
            <p:spPr>
              <a:xfrm>
                <a:off x="540119" y="1667538"/>
                <a:ext cx="11111999" cy="38829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下列哪些函数是二次函数？若是，请写出它们的二次项、一次项和常数项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是二次函数，二次项是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，没有一次项，常数项是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）是二次函数，二次项是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，一次项是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，常数项是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是二次函数，二次项是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，一次项是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，没有常数项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）不是二次函数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16" name="yt_shape_10016" descr="{&quot;rangeId&quot;: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7538"/>
                <a:ext cx="11111999" cy="3882922"/>
              </a:xfrm>
              <a:prstGeom prst="rect">
                <a:avLst/>
              </a:prstGeom>
              <a:blipFill>
                <a:blip r:embed="rId2"/>
                <a:stretch>
                  <a:fillRect l="-1701" t="-1413" b="-39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3F1C34-ACA5-34C5-DDA5-67F18FE8909A}"/>
              </a:ext>
            </a:extLst>
          </p:cNvPr>
          <p:cNvSpPr txBox="1"/>
          <p:nvPr/>
        </p:nvSpPr>
        <p:spPr>
          <a:xfrm>
            <a:off x="450108" y="3093488"/>
            <a:ext cx="1004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是二次函数，二次项是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，没有一次项，常数项是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C9E26E-820A-FDFA-E634-6DFE9AE6EDD6}"/>
              </a:ext>
            </a:extLst>
          </p:cNvPr>
          <p:cNvSpPr txBox="1"/>
          <p:nvPr/>
        </p:nvSpPr>
        <p:spPr>
          <a:xfrm>
            <a:off x="450108" y="3568976"/>
            <a:ext cx="1109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）是二次函数，二次项是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，一次项是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0EFA1C-BEC6-2384-7B63-735156C3362C}"/>
              </a:ext>
            </a:extLst>
          </p:cNvPr>
          <p:cNvSpPr txBox="1"/>
          <p:nvPr/>
        </p:nvSpPr>
        <p:spPr>
          <a:xfrm>
            <a:off x="450108" y="4044464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常数项是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80E2B1-C263-8B49-1E7F-12C8BE78B4D3}"/>
                  </a:ext>
                </a:extLst>
              </p:cNvPr>
              <p:cNvSpPr txBox="1"/>
              <p:nvPr/>
            </p:nvSpPr>
            <p:spPr>
              <a:xfrm>
                <a:off x="450108" y="4519952"/>
                <a:ext cx="1025302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是二次函数，二次项是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，一次项是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，没有常数项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, 'pageBreak': True}">
                <a:extLst>
                  <a:ext uri="{FF2B5EF4-FFF2-40B4-BE49-F238E27FC236}">
                    <a16:creationId xmlns:a16="http://schemas.microsoft.com/office/drawing/2014/main" id="{8880E2B1-C263-8B49-1E7F-12C8BE78B4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9952"/>
                <a:ext cx="10253028" cy="615391"/>
              </a:xfrm>
              <a:prstGeom prst="rect">
                <a:avLst/>
              </a:prstGeom>
              <a:blipFill>
                <a:blip r:embed="rId3"/>
                <a:stretch>
                  <a:fillRect l="-951" r="-89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A41C0F2-E71E-C676-647E-716C2DF5B5BF}"/>
              </a:ext>
            </a:extLst>
          </p:cNvPr>
          <p:cNvSpPr txBox="1"/>
          <p:nvPr/>
        </p:nvSpPr>
        <p:spPr>
          <a:xfrm>
            <a:off x="450108" y="5041731"/>
            <a:ext cx="5469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）不是二次函数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" name="yt_shape_10025"/>
          <p:cNvSpPr txBox="1"/>
          <p:nvPr/>
        </p:nvSpPr>
        <p:spPr>
          <a:xfrm>
            <a:off x="540000" y="1188305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由实际问题到二次函数表达式</a:t>
            </a:r>
          </a:p>
        </p:txBody>
      </p:sp>
      <p:sp>
        <p:nvSpPr>
          <p:cNvPr id="10026" name="yt_shape_10026"/>
          <p:cNvSpPr txBox="1"/>
          <p:nvPr/>
        </p:nvSpPr>
        <p:spPr>
          <a:xfrm>
            <a:off x="540119" y="16878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的圆中，挖去一个半径为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的圆面，剩下一个圆环的面积为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27" name="yt_table_100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643669"/>
              </p:ext>
            </p:extLst>
          </p:nvPr>
        </p:nvGraphicFramePr>
        <p:xfrm>
          <a:off x="540000" y="2647305"/>
          <a:ext cx="6623368" cy="950976"/>
        </p:xfrm>
        <a:graphic>
          <a:graphicData uri="http://schemas.openxmlformats.org/drawingml/2006/table">
            <a:tbl>
              <a:tblPr/>
              <a:tblGrid>
                <a:gridCol w="3843655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779713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029" name="yt_shape_10029"/>
          <p:cNvSpPr txBox="1"/>
          <p:nvPr/>
        </p:nvSpPr>
        <p:spPr>
          <a:xfrm>
            <a:off x="540000" y="3648859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下列关系中，是二次函数关系的是（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30" name="yt_table_1003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331009"/>
              </p:ext>
            </p:extLst>
          </p:nvPr>
        </p:nvGraphicFramePr>
        <p:xfrm>
          <a:off x="540000" y="4128162"/>
          <a:ext cx="8753475" cy="1901952"/>
        </p:xfrm>
        <a:graphic>
          <a:graphicData uri="http://schemas.openxmlformats.org/drawingml/2006/table">
            <a:tbl>
              <a:tblPr/>
              <a:tblGrid>
                <a:gridCol w="8753475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当距离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一定时，汽车行驶的时间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t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与速度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Book Antiqua" pitchFamily="24"/>
                          <a:ea typeface="Book Antiqua" pitchFamily="24"/>
                          <a:cs typeface="宋体" pitchFamily="24"/>
                        </a:rPr>
                        <a:t>v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在弹性限度内，弹簧的长度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与所挂物体的质量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矩形周长一定时，矩形面积和长之间的关系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正方形的周长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与边长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之间的关系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3" name="yt_shape_1697708116566">
            <a:extLst>
              <a:ext uri="{FF2B5EF4-FFF2-40B4-BE49-F238E27FC236}">
                <a16:creationId xmlns:a16="http://schemas.microsoft.com/office/drawing/2014/main" id="{6B1FF10C-5A87-625A-B1AE-7E07935A82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763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A9F45A0-CE04-F6E8-771D-F8BDCE029A22}"/>
              </a:ext>
            </a:extLst>
          </p:cNvPr>
          <p:cNvSpPr txBox="1"/>
          <p:nvPr/>
        </p:nvSpPr>
        <p:spPr>
          <a:xfrm>
            <a:off x="4225183" y="21165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FCA83D-506B-76D1-2658-08E65C26560C}"/>
              </a:ext>
            </a:extLst>
          </p:cNvPr>
          <p:cNvSpPr txBox="1"/>
          <p:nvPr/>
        </p:nvSpPr>
        <p:spPr>
          <a:xfrm>
            <a:off x="5707789" y="36020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2" name="yt_shape_10032"/>
          <p:cNvSpPr txBox="1"/>
          <p:nvPr/>
        </p:nvSpPr>
        <p:spPr>
          <a:xfrm>
            <a:off x="540119" y="2194414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某公司的生产利润原来是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万元，经过连续两年的增长达到了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若每年的增长率都是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的矩形绿地，计划在它的四周相同的宽度内种植阔叶草，中间种植郁金香，写出郁金香的种植面积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）关于四周相同的宽度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）的函数表达式：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（化为一般式，不用写出自变量的取值范围）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C9B12D-21D4-BBE9-A14F-6F9439727BAB}"/>
              </a:ext>
            </a:extLst>
          </p:cNvPr>
          <p:cNvSpPr txBox="1"/>
          <p:nvPr/>
        </p:nvSpPr>
        <p:spPr>
          <a:xfrm>
            <a:off x="5731721" y="2570635"/>
            <a:ext cx="222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7A462C-47F3-1417-01B7-1D0906C6BB50}"/>
              </a:ext>
            </a:extLst>
          </p:cNvPr>
          <p:cNvSpPr txBox="1"/>
          <p:nvPr/>
        </p:nvSpPr>
        <p:spPr>
          <a:xfrm>
            <a:off x="2888508" y="4024846"/>
            <a:ext cx="287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4" name="yt_shape_10034"/>
          <p:cNvSpPr txBox="1"/>
          <p:nvPr/>
        </p:nvSpPr>
        <p:spPr>
          <a:xfrm>
            <a:off x="540000" y="2904894"/>
            <a:ext cx="921726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二次函数的概念理解不透彻，易忽略了二次项系数不为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</a:p>
        </p:txBody>
      </p:sp>
      <p:sp>
        <p:nvSpPr>
          <p:cNvPr id="10035" name="yt_shape_10035"/>
          <p:cNvSpPr txBox="1"/>
          <p:nvPr/>
        </p:nvSpPr>
        <p:spPr>
          <a:xfrm>
            <a:off x="540119" y="3404459"/>
            <a:ext cx="10380417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，其中二次函数有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①⑤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116774">
            <a:extLst>
              <a:ext uri="{FF2B5EF4-FFF2-40B4-BE49-F238E27FC236}">
                <a16:creationId xmlns:a16="http://schemas.microsoft.com/office/drawing/2014/main" id="{4A1D04DC-9F3E-C95B-0BD8-8EB5C8073B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B57311-1FFA-FCB2-55B7-61E8FCEC35D8}"/>
              </a:ext>
            </a:extLst>
          </p:cNvPr>
          <p:cNvSpPr txBox="1"/>
          <p:nvPr/>
        </p:nvSpPr>
        <p:spPr>
          <a:xfrm>
            <a:off x="5807968" y="381375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①⑤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7" name="yt_shape_10037"/>
          <p:cNvSpPr txBox="1"/>
          <p:nvPr/>
        </p:nvSpPr>
        <p:spPr>
          <a:xfrm>
            <a:off x="540000" y="1743021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036" name="yt_image_1003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4302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9" name="yt_shape_10039"/>
          <p:cNvSpPr txBox="1"/>
          <p:nvPr/>
        </p:nvSpPr>
        <p:spPr>
          <a:xfrm>
            <a:off x="540000" y="2434890"/>
            <a:ext cx="9326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）的二次项系数与一次项系数的和为（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040" name="yt_table_100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868134"/>
              </p:ext>
            </p:extLst>
          </p:nvPr>
        </p:nvGraphicFramePr>
        <p:xfrm>
          <a:off x="540000" y="2914193"/>
          <a:ext cx="7809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42" name="yt_shape_10042"/>
              <p:cNvSpPr txBox="1"/>
              <p:nvPr/>
            </p:nvSpPr>
            <p:spPr>
              <a:xfrm>
                <a:off x="540000" y="3440364"/>
                <a:ext cx="940475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根据下面的运算程序，若输入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时，输出的结果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042" name="yt_shape_1004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40364"/>
                <a:ext cx="9404754" cy="465577"/>
              </a:xfrm>
              <a:prstGeom prst="rect">
                <a:avLst/>
              </a:prstGeom>
              <a:blipFill>
                <a:blip r:embed="rId3"/>
                <a:stretch>
                  <a:fillRect l="-2010" t="-3896" r="-103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44" name="yt_image_100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3712" y="4109093"/>
            <a:ext cx="3884574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0A4B40-289A-AD47-59BA-C01264C29E62}"/>
              </a:ext>
            </a:extLst>
          </p:cNvPr>
          <p:cNvSpPr txBox="1"/>
          <p:nvPr/>
        </p:nvSpPr>
        <p:spPr>
          <a:xfrm>
            <a:off x="9008201" y="23880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BD2618-8263-D966-61FA-CA05E88C4BFE}"/>
              </a:ext>
            </a:extLst>
          </p:cNvPr>
          <p:cNvSpPr txBox="1"/>
          <p:nvPr/>
        </p:nvSpPr>
        <p:spPr>
          <a:xfrm>
            <a:off x="9230388" y="3393558"/>
            <a:ext cx="3324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6" name="yt_shape_10046"/>
          <p:cNvSpPr txBox="1"/>
          <p:nvPr/>
        </p:nvSpPr>
        <p:spPr>
          <a:xfrm>
            <a:off x="540119" y="111566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如图所示，某小区计划在一个长为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的矩形场地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上修建三条宽均为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的通路，使其中两条与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垂直，另一条与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平行，剩余部分种草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设剩余部分的面积为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的函数表达式，并写出自变量的取值范围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047" name="yt_image_10047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3717032"/>
            <a:ext cx="2115608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0049">
                <a:extLst>
                  <a:ext uri="{FF2B5EF4-FFF2-40B4-BE49-F238E27FC236}">
                    <a16:creationId xmlns:a16="http://schemas.microsoft.com/office/drawing/2014/main" id="{EB0DA8CB-DF17-B927-4095-B5847A09031D}"/>
                  </a:ext>
                </a:extLst>
              </p:cNvPr>
              <p:cNvSpPr txBox="1"/>
              <p:nvPr/>
            </p:nvSpPr>
            <p:spPr>
              <a:xfrm>
                <a:off x="540119" y="3187730"/>
                <a:ext cx="7939674" cy="245971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解：依题意，得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1040.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自变量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的取值范围是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所求函数表达式为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0049">
                <a:extLst>
                  <a:ext uri="{FF2B5EF4-FFF2-40B4-BE49-F238E27FC236}">
                    <a16:creationId xmlns:a16="http://schemas.microsoft.com/office/drawing/2014/main" id="{EB0DA8CB-DF17-B927-4095-B5847A0903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87730"/>
                <a:ext cx="7939674" cy="2459712"/>
              </a:xfrm>
              <a:prstGeom prst="rect">
                <a:avLst/>
              </a:prstGeom>
              <a:blipFill>
                <a:blip r:embed="rId3"/>
                <a:stretch>
                  <a:fillRect l="-2381" t="-2233" r="-1382" b="-67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53BE7E6-6D92-1E85-6580-B092B86088AF}"/>
              </a:ext>
            </a:extLst>
          </p:cNvPr>
          <p:cNvSpPr txBox="1"/>
          <p:nvPr/>
        </p:nvSpPr>
        <p:spPr>
          <a:xfrm>
            <a:off x="450108" y="3140924"/>
            <a:ext cx="804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解：依题意，得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1040.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E65F7F-15DB-9156-5452-222E215F5E68}"/>
                  </a:ext>
                </a:extLst>
              </p:cNvPr>
              <p:cNvSpPr txBox="1"/>
              <p:nvPr/>
            </p:nvSpPr>
            <p:spPr>
              <a:xfrm>
                <a:off x="450108" y="3616412"/>
                <a:ext cx="397649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E65F7F-15DB-9156-5452-222E215F5E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16412"/>
                <a:ext cx="3976497" cy="1154189"/>
              </a:xfrm>
              <a:prstGeom prst="rect">
                <a:avLst/>
              </a:prstGeom>
              <a:blipFill>
                <a:blip r:embed="rId4"/>
                <a:stretch>
                  <a:fillRect l="-2454" r="-24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581C723-0680-5D7C-AD0B-F19503759025}"/>
              </a:ext>
            </a:extLst>
          </p:cNvPr>
          <p:cNvSpPr txBox="1"/>
          <p:nvPr/>
        </p:nvSpPr>
        <p:spPr>
          <a:xfrm>
            <a:off x="450108" y="4676989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自变量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927B3F-9ACE-457C-84A9-B77249758945}"/>
              </a:ext>
            </a:extLst>
          </p:cNvPr>
          <p:cNvSpPr txBox="1"/>
          <p:nvPr/>
        </p:nvSpPr>
        <p:spPr>
          <a:xfrm>
            <a:off x="450108" y="5152477"/>
            <a:ext cx="7298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所求函数表达式为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2182</Words>
  <Application>Microsoft Office PowerPoint</Application>
  <PresentationFormat>宽屏</PresentationFormat>
  <Paragraphs>124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Book Antiqua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2023-10-19T13:39:00Z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