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1" r:id="rId6"/>
    <p:sldId id="389" r:id="rId7"/>
    <p:sldId id="372" r:id="rId8"/>
    <p:sldId id="375" r:id="rId9"/>
    <p:sldId id="377" r:id="rId10"/>
    <p:sldId id="383" r:id="rId11"/>
    <p:sldId id="384" r:id="rId12"/>
    <p:sldId id="392" r:id="rId13"/>
    <p:sldId id="385" r:id="rId14"/>
    <p:sldId id="395" r:id="rId15"/>
    <p:sldId id="38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1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20" y="296"/>
      </p:cViewPr>
      <p:guideLst>
        <p:guide orient="horz" pos="411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22" name="yt_image_1202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4" name="yt_shape_12024"/>
          <p:cNvSpPr txBox="1"/>
          <p:nvPr/>
        </p:nvSpPr>
        <p:spPr>
          <a:xfrm>
            <a:off x="540000" y="1411499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直线和圆的位置关系</a:t>
            </a:r>
          </a:p>
        </p:txBody>
      </p:sp>
      <p:graphicFrame>
        <p:nvGraphicFramePr>
          <p:cNvPr id="12025" name="yt_table_12025" title="H_178.5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326917"/>
              </p:ext>
            </p:extLst>
          </p:nvPr>
        </p:nvGraphicFramePr>
        <p:xfrm>
          <a:off x="540000" y="2043166"/>
          <a:ext cx="11111999" cy="22677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位置关系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公共点个数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公共点名称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直线名称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交点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割线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切点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切线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BlToTr w="9522" cap="flat" cmpd="sng" algn="ctr">
                      <a:solidFill>
                        <a:srgbClr val="000000"/>
                      </a:solidFill>
                      <a:prstDash val="solid"/>
                      <a:round/>
                    </a:lnBlToT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  <a:lnBlToTr w="9522" cap="flat" cmpd="sng" algn="ctr">
                      <a:solidFill>
                        <a:srgbClr val="000000"/>
                      </a:solidFill>
                      <a:prstDash val="solid"/>
                      <a:round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027" name="yt_shape_12027"/>
          <p:cNvSpPr txBox="1"/>
          <p:nvPr/>
        </p:nvSpPr>
        <p:spPr>
          <a:xfrm>
            <a:off x="540000" y="4361166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直线和圆的位置关系的判定</a:t>
            </a:r>
          </a:p>
        </p:txBody>
      </p:sp>
      <p:sp>
        <p:nvSpPr>
          <p:cNvPr id="12028" name="yt_shape_12028"/>
          <p:cNvSpPr txBox="1"/>
          <p:nvPr/>
        </p:nvSpPr>
        <p:spPr>
          <a:xfrm>
            <a:off x="540000" y="4840469"/>
            <a:ext cx="66043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，则：</a:t>
            </a:r>
          </a:p>
        </p:txBody>
      </p:sp>
      <p:sp>
        <p:nvSpPr>
          <p:cNvPr id="12029" name="yt_shape_12029"/>
          <p:cNvSpPr txBox="1"/>
          <p:nvPr/>
        </p:nvSpPr>
        <p:spPr>
          <a:xfrm>
            <a:off x="540000" y="5319772"/>
            <a:ext cx="39305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030" name="yt_shape_12030"/>
          <p:cNvSpPr txBox="1"/>
          <p:nvPr/>
        </p:nvSpPr>
        <p:spPr>
          <a:xfrm>
            <a:off x="540000" y="5799075"/>
            <a:ext cx="39305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031" name="yt_shape_12031"/>
          <p:cNvSpPr txBox="1"/>
          <p:nvPr/>
        </p:nvSpPr>
        <p:spPr>
          <a:xfrm>
            <a:off x="540000" y="6278378"/>
            <a:ext cx="36997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  <a:cs typeface="宋体" pitchFamily="24"/>
              </a:rPr>
              <a:t>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068CF77-BF81-5823-8EB6-0C39E50C301F}"/>
              </a:ext>
            </a:extLst>
          </p:cNvPr>
          <p:cNvSpPr txBox="1"/>
          <p:nvPr/>
        </p:nvSpPr>
        <p:spPr>
          <a:xfrm>
            <a:off x="4524444" y="275945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AEC9E4-9FF6-DE0F-99C4-88B6FE6FA1CE}"/>
              </a:ext>
            </a:extLst>
          </p:cNvPr>
          <p:cNvSpPr txBox="1"/>
          <p:nvPr/>
        </p:nvSpPr>
        <p:spPr>
          <a:xfrm>
            <a:off x="7083540" y="271182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E9E4FF-F840-0A65-4189-6520489DE22A}"/>
              </a:ext>
            </a:extLst>
          </p:cNvPr>
          <p:cNvSpPr txBox="1"/>
          <p:nvPr/>
        </p:nvSpPr>
        <p:spPr>
          <a:xfrm>
            <a:off x="4553019" y="3316855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2A317F-2870-0613-1D01-DF9000B299B4}"/>
              </a:ext>
            </a:extLst>
          </p:cNvPr>
          <p:cNvSpPr txBox="1"/>
          <p:nvPr/>
        </p:nvSpPr>
        <p:spPr>
          <a:xfrm>
            <a:off x="7074015" y="327875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431326-F03F-36DE-DA41-D22A29F24D7B}"/>
              </a:ext>
            </a:extLst>
          </p:cNvPr>
          <p:cNvSpPr txBox="1"/>
          <p:nvPr/>
        </p:nvSpPr>
        <p:spPr>
          <a:xfrm>
            <a:off x="9852188" y="327875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E336D4-02B3-F093-DA40-ADF12FF8122C}"/>
              </a:ext>
            </a:extLst>
          </p:cNvPr>
          <p:cNvSpPr txBox="1"/>
          <p:nvPr/>
        </p:nvSpPr>
        <p:spPr>
          <a:xfrm>
            <a:off x="4524444" y="3893308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A7F0A3F-C77A-22C8-47C7-372690E4E6F4}"/>
              </a:ext>
            </a:extLst>
          </p:cNvPr>
          <p:cNvSpPr txBox="1"/>
          <p:nvPr/>
        </p:nvSpPr>
        <p:spPr>
          <a:xfrm>
            <a:off x="3123339" y="5248253"/>
            <a:ext cx="7896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C48538D-C36C-9AFC-454B-42B8F2436724}"/>
              </a:ext>
            </a:extLst>
          </p:cNvPr>
          <p:cNvSpPr txBox="1"/>
          <p:nvPr/>
        </p:nvSpPr>
        <p:spPr>
          <a:xfrm>
            <a:off x="3123339" y="5727555"/>
            <a:ext cx="7896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C8E1C8-4E8A-4C5D-D04E-1D8D9EE62C62}"/>
              </a:ext>
            </a:extLst>
          </p:cNvPr>
          <p:cNvSpPr txBox="1"/>
          <p:nvPr/>
        </p:nvSpPr>
        <p:spPr>
          <a:xfrm>
            <a:off x="3123339" y="6206858"/>
            <a:ext cx="7896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8" name="yt_shape_12098"/>
          <p:cNvSpPr txBox="1"/>
          <p:nvPr/>
        </p:nvSpPr>
        <p:spPr>
          <a:xfrm>
            <a:off x="623511" y="2153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在正三角形的边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方向运动，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点时终止，若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，运动速度为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秒，运动时间设为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试问：</a:t>
            </a:r>
          </a:p>
        </p:txBody>
      </p:sp>
      <p:pic>
        <p:nvPicPr>
          <p:cNvPr id="12099" name="yt_image_1209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3429000"/>
            <a:ext cx="1566120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1" name="yt_shape_12101"/>
          <p:cNvSpPr txBox="1"/>
          <p:nvPr/>
        </p:nvSpPr>
        <p:spPr>
          <a:xfrm>
            <a:off x="623511" y="3139061"/>
            <a:ext cx="57307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为多少秒时，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相离？</a:t>
            </a:r>
          </a:p>
        </p:txBody>
      </p:sp>
      <p:sp>
        <p:nvSpPr>
          <p:cNvPr id="12102" name="yt_shape_12102"/>
          <p:cNvSpPr txBox="1"/>
          <p:nvPr/>
        </p:nvSpPr>
        <p:spPr>
          <a:xfrm>
            <a:off x="623511" y="3618364"/>
            <a:ext cx="57307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为多少秒时，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相切？</a:t>
            </a:r>
          </a:p>
        </p:txBody>
      </p:sp>
      <p:sp>
        <p:nvSpPr>
          <p:cNvPr id="2" name="yt_shape_12103">
            <a:extLst>
              <a:ext uri="{FF2B5EF4-FFF2-40B4-BE49-F238E27FC236}">
                <a16:creationId xmlns:a16="http://schemas.microsoft.com/office/drawing/2014/main" id="{8B0B2D65-AD1F-D7C8-5A2E-F73C92D30636}"/>
              </a:ext>
            </a:extLst>
          </p:cNvPr>
          <p:cNvSpPr txBox="1"/>
          <p:nvPr/>
        </p:nvSpPr>
        <p:spPr>
          <a:xfrm>
            <a:off x="623511" y="4046879"/>
            <a:ext cx="7431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为多少秒时，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相交？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E7DEAF63-C324-F926-4247-3DDAA6590D14}"/>
              </a:ext>
            </a:extLst>
          </p:cNvPr>
          <p:cNvSpPr txBox="1"/>
          <p:nvPr/>
        </p:nvSpPr>
        <p:spPr>
          <a:xfrm>
            <a:off x="479376" y="969275"/>
            <a:ext cx="605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7CC9704-E5ED-7735-58BB-FC7BB5773592}"/>
              </a:ext>
            </a:extLst>
          </p:cNvPr>
          <p:cNvSpPr txBox="1"/>
          <p:nvPr/>
        </p:nvSpPr>
        <p:spPr>
          <a:xfrm>
            <a:off x="479376" y="1444763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为正三角形，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4A5911B-8715-FCC5-2335-428A2DE529B9}"/>
              </a:ext>
            </a:extLst>
          </p:cNvPr>
          <p:cNvSpPr txBox="1"/>
          <p:nvPr/>
        </p:nvSpPr>
        <p:spPr>
          <a:xfrm>
            <a:off x="479376" y="1920251"/>
            <a:ext cx="178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92303E9-F101-CD26-F23F-26AF68BA4D27}"/>
                  </a:ext>
                </a:extLst>
              </p:cNvPr>
              <p:cNvSpPr txBox="1"/>
              <p:nvPr/>
            </p:nvSpPr>
            <p:spPr>
              <a:xfrm>
                <a:off x="479376" y="2395739"/>
                <a:ext cx="3526218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392303E9-F101-CD26-F23F-26AF68BA4D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395739"/>
                <a:ext cx="3526218" cy="850024"/>
              </a:xfrm>
              <a:prstGeom prst="rect">
                <a:avLst/>
              </a:prstGeom>
              <a:blipFill>
                <a:blip r:embed="rId2"/>
                <a:stretch>
                  <a:fillRect l="-2768" r="-2249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E607496-4530-C7E2-DF60-0C8A5D2EA340}"/>
                  </a:ext>
                </a:extLst>
              </p:cNvPr>
              <p:cNvSpPr txBox="1"/>
              <p:nvPr/>
            </p:nvSpPr>
            <p:spPr>
              <a:xfrm>
                <a:off x="479376" y="3152151"/>
                <a:ext cx="4644263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此时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0E607496-4530-C7E2-DF60-0C8A5D2EA3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152151"/>
                <a:ext cx="4644263" cy="852437"/>
              </a:xfrm>
              <a:prstGeom prst="rect">
                <a:avLst/>
              </a:prstGeom>
              <a:blipFill>
                <a:blip r:embed="rId3"/>
                <a:stretch>
                  <a:fillRect l="-2102" r="-223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13DACC0-A066-BE2E-9E21-905AE7BDC3F7}"/>
                  </a:ext>
                </a:extLst>
              </p:cNvPr>
              <p:cNvSpPr txBox="1"/>
              <p:nvPr/>
            </p:nvSpPr>
            <p:spPr>
              <a:xfrm>
                <a:off x="479376" y="3910976"/>
                <a:ext cx="675874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相离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13DACC0-A066-BE2E-9E21-905AE7BDC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910976"/>
                <a:ext cx="6758749" cy="852437"/>
              </a:xfrm>
              <a:prstGeom prst="rect">
                <a:avLst/>
              </a:prstGeom>
              <a:blipFill>
                <a:blip r:embed="rId4"/>
                <a:stretch>
                  <a:fillRect l="-1444" r="-1444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87BAA37-C732-BDE7-7910-47DB1B904E42}"/>
                  </a:ext>
                </a:extLst>
              </p:cNvPr>
              <p:cNvSpPr txBox="1"/>
              <p:nvPr/>
            </p:nvSpPr>
            <p:spPr>
              <a:xfrm>
                <a:off x="479376" y="4669801"/>
                <a:ext cx="630154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相切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C87BAA37-C732-BDE7-7910-47DB1B904E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669801"/>
                <a:ext cx="6301549" cy="852437"/>
              </a:xfrm>
              <a:prstGeom prst="rect">
                <a:avLst/>
              </a:prstGeom>
              <a:blipFill>
                <a:blip r:embed="rId5"/>
                <a:stretch>
                  <a:fillRect l="-1549" r="-1549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C156FFF4-F757-9BAB-52B3-AC604CC118DB}"/>
                  </a:ext>
                </a:extLst>
              </p:cNvPr>
              <p:cNvSpPr txBox="1"/>
              <p:nvPr/>
            </p:nvSpPr>
            <p:spPr>
              <a:xfrm>
                <a:off x="479376" y="5428626"/>
                <a:ext cx="6877812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相交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C156FFF4-F757-9BAB-52B3-AC604CC118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5428626"/>
                <a:ext cx="6877812" cy="808686"/>
              </a:xfrm>
              <a:prstGeom prst="rect">
                <a:avLst/>
              </a:prstGeom>
              <a:blipFill>
                <a:blip r:embed="rId6"/>
                <a:stretch>
                  <a:fillRect l="-1418" r="-133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3" name="yt_shape_12113"/>
          <p:cNvSpPr txBox="1"/>
          <p:nvPr/>
        </p:nvSpPr>
        <p:spPr>
          <a:xfrm>
            <a:off x="540000" y="871005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112" name="yt_image_1211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71005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5" name="yt_shape_12115"/>
          <p:cNvSpPr txBox="1"/>
          <p:nvPr/>
        </p:nvSpPr>
        <p:spPr>
          <a:xfrm>
            <a:off x="540119" y="15685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）的直线与圆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116" name="yt_image_1211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30667" y="2723074"/>
            <a:ext cx="2209617" cy="1587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18" name="yt_shape_12118"/>
          <p:cNvSpPr txBox="1"/>
          <p:nvPr/>
        </p:nvSpPr>
        <p:spPr>
          <a:xfrm>
            <a:off x="540000" y="2503720"/>
            <a:ext cx="23756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  <p:sp>
        <p:nvSpPr>
          <p:cNvPr id="2" name="yt_shape_12120">
            <a:extLst>
              <a:ext uri="{FF2B5EF4-FFF2-40B4-BE49-F238E27FC236}">
                <a16:creationId xmlns:a16="http://schemas.microsoft.com/office/drawing/2014/main" id="{38A4BC0E-F0A5-D2C8-1CAE-7C8358DA47C3}"/>
              </a:ext>
            </a:extLst>
          </p:cNvPr>
          <p:cNvSpPr txBox="1"/>
          <p:nvPr/>
        </p:nvSpPr>
        <p:spPr>
          <a:xfrm>
            <a:off x="785122" y="3008509"/>
            <a:ext cx="3642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121">
            <a:extLst>
              <a:ext uri="{FF2B5EF4-FFF2-40B4-BE49-F238E27FC236}">
                <a16:creationId xmlns:a16="http://schemas.microsoft.com/office/drawing/2014/main" id="{A8B3A60F-B8AE-4B33-20B3-35EBBB97ED8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88288" y="2706731"/>
            <a:ext cx="2103020" cy="1625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124">
            <a:extLst>
              <a:ext uri="{FF2B5EF4-FFF2-40B4-BE49-F238E27FC236}">
                <a16:creationId xmlns:a16="http://schemas.microsoft.com/office/drawing/2014/main" id="{B5E5B14D-732A-BA6D-0E6B-0704E0AFB324}"/>
              </a:ext>
            </a:extLst>
          </p:cNvPr>
          <p:cNvSpPr txBox="1"/>
          <p:nvPr/>
        </p:nvSpPr>
        <p:spPr>
          <a:xfrm>
            <a:off x="774134" y="3566068"/>
            <a:ext cx="29831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125">
            <a:extLst>
              <a:ext uri="{FF2B5EF4-FFF2-40B4-BE49-F238E27FC236}">
                <a16:creationId xmlns:a16="http://schemas.microsoft.com/office/drawing/2014/main" id="{B8C14DB7-F586-B1D7-FB0F-C2221EB0B31F}"/>
              </a:ext>
            </a:extLst>
          </p:cNvPr>
          <p:cNvSpPr txBox="1"/>
          <p:nvPr/>
        </p:nvSpPr>
        <p:spPr>
          <a:xfrm>
            <a:off x="774134" y="4045371"/>
            <a:ext cx="31370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126">
            <a:extLst>
              <a:ext uri="{FF2B5EF4-FFF2-40B4-BE49-F238E27FC236}">
                <a16:creationId xmlns:a16="http://schemas.microsoft.com/office/drawing/2014/main" id="{E94801E3-7994-0C2C-303D-0DDD3499357C}"/>
              </a:ext>
            </a:extLst>
          </p:cNvPr>
          <p:cNvSpPr txBox="1"/>
          <p:nvPr/>
        </p:nvSpPr>
        <p:spPr>
          <a:xfrm>
            <a:off x="774134" y="4524674"/>
            <a:ext cx="17953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127">
                <a:extLst>
                  <a:ext uri="{FF2B5EF4-FFF2-40B4-BE49-F238E27FC236}">
                    <a16:creationId xmlns:a16="http://schemas.microsoft.com/office/drawing/2014/main" id="{2BF74492-FA01-2622-0C4A-535FBC1DC551}"/>
                  </a:ext>
                </a:extLst>
              </p:cNvPr>
              <p:cNvSpPr txBox="1"/>
              <p:nvPr/>
            </p:nvSpPr>
            <p:spPr>
              <a:xfrm>
                <a:off x="774134" y="5003977"/>
                <a:ext cx="2940613" cy="4798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2127">
                <a:extLst>
                  <a:ext uri="{FF2B5EF4-FFF2-40B4-BE49-F238E27FC236}">
                    <a16:creationId xmlns:a16="http://schemas.microsoft.com/office/drawing/2014/main" id="{2BF74492-FA01-2622-0C4A-535FBC1DC5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4134" y="5003977"/>
                <a:ext cx="2940613" cy="479811"/>
              </a:xfrm>
              <a:prstGeom prst="rect">
                <a:avLst/>
              </a:prstGeom>
              <a:blipFill>
                <a:blip r:embed="rId5"/>
                <a:stretch>
                  <a:fillRect l="-6432" t="-2532" r="-5602" b="-367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47C3E19F-ACB2-2ACB-9DA3-D734BABAFE2F}"/>
              </a:ext>
            </a:extLst>
          </p:cNvPr>
          <p:cNvSpPr txBox="1"/>
          <p:nvPr/>
        </p:nvSpPr>
        <p:spPr>
          <a:xfrm>
            <a:off x="695111" y="2961703"/>
            <a:ext cx="378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58CBF81-E673-ABEF-3D8C-8CBB7BD36CA0}"/>
              </a:ext>
            </a:extLst>
          </p:cNvPr>
          <p:cNvSpPr txBox="1"/>
          <p:nvPr/>
        </p:nvSpPr>
        <p:spPr>
          <a:xfrm>
            <a:off x="684123" y="3519262"/>
            <a:ext cx="3134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549A71C-9514-E573-8FBB-C88FC1CF79F9}"/>
              </a:ext>
            </a:extLst>
          </p:cNvPr>
          <p:cNvSpPr txBox="1"/>
          <p:nvPr/>
        </p:nvSpPr>
        <p:spPr>
          <a:xfrm>
            <a:off x="684123" y="3998565"/>
            <a:ext cx="3286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7B25033-5A76-75F1-C4D6-D8E12DE603B2}"/>
              </a:ext>
            </a:extLst>
          </p:cNvPr>
          <p:cNvSpPr txBox="1"/>
          <p:nvPr/>
        </p:nvSpPr>
        <p:spPr>
          <a:xfrm>
            <a:off x="684123" y="4477868"/>
            <a:ext cx="195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易知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6E15BC1-5267-FF82-CEE7-4848A810CA5C}"/>
                  </a:ext>
                </a:extLst>
              </p:cNvPr>
              <p:cNvSpPr txBox="1"/>
              <p:nvPr/>
            </p:nvSpPr>
            <p:spPr>
              <a:xfrm>
                <a:off x="684123" y="4957171"/>
                <a:ext cx="3092260" cy="5687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6E15BC1-5267-FF82-CEE7-4848A810CA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123" y="4957171"/>
                <a:ext cx="3092260" cy="568783"/>
              </a:xfrm>
              <a:prstGeom prst="rect">
                <a:avLst/>
              </a:prstGeom>
              <a:blipFill>
                <a:blip r:embed="rId6"/>
                <a:stretch>
                  <a:fillRect l="-2959" r="-3550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29" name="yt_shape_12129"/>
              <p:cNvSpPr txBox="1"/>
              <p:nvPr/>
            </p:nvSpPr>
            <p:spPr>
              <a:xfrm>
                <a:off x="540000" y="1229342"/>
                <a:ext cx="5866991" cy="4759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设一次函数的表达式为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29" name="yt_shape_12129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29342"/>
                <a:ext cx="5866991" cy="4759316"/>
              </a:xfrm>
              <a:prstGeom prst="rect">
                <a:avLst/>
              </a:prstGeom>
              <a:blipFill>
                <a:blip r:embed="rId2"/>
                <a:stretch>
                  <a:fillRect l="-3222" t="-1154" r="-2287" b="-12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272E9D8-A195-1144-E13B-01F617BE47CF}"/>
              </a:ext>
            </a:extLst>
          </p:cNvPr>
          <p:cNvSpPr txBox="1"/>
          <p:nvPr/>
        </p:nvSpPr>
        <p:spPr>
          <a:xfrm>
            <a:off x="449989" y="1182536"/>
            <a:ext cx="5990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6947C1-590F-F79E-C7C2-C1683CBD98DB}"/>
              </a:ext>
            </a:extLst>
          </p:cNvPr>
          <p:cNvSpPr txBox="1"/>
          <p:nvPr/>
        </p:nvSpPr>
        <p:spPr>
          <a:xfrm>
            <a:off x="449989" y="1658024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7A4F49-CE09-8741-3A7C-A7DCDB7B09A4}"/>
                  </a:ext>
                </a:extLst>
              </p:cNvPr>
              <p:cNvSpPr txBox="1"/>
              <p:nvPr/>
            </p:nvSpPr>
            <p:spPr>
              <a:xfrm>
                <a:off x="449989" y="2133512"/>
                <a:ext cx="502202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mathAnswerShape': 1}">
                <a:extLst>
                  <a:ext uri="{FF2B5EF4-FFF2-40B4-BE49-F238E27FC236}">
                    <a16:creationId xmlns:a16="http://schemas.microsoft.com/office/drawing/2014/main" id="{6E7A4F49-CE09-8741-3A7C-A7DCDB7B09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3512"/>
                <a:ext cx="5022024" cy="852437"/>
              </a:xfrm>
              <a:prstGeom prst="rect">
                <a:avLst/>
              </a:prstGeom>
              <a:blipFill>
                <a:blip r:embed="rId3"/>
                <a:stretch>
                  <a:fillRect l="-1942" r="-1820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24DEE0-A58E-D516-3803-098F95CBA172}"/>
                  </a:ext>
                </a:extLst>
              </p:cNvPr>
              <p:cNvSpPr txBox="1"/>
              <p:nvPr/>
            </p:nvSpPr>
            <p:spPr>
              <a:xfrm>
                <a:off x="449989" y="2892337"/>
                <a:ext cx="3209480" cy="8643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, 'mathAnswerShape': 1}">
                <a:extLst>
                  <a:ext uri="{FF2B5EF4-FFF2-40B4-BE49-F238E27FC236}">
                    <a16:creationId xmlns:a16="http://schemas.microsoft.com/office/drawing/2014/main" id="{0824DEE0-A58E-D516-3803-098F95CBA1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2337"/>
                <a:ext cx="3209480" cy="864375"/>
              </a:xfrm>
              <a:prstGeom prst="rect">
                <a:avLst/>
              </a:prstGeom>
              <a:blipFill>
                <a:blip r:embed="rId4"/>
                <a:stretch>
                  <a:fillRect l="-3042" r="-3042" b="-2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84DAA87-E885-3C2E-4E3D-73B56EC2F537}"/>
                  </a:ext>
                </a:extLst>
              </p:cNvPr>
              <p:cNvSpPr txBox="1"/>
              <p:nvPr/>
            </p:nvSpPr>
            <p:spPr>
              <a:xfrm>
                <a:off x="449989" y="3663100"/>
                <a:ext cx="4950587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设一次函数的表达式为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mathAnswerShape': 1}">
                <a:extLst>
                  <a:ext uri="{FF2B5EF4-FFF2-40B4-BE49-F238E27FC236}">
                    <a16:creationId xmlns:a16="http://schemas.microsoft.com/office/drawing/2014/main" id="{A84DAA87-E885-3C2E-4E3D-73B56EC2F5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3100"/>
                <a:ext cx="4950587" cy="852437"/>
              </a:xfrm>
              <a:prstGeom prst="rect">
                <a:avLst/>
              </a:prstGeom>
              <a:blipFill>
                <a:blip r:embed="rId5"/>
                <a:stretch>
                  <a:fillRect l="-1970" r="-1847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4FFAE3E-36FF-A118-7EFA-38E36708ECAE}"/>
                  </a:ext>
                </a:extLst>
              </p:cNvPr>
              <p:cNvSpPr txBox="1"/>
              <p:nvPr/>
            </p:nvSpPr>
            <p:spPr>
              <a:xfrm>
                <a:off x="449989" y="4421925"/>
                <a:ext cx="4814062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）代入，解得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7, 'mathAnswerShape': 1}">
                <a:extLst>
                  <a:ext uri="{FF2B5EF4-FFF2-40B4-BE49-F238E27FC236}">
                    <a16:creationId xmlns:a16="http://schemas.microsoft.com/office/drawing/2014/main" id="{A4FFAE3E-36FF-A118-7EFA-38E36708EC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1925"/>
                <a:ext cx="4814062" cy="852437"/>
              </a:xfrm>
              <a:prstGeom prst="rect">
                <a:avLst/>
              </a:prstGeom>
              <a:blipFill>
                <a:blip r:embed="rId6"/>
                <a:stretch>
                  <a:fillRect l="-2025" r="-2025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513BCD9-B341-11B8-39E7-7746F51112E4}"/>
                  </a:ext>
                </a:extLst>
              </p:cNvPr>
              <p:cNvSpPr txBox="1"/>
              <p:nvPr/>
            </p:nvSpPr>
            <p:spPr>
              <a:xfrm>
                <a:off x="449989" y="5180750"/>
                <a:ext cx="4928426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7, 'mathAnswerShape': 1}">
                <a:extLst>
                  <a:ext uri="{FF2B5EF4-FFF2-40B4-BE49-F238E27FC236}">
                    <a16:creationId xmlns:a16="http://schemas.microsoft.com/office/drawing/2014/main" id="{7513BCD9-B341-11B8-39E7-7746F51112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80750"/>
                <a:ext cx="4928426" cy="808686"/>
              </a:xfrm>
              <a:prstGeom prst="rect">
                <a:avLst/>
              </a:prstGeom>
              <a:blipFill>
                <a:blip r:embed="rId7"/>
                <a:stretch>
                  <a:fillRect l="-1980" r="-2104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2119">
            <a:extLst>
              <a:ext uri="{FF2B5EF4-FFF2-40B4-BE49-F238E27FC236}">
                <a16:creationId xmlns:a16="http://schemas.microsoft.com/office/drawing/2014/main" id="{AE8127B7-876F-350F-44BE-8E568E841037}"/>
              </a:ext>
            </a:extLst>
          </p:cNvPr>
          <p:cNvSpPr txBox="1"/>
          <p:nvPr/>
        </p:nvSpPr>
        <p:spPr>
          <a:xfrm>
            <a:off x="540000" y="753243"/>
            <a:ext cx="33759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2" name="yt_shape_12132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131" name="yt_image_121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34" name="yt_shape_12134"/>
          <p:cNvSpPr txBox="1"/>
          <p:nvPr/>
        </p:nvSpPr>
        <p:spPr>
          <a:xfrm>
            <a:off x="1577368" y="3343824"/>
            <a:ext cx="9037264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判断直线与圆的位置关系的关键是转化为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这两个数量的比较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是指圆心到直线的距离，而非点到圆心的距离，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3" name="yt_shape_12033"/>
          <p:cNvSpPr txBox="1"/>
          <p:nvPr/>
        </p:nvSpPr>
        <p:spPr>
          <a:xfrm>
            <a:off x="540000" y="147173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032" name="yt_image_12032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7173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35" name="yt_shape_12035"/>
          <p:cNvSpPr txBox="1"/>
          <p:nvPr/>
        </p:nvSpPr>
        <p:spPr>
          <a:xfrm>
            <a:off x="540000" y="2175027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直线与圆的位置关系</a:t>
            </a:r>
          </a:p>
        </p:txBody>
      </p:sp>
      <p:sp>
        <p:nvSpPr>
          <p:cNvPr id="12036" name="yt_shape_12036"/>
          <p:cNvSpPr txBox="1"/>
          <p:nvPr/>
        </p:nvSpPr>
        <p:spPr>
          <a:xfrm>
            <a:off x="540119" y="26745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行驶在水平路面上的汽车，若把路面看成直线，则此时转动的车轮与地面的位置关系是（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37" name="yt_table_120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174771"/>
              </p:ext>
            </p:extLst>
          </p:nvPr>
        </p:nvGraphicFramePr>
        <p:xfrm>
          <a:off x="540000" y="3634027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04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</a:tbl>
          </a:graphicData>
        </a:graphic>
      </p:graphicFrame>
      <p:sp>
        <p:nvSpPr>
          <p:cNvPr id="12039" name="yt_shape_12039"/>
          <p:cNvSpPr txBox="1"/>
          <p:nvPr/>
        </p:nvSpPr>
        <p:spPr>
          <a:xfrm>
            <a:off x="540000" y="4160198"/>
            <a:ext cx="10767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，下列位置关系正确的是（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2040" name="yt_image_1204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702194"/>
            <a:ext cx="6813393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551419">
            <a:extLst>
              <a:ext uri="{FF2B5EF4-FFF2-40B4-BE49-F238E27FC236}">
                <a16:creationId xmlns:a16="http://schemas.microsoft.com/office/drawing/2014/main" id="{3718EF02-9D9A-D331-A8E7-2B9CDC77E42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1435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F2C3F9-FFAD-A834-61A6-71570D7EB94F}"/>
              </a:ext>
            </a:extLst>
          </p:cNvPr>
          <p:cNvSpPr txBox="1"/>
          <p:nvPr/>
        </p:nvSpPr>
        <p:spPr>
          <a:xfrm>
            <a:off x="1821708" y="31032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FF60B3-FBFD-0BAB-CC4E-AC7895CC879D}"/>
              </a:ext>
            </a:extLst>
          </p:cNvPr>
          <p:cNvSpPr txBox="1"/>
          <p:nvPr/>
        </p:nvSpPr>
        <p:spPr>
          <a:xfrm>
            <a:off x="10452826" y="411339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2" name="yt_shape_12042"/>
          <p:cNvSpPr txBox="1"/>
          <p:nvPr/>
        </p:nvSpPr>
        <p:spPr>
          <a:xfrm>
            <a:off x="540119" y="962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44" name="yt_table_1204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3911037"/>
              </p:ext>
            </p:extLst>
          </p:nvPr>
        </p:nvGraphicFramePr>
        <p:xfrm>
          <a:off x="540000" y="1922139"/>
          <a:ext cx="3929063" cy="1901952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以上三种情况均有可能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</a:tbl>
          </a:graphicData>
        </a:graphic>
      </p:graphicFrame>
      <p:pic>
        <p:nvPicPr>
          <p:cNvPr id="12043" name="yt_image_12043_skip" title="H_85.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8367" y="1922139"/>
            <a:ext cx="1831519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6" name="yt_shape_12046"/>
          <p:cNvSpPr txBox="1"/>
          <p:nvPr/>
        </p:nvSpPr>
        <p:spPr>
          <a:xfrm>
            <a:off x="540000" y="3874459"/>
            <a:ext cx="100107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中，以点（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）为圆心，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为半径的圆（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47" name="yt_table_1204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5213718"/>
              </p:ext>
            </p:extLst>
          </p:nvPr>
        </p:nvGraphicFramePr>
        <p:xfrm>
          <a:off x="540000" y="4353762"/>
          <a:ext cx="3894138" cy="1901952"/>
        </p:xfrm>
        <a:graphic>
          <a:graphicData uri="http://schemas.openxmlformats.org/drawingml/2006/table">
            <a:tbl>
              <a:tblPr/>
              <a:tblGrid>
                <a:gridCol w="3894138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轴相交，与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轴相离，与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轴相切，与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轴相切，与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B7F219B-480F-B725-5ADE-A311F7CBD7AB}"/>
              </a:ext>
            </a:extLst>
          </p:cNvPr>
          <p:cNvSpPr txBox="1"/>
          <p:nvPr/>
        </p:nvSpPr>
        <p:spPr>
          <a:xfrm>
            <a:off x="2431308" y="13913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5D8E53-2C29-0237-FCF1-793A877688AD}"/>
              </a:ext>
            </a:extLst>
          </p:cNvPr>
          <p:cNvSpPr txBox="1"/>
          <p:nvPr/>
        </p:nvSpPr>
        <p:spPr>
          <a:xfrm>
            <a:off x="9703526" y="382765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9" name="yt_shape_12049"/>
          <p:cNvSpPr txBox="1"/>
          <p:nvPr/>
        </p:nvSpPr>
        <p:spPr>
          <a:xfrm>
            <a:off x="612128" y="23588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为圆心，分别以下列长为半径作圆，请你判定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的位置关系：</a:t>
            </a:r>
          </a:p>
        </p:txBody>
      </p:sp>
      <p:pic>
        <p:nvPicPr>
          <p:cNvPr id="12050" name="yt_image_1205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3645024"/>
            <a:ext cx="1903690" cy="1557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52" name="yt_shape_12052"/>
          <p:cNvSpPr txBox="1"/>
          <p:nvPr/>
        </p:nvSpPr>
        <p:spPr>
          <a:xfrm>
            <a:off x="604887" y="3301732"/>
            <a:ext cx="16591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053" name="yt_shape_12053"/>
          <p:cNvSpPr txBox="1"/>
          <p:nvPr/>
        </p:nvSpPr>
        <p:spPr>
          <a:xfrm>
            <a:off x="604887" y="3781035"/>
            <a:ext cx="16591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2054">
            <a:extLst>
              <a:ext uri="{FF2B5EF4-FFF2-40B4-BE49-F238E27FC236}">
                <a16:creationId xmlns:a16="http://schemas.microsoft.com/office/drawing/2014/main" id="{9C91C60C-1C46-EA0C-0FB7-D12D6DB21541}"/>
              </a:ext>
            </a:extLst>
          </p:cNvPr>
          <p:cNvSpPr txBox="1"/>
          <p:nvPr/>
        </p:nvSpPr>
        <p:spPr>
          <a:xfrm>
            <a:off x="572932" y="4209550"/>
            <a:ext cx="15821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yt_shape_12055">
            <a:extLst>
              <a:ext uri="{FF2B5EF4-FFF2-40B4-BE49-F238E27FC236}">
                <a16:creationId xmlns:a16="http://schemas.microsoft.com/office/drawing/2014/main" id="{25D9DACC-70FA-747B-F37D-D47CEA61F88A}"/>
              </a:ext>
            </a:extLst>
          </p:cNvPr>
          <p:cNvSpPr txBox="1"/>
          <p:nvPr/>
        </p:nvSpPr>
        <p:spPr>
          <a:xfrm>
            <a:off x="576628" y="1138493"/>
            <a:ext cx="29495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059">
            <a:extLst>
              <a:ext uri="{FF2B5EF4-FFF2-40B4-BE49-F238E27FC236}">
                <a16:creationId xmlns:a16="http://schemas.microsoft.com/office/drawing/2014/main" id="{94505319-3C20-2046-7937-3A86EC72224D}"/>
              </a:ext>
            </a:extLst>
          </p:cNvPr>
          <p:cNvSpPr txBox="1"/>
          <p:nvPr/>
        </p:nvSpPr>
        <p:spPr>
          <a:xfrm>
            <a:off x="569387" y="1581096"/>
            <a:ext cx="23067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060">
            <a:extLst>
              <a:ext uri="{FF2B5EF4-FFF2-40B4-BE49-F238E27FC236}">
                <a16:creationId xmlns:a16="http://schemas.microsoft.com/office/drawing/2014/main" id="{22566873-BAA1-7D5D-8C31-AD4BFA29425F}"/>
              </a:ext>
            </a:extLst>
          </p:cNvPr>
          <p:cNvSpPr txBox="1"/>
          <p:nvPr/>
        </p:nvSpPr>
        <p:spPr>
          <a:xfrm>
            <a:off x="569387" y="2060399"/>
            <a:ext cx="33502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061">
            <a:extLst>
              <a:ext uri="{FF2B5EF4-FFF2-40B4-BE49-F238E27FC236}">
                <a16:creationId xmlns:a16="http://schemas.microsoft.com/office/drawing/2014/main" id="{3687D84E-2825-186E-CDBF-B92C0E0EFB21}"/>
              </a:ext>
            </a:extLst>
          </p:cNvPr>
          <p:cNvSpPr txBox="1"/>
          <p:nvPr/>
        </p:nvSpPr>
        <p:spPr>
          <a:xfrm>
            <a:off x="569387" y="2539702"/>
            <a:ext cx="12567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2062">
                <a:extLst>
                  <a:ext uri="{FF2B5EF4-FFF2-40B4-BE49-F238E27FC236}">
                    <a16:creationId xmlns:a16="http://schemas.microsoft.com/office/drawing/2014/main" id="{FDEF97FF-CCD7-2DCD-7846-9059803EA2FF}"/>
                  </a:ext>
                </a:extLst>
              </p:cNvPr>
              <p:cNvSpPr txBox="1"/>
              <p:nvPr/>
            </p:nvSpPr>
            <p:spPr>
              <a:xfrm>
                <a:off x="569387" y="3019005"/>
                <a:ext cx="8895961" cy="9728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中，根据勾股定理：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为圆心到直线的距离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2062">
                <a:extLst>
                  <a:ext uri="{FF2B5EF4-FFF2-40B4-BE49-F238E27FC236}">
                    <a16:creationId xmlns:a16="http://schemas.microsoft.com/office/drawing/2014/main" id="{FDEF97FF-CCD7-2DCD-7846-9059803EA2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3019005"/>
                <a:ext cx="8895961" cy="972895"/>
              </a:xfrm>
              <a:prstGeom prst="rect">
                <a:avLst/>
              </a:prstGeom>
              <a:blipFill>
                <a:blip r:embed="rId2"/>
                <a:stretch>
                  <a:fillRect l="-2055" t="-625" r="-1233" b="-1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2064">
            <a:extLst>
              <a:ext uri="{FF2B5EF4-FFF2-40B4-BE49-F238E27FC236}">
                <a16:creationId xmlns:a16="http://schemas.microsoft.com/office/drawing/2014/main" id="{E9C44620-4336-06C8-060D-9BEA332C4EFC}"/>
              </a:ext>
            </a:extLst>
          </p:cNvPr>
          <p:cNvSpPr txBox="1"/>
          <p:nvPr/>
        </p:nvSpPr>
        <p:spPr>
          <a:xfrm>
            <a:off x="569387" y="4042688"/>
            <a:ext cx="6327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和圆相离；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8D0CE51-3124-F842-D209-2192857775E4}"/>
              </a:ext>
            </a:extLst>
          </p:cNvPr>
          <p:cNvSpPr txBox="1"/>
          <p:nvPr/>
        </p:nvSpPr>
        <p:spPr>
          <a:xfrm>
            <a:off x="486617" y="1091687"/>
            <a:ext cx="310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F29857A-52E9-C662-E19A-36C822EDC9BD}"/>
              </a:ext>
            </a:extLst>
          </p:cNvPr>
          <p:cNvSpPr txBox="1"/>
          <p:nvPr/>
        </p:nvSpPr>
        <p:spPr>
          <a:xfrm>
            <a:off x="479376" y="1534290"/>
            <a:ext cx="2464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C2E63AF-DF63-D84A-7C3A-75DE43FECC48}"/>
              </a:ext>
            </a:extLst>
          </p:cNvPr>
          <p:cNvSpPr txBox="1"/>
          <p:nvPr/>
        </p:nvSpPr>
        <p:spPr>
          <a:xfrm>
            <a:off x="479376" y="2013593"/>
            <a:ext cx="349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4F8DEE1-B516-AFE8-D721-86AD286E6996}"/>
              </a:ext>
            </a:extLst>
          </p:cNvPr>
          <p:cNvSpPr txBox="1"/>
          <p:nvPr/>
        </p:nvSpPr>
        <p:spPr>
          <a:xfrm>
            <a:off x="479376" y="2492896"/>
            <a:ext cx="142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BFB06DE-DEFD-78C6-09B1-CD423B16F783}"/>
                  </a:ext>
                </a:extLst>
              </p:cNvPr>
              <p:cNvSpPr txBox="1"/>
              <p:nvPr/>
            </p:nvSpPr>
            <p:spPr>
              <a:xfrm>
                <a:off x="479376" y="2972199"/>
                <a:ext cx="8990013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中，根据勾股定理：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2BFB06DE-DEFD-78C6-09B1-CD423B16F7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972199"/>
                <a:ext cx="8990013" cy="632727"/>
              </a:xfrm>
              <a:prstGeom prst="rect">
                <a:avLst/>
              </a:prstGeom>
              <a:blipFill>
                <a:blip r:embed="rId3"/>
                <a:stretch>
                  <a:fillRect l="-1085" r="-1221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AB72280F-CD36-CD03-2AD6-AB79FD74A789}"/>
              </a:ext>
            </a:extLst>
          </p:cNvPr>
          <p:cNvSpPr txBox="1"/>
          <p:nvPr/>
        </p:nvSpPr>
        <p:spPr>
          <a:xfrm>
            <a:off x="479376" y="3511314"/>
            <a:ext cx="4015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为圆心到直线的距离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14F5B23-95AB-38CA-BA55-A9AC7E318383}"/>
              </a:ext>
            </a:extLst>
          </p:cNvPr>
          <p:cNvSpPr txBox="1"/>
          <p:nvPr/>
        </p:nvSpPr>
        <p:spPr>
          <a:xfrm>
            <a:off x="479376" y="3995882"/>
            <a:ext cx="6445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和圆相离；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yt_shape_12065">
            <a:extLst>
              <a:ext uri="{FF2B5EF4-FFF2-40B4-BE49-F238E27FC236}">
                <a16:creationId xmlns:a16="http://schemas.microsoft.com/office/drawing/2014/main" id="{CC07A51C-60DA-95B7-7CFC-FC6E1A7D9AEA}"/>
              </a:ext>
            </a:extLst>
          </p:cNvPr>
          <p:cNvSpPr txBox="1"/>
          <p:nvPr/>
        </p:nvSpPr>
        <p:spPr>
          <a:xfrm>
            <a:off x="565121" y="4513239"/>
            <a:ext cx="6327053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和圆相切；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和圆相交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2701615-A3A0-C94E-3D36-9DD0914BC32F}"/>
              </a:ext>
            </a:extLst>
          </p:cNvPr>
          <p:cNvSpPr txBox="1"/>
          <p:nvPr/>
        </p:nvSpPr>
        <p:spPr>
          <a:xfrm>
            <a:off x="475110" y="4466433"/>
            <a:ext cx="644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和圆相切；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8484F23-8A33-6512-5A59-DF68BD542907}"/>
              </a:ext>
            </a:extLst>
          </p:cNvPr>
          <p:cNvSpPr txBox="1"/>
          <p:nvPr/>
        </p:nvSpPr>
        <p:spPr>
          <a:xfrm>
            <a:off x="475110" y="4941921"/>
            <a:ext cx="6369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和圆相交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5" name="yt_image_12056">
            <a:extLst>
              <a:ext uri="{FF2B5EF4-FFF2-40B4-BE49-F238E27FC236}">
                <a16:creationId xmlns:a16="http://schemas.microsoft.com/office/drawing/2014/main" id="{0127774E-8CEE-60FF-A78F-0B38F49B6750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0216" y="1182414"/>
            <a:ext cx="1697244" cy="137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3" grpId="0" build="allAtOnce"/>
      <p:bldP spid="2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7" name="yt_shape_12067"/>
          <p:cNvSpPr txBox="1"/>
          <p:nvPr/>
        </p:nvSpPr>
        <p:spPr>
          <a:xfrm>
            <a:off x="540000" y="1912235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直线与圆的位置关系的应用</a:t>
            </a:r>
          </a:p>
        </p:txBody>
      </p:sp>
      <p:sp>
        <p:nvSpPr>
          <p:cNvPr id="12068" name="yt_shape_12068"/>
          <p:cNvSpPr txBox="1"/>
          <p:nvPr/>
        </p:nvSpPr>
        <p:spPr>
          <a:xfrm>
            <a:off x="540000" y="2411800"/>
            <a:ext cx="96420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69" name="yt_table_1206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426685"/>
              </p:ext>
            </p:extLst>
          </p:nvPr>
        </p:nvGraphicFramePr>
        <p:xfrm>
          <a:off x="540000" y="2891103"/>
          <a:ext cx="72764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</a:tbl>
          </a:graphicData>
        </a:graphic>
      </p:graphicFrame>
      <p:sp>
        <p:nvSpPr>
          <p:cNvPr id="12071" name="yt_shape_12071"/>
          <p:cNvSpPr txBox="1"/>
          <p:nvPr/>
        </p:nvSpPr>
        <p:spPr>
          <a:xfrm>
            <a:off x="540119" y="34172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为半径画圆，与坐标轴恰好有三个公共点，则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应满足（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72" name="yt_table_12072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5872810"/>
                  </p:ext>
                </p:extLst>
              </p:nvPr>
            </p:nvGraphicFramePr>
            <p:xfrm>
              <a:off x="540000" y="4376709"/>
              <a:ext cx="6349175" cy="929260"/>
            </p:xfrm>
            <a:graphic>
              <a:graphicData uri="http://schemas.openxmlformats.org/drawingml/2006/table">
                <a:tbl>
                  <a:tblPr/>
                  <a:tblGrid>
                    <a:gridCol w="4142423">
                      <a:extLst>
                        <a:ext uri="{9D8B030D-6E8A-4147-A177-3AD203B41FA5}">
                          <a16:colId xmlns:a16="http://schemas.microsoft.com/office/drawing/2014/main" val="10312"/>
                        </a:ext>
                      </a:extLst>
                    </a:gridCol>
                    <a:gridCol w="2206752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或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≤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072" name="yt_table_12072" descr="{&quot;rangeId&quot;:12,&quot;type&quot;:&quot;Option&quot;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25872810"/>
                  </p:ext>
                </p:extLst>
              </p:nvPr>
            </p:nvGraphicFramePr>
            <p:xfrm>
              <a:off x="540000" y="3364474"/>
              <a:ext cx="6349175" cy="929260"/>
            </p:xfrm>
            <a:graphic>
              <a:graphicData uri="http://schemas.openxmlformats.org/drawingml/2006/table">
                <a:tbl>
                  <a:tblPr/>
                  <a:tblGrid>
                    <a:gridCol w="4142423">
                      <a:extLst>
                        <a:ext uri="{9D8B030D-6E8A-4147-A177-3AD203B41FA5}">
                          <a16:colId xmlns:a16="http://schemas.microsoft.com/office/drawing/2014/main" val="10312"/>
                        </a:ext>
                      </a:extLst>
                    </a:gridCol>
                    <a:gridCol w="2206752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5195" r="-53382" b="-1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195" r="-53382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7328" t="-105195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551700">
            <a:extLst>
              <a:ext uri="{FF2B5EF4-FFF2-40B4-BE49-F238E27FC236}">
                <a16:creationId xmlns:a16="http://schemas.microsoft.com/office/drawing/2014/main" id="{EB8F1C61-6A92-359A-42BD-87D0A5A0AC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156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69C3C0-882B-A048-3FAB-A48D8B1C53B9}"/>
              </a:ext>
            </a:extLst>
          </p:cNvPr>
          <p:cNvSpPr txBox="1"/>
          <p:nvPr/>
        </p:nvSpPr>
        <p:spPr>
          <a:xfrm>
            <a:off x="9338401" y="23649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A41553-09D0-B754-E9E1-48DCAFDB7111}"/>
              </a:ext>
            </a:extLst>
          </p:cNvPr>
          <p:cNvSpPr txBox="1"/>
          <p:nvPr/>
        </p:nvSpPr>
        <p:spPr>
          <a:xfrm>
            <a:off x="907308" y="38459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3" name="yt_shape_12073"/>
          <p:cNvSpPr txBox="1"/>
          <p:nvPr/>
        </p:nvSpPr>
        <p:spPr>
          <a:xfrm>
            <a:off x="540000" y="2404116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直线与圆的位置关系未考虑全面而漏解</a:t>
            </a:r>
          </a:p>
        </p:txBody>
      </p:sp>
      <p:sp>
        <p:nvSpPr>
          <p:cNvPr id="12074" name="yt_shape_12074"/>
          <p:cNvSpPr txBox="1"/>
          <p:nvPr/>
        </p:nvSpPr>
        <p:spPr>
          <a:xfrm>
            <a:off x="540119" y="29036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已知平面内有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75" name="yt_table_120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113779"/>
              </p:ext>
            </p:extLst>
          </p:nvPr>
        </p:nvGraphicFramePr>
        <p:xfrm>
          <a:off x="540000" y="3863116"/>
          <a:ext cx="48279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相交或相切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</a:tbl>
          </a:graphicData>
        </a:graphic>
      </p:graphicFrame>
      <p:pic>
        <p:nvPicPr>
          <p:cNvPr id="3" name="yt_shape_1697708551892">
            <a:extLst>
              <a:ext uri="{FF2B5EF4-FFF2-40B4-BE49-F238E27FC236}">
                <a16:creationId xmlns:a16="http://schemas.microsoft.com/office/drawing/2014/main" id="{AC9B8C54-FE2B-E3C6-5106-1A71C88BCF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34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62DBB5-35CD-50CC-76FD-EAF97B9DB6FB}"/>
              </a:ext>
            </a:extLst>
          </p:cNvPr>
          <p:cNvSpPr txBox="1"/>
          <p:nvPr/>
        </p:nvSpPr>
        <p:spPr>
          <a:xfrm>
            <a:off x="4195021" y="33323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8" name="yt_shape_12078"/>
          <p:cNvSpPr txBox="1"/>
          <p:nvPr/>
        </p:nvSpPr>
        <p:spPr>
          <a:xfrm>
            <a:off x="540000" y="88013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077" name="yt_image_1207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8013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0" name="yt_shape_12080"/>
          <p:cNvSpPr txBox="1"/>
          <p:nvPr/>
        </p:nvSpPr>
        <p:spPr>
          <a:xfrm>
            <a:off x="540119" y="15720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（岳阳市校级模拟）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9πcm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081" name="yt_table_1208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0019001"/>
              </p:ext>
            </p:extLst>
          </p:nvPr>
        </p:nvGraphicFramePr>
        <p:xfrm>
          <a:off x="540000" y="2531440"/>
          <a:ext cx="45231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无法判断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4"/>
                  </a:ext>
                </a:extLst>
              </a:tr>
            </a:tbl>
          </a:graphicData>
        </a:graphic>
      </p:graphicFrame>
      <p:sp>
        <p:nvSpPr>
          <p:cNvPr id="12083" name="yt_shape_12083"/>
          <p:cNvSpPr txBox="1"/>
          <p:nvPr/>
        </p:nvSpPr>
        <p:spPr>
          <a:xfrm>
            <a:off x="540119" y="353299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84" name="yt_shape_12084"/>
              <p:cNvSpPr txBox="1"/>
              <p:nvPr/>
            </p:nvSpPr>
            <p:spPr>
              <a:xfrm>
                <a:off x="540119" y="4492429"/>
                <a:ext cx="11111999" cy="1143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上运动，当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轴相切时，圆心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84" name="yt_shape_120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92429"/>
                <a:ext cx="11111999" cy="1143583"/>
              </a:xfrm>
              <a:prstGeom prst="rect">
                <a:avLst/>
              </a:prstGeom>
              <a:blipFill>
                <a:blip r:embed="rId3"/>
                <a:stretch>
                  <a:fillRect l="-1701" b="-148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31D774-59FB-C0EB-2E57-717851236C60}"/>
              </a:ext>
            </a:extLst>
          </p:cNvPr>
          <p:cNvSpPr txBox="1"/>
          <p:nvPr/>
        </p:nvSpPr>
        <p:spPr>
          <a:xfrm>
            <a:off x="4212483" y="20006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FD8864-304D-DDFC-3ECB-E6BF2A197E84}"/>
              </a:ext>
            </a:extLst>
          </p:cNvPr>
          <p:cNvSpPr txBox="1"/>
          <p:nvPr/>
        </p:nvSpPr>
        <p:spPr>
          <a:xfrm>
            <a:off x="5499946" y="3961676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0E4F55-CB78-25E1-755C-3E84E94A2903}"/>
                  </a:ext>
                </a:extLst>
              </p:cNvPr>
              <p:cNvSpPr txBox="1"/>
              <p:nvPr/>
            </p:nvSpPr>
            <p:spPr>
              <a:xfrm>
                <a:off x="3379046" y="5036122"/>
                <a:ext cx="366013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0E4F55-CB78-25E1-755C-3E84E94A29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9046" y="5036122"/>
                <a:ext cx="3660139" cy="554686"/>
              </a:xfrm>
              <a:prstGeom prst="rect">
                <a:avLst/>
              </a:prstGeom>
              <a:blipFill>
                <a:blip r:embed="rId4"/>
                <a:stretch>
                  <a:fillRect l="-2496" r="-249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2086">
            <a:extLst>
              <a:ext uri="{FF2B5EF4-FFF2-40B4-BE49-F238E27FC236}">
                <a16:creationId xmlns:a16="http://schemas.microsoft.com/office/drawing/2014/main" id="{07A6EBD4-FE23-6286-7B35-C81CE4A0D034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60296" y="5229200"/>
            <a:ext cx="1602109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088" name="yt_shape_12088"/>
              <p:cNvSpPr txBox="1"/>
              <p:nvPr/>
            </p:nvSpPr>
            <p:spPr>
              <a:xfrm>
                <a:off x="540120" y="1047797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的位置关系如何？证明你的结论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088" name="yt_shape_120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047797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90" name="yt_image_1209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2564904"/>
            <a:ext cx="2985168" cy="1309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092">
            <a:extLst>
              <a:ext uri="{FF2B5EF4-FFF2-40B4-BE49-F238E27FC236}">
                <a16:creationId xmlns:a16="http://schemas.microsoft.com/office/drawing/2014/main" id="{9A886588-5072-197E-1D92-BBB26C8523AB}"/>
              </a:ext>
            </a:extLst>
          </p:cNvPr>
          <p:cNvSpPr txBox="1"/>
          <p:nvPr/>
        </p:nvSpPr>
        <p:spPr>
          <a:xfrm>
            <a:off x="530950" y="2098593"/>
            <a:ext cx="24558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094">
            <a:extLst>
              <a:ext uri="{FF2B5EF4-FFF2-40B4-BE49-F238E27FC236}">
                <a16:creationId xmlns:a16="http://schemas.microsoft.com/office/drawing/2014/main" id="{F0ABC6C6-2B94-725E-7362-7E6114C7EC86}"/>
              </a:ext>
            </a:extLst>
          </p:cNvPr>
          <p:cNvSpPr txBox="1"/>
          <p:nvPr/>
        </p:nvSpPr>
        <p:spPr>
          <a:xfrm>
            <a:off x="4511824" y="2730260"/>
            <a:ext cx="2760628" cy="95455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00" b="0" i="0" u="none" spc="-5300">
                <a:solidFill>
                  <a:srgbClr val="1EE3CF"/>
                </a:solidFill>
                <a:effectLst/>
                <a:latin typeface="Times New Roman" pitchFamily="53"/>
                <a:ea typeface="宋体" pitchFamily="53"/>
                <a:cs typeface="宋体" pitchFamily="53"/>
              </a:rPr>
              <a:t> </a:t>
            </a:r>
            <a:r>
              <a:rPr lang="en-US" altLang="zh-CN" sz="5300" b="0" i="0" u="none" spc="20202">
                <a:solidFill>
                  <a:srgbClr val="1EE3CF"/>
                </a:solidFill>
                <a:effectLst/>
                <a:latin typeface="Times New Roman" pitchFamily="53"/>
                <a:ea typeface="宋体" pitchFamily="53"/>
                <a:cs typeface="宋体" pitchFamily="5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093">
            <a:extLst>
              <a:ext uri="{FF2B5EF4-FFF2-40B4-BE49-F238E27FC236}">
                <a16:creationId xmlns:a16="http://schemas.microsoft.com/office/drawing/2014/main" id="{56691705-9565-E441-0DAA-BB700389B12C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84621" y="2626399"/>
            <a:ext cx="2811958" cy="1088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096">
                <a:extLst>
                  <a:ext uri="{FF2B5EF4-FFF2-40B4-BE49-F238E27FC236}">
                    <a16:creationId xmlns:a16="http://schemas.microsoft.com/office/drawing/2014/main" id="{884386B4-1504-5E88-8D2E-7ADAEA9B2CBB}"/>
                  </a:ext>
                </a:extLst>
              </p:cNvPr>
              <p:cNvSpPr txBox="1"/>
              <p:nvPr/>
            </p:nvSpPr>
            <p:spPr>
              <a:xfrm>
                <a:off x="530950" y="2577461"/>
                <a:ext cx="5480924" cy="3027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理由如下：作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2096">
                <a:extLst>
                  <a:ext uri="{FF2B5EF4-FFF2-40B4-BE49-F238E27FC236}">
                    <a16:creationId xmlns:a16="http://schemas.microsoft.com/office/drawing/2014/main" id="{884386B4-1504-5E88-8D2E-7ADAEA9B2C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950" y="2577461"/>
                <a:ext cx="5480924" cy="3027047"/>
              </a:xfrm>
              <a:prstGeom prst="rect">
                <a:avLst/>
              </a:prstGeom>
              <a:blipFill>
                <a:blip r:embed="rId5"/>
                <a:stretch>
                  <a:fillRect l="-3337" t="-1815" r="-2558" b="-5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017403F-9D4A-47BA-4671-D8C1C9CEA2E4}"/>
              </a:ext>
            </a:extLst>
          </p:cNvPr>
          <p:cNvSpPr txBox="1"/>
          <p:nvPr/>
        </p:nvSpPr>
        <p:spPr>
          <a:xfrm>
            <a:off x="440939" y="2051787"/>
            <a:ext cx="2612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F7B4E87-C76B-A799-C080-CC371A983097}"/>
              </a:ext>
            </a:extLst>
          </p:cNvPr>
          <p:cNvSpPr txBox="1"/>
          <p:nvPr/>
        </p:nvSpPr>
        <p:spPr>
          <a:xfrm>
            <a:off x="440939" y="2530655"/>
            <a:ext cx="485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3D7D28-9865-5B45-8253-56827D03D3B0}"/>
              </a:ext>
            </a:extLst>
          </p:cNvPr>
          <p:cNvSpPr txBox="1"/>
          <p:nvPr/>
        </p:nvSpPr>
        <p:spPr>
          <a:xfrm>
            <a:off x="440939" y="3006143"/>
            <a:ext cx="3923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F6EFF38-37FC-BC95-78F2-AD3320B7C191}"/>
              </a:ext>
            </a:extLst>
          </p:cNvPr>
          <p:cNvSpPr txBox="1"/>
          <p:nvPr/>
        </p:nvSpPr>
        <p:spPr>
          <a:xfrm>
            <a:off x="440939" y="3481631"/>
            <a:ext cx="259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C749D0E-2906-BEC3-A381-8D50648211CF}"/>
                  </a:ext>
                </a:extLst>
              </p:cNvPr>
              <p:cNvSpPr txBox="1"/>
              <p:nvPr/>
            </p:nvSpPr>
            <p:spPr>
              <a:xfrm>
                <a:off x="440939" y="3957119"/>
                <a:ext cx="560800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C749D0E-2906-BEC3-A381-8D50648211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0939" y="3957119"/>
                <a:ext cx="5608002" cy="765061"/>
              </a:xfrm>
              <a:prstGeom prst="rect">
                <a:avLst/>
              </a:prstGeom>
              <a:blipFill>
                <a:blip r:embed="rId6"/>
                <a:stretch>
                  <a:fillRect l="-1630" r="-18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AA9AABA-2600-0FE2-2B95-247AC8B17DE8}"/>
              </a:ext>
            </a:extLst>
          </p:cNvPr>
          <p:cNvSpPr txBox="1"/>
          <p:nvPr/>
        </p:nvSpPr>
        <p:spPr>
          <a:xfrm>
            <a:off x="440939" y="4628568"/>
            <a:ext cx="2604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6DE0BF5-2A23-97C1-FAEE-CCEEC4209249}"/>
              </a:ext>
            </a:extLst>
          </p:cNvPr>
          <p:cNvSpPr txBox="1"/>
          <p:nvPr/>
        </p:nvSpPr>
        <p:spPr>
          <a:xfrm>
            <a:off x="440939" y="5104056"/>
            <a:ext cx="2307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1950</Words>
  <Application>Microsoft Office PowerPoint</Application>
  <PresentationFormat>宽屏</PresentationFormat>
  <Paragraphs>169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44</cp:revision>
  <dcterms:created xsi:type="dcterms:W3CDTF">2023-05-05T05:33:04Z</dcterms:created>
  <dcterms:modified xsi:type="dcterms:W3CDTF">2023-10-20T11:55:09Z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