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68" r:id="rId6"/>
    <p:sldId id="372" r:id="rId7"/>
    <p:sldId id="373" r:id="rId8"/>
    <p:sldId id="374" r:id="rId9"/>
    <p:sldId id="376" r:id="rId10"/>
    <p:sldId id="381" r:id="rId11"/>
    <p:sldId id="383" r:id="rId12"/>
    <p:sldId id="390" r:id="rId13"/>
    <p:sldId id="385" r:id="rId14"/>
    <p:sldId id="387" r:id="rId15"/>
    <p:sldId id="388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7" Type="http://schemas.openxmlformats.org/officeDocument/2006/relationships/image" Target="../media/image27.png"/><Relationship Id="rId2" Type="http://schemas.openxmlformats.org/officeDocument/2006/relationships/image" Target="../media/image2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74" name="yt_image_10574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25753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6" name="yt_shape_10576"/>
          <p:cNvSpPr txBox="1"/>
          <p:nvPr/>
        </p:nvSpPr>
        <p:spPr>
          <a:xfrm>
            <a:off x="540119" y="3023336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二次函数的表达式是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，因此，要确定这个表达式，就需要确定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如果已知二次函数图象上三个点的坐标，将它们代入函数表达式，列出一个关于待定系数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的三元一次方程组，求出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的值，就可以确定二次函数的表达式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3" name="yt_shape_10623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22" name="yt_image_10622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5" name="yt_shape_10625"/>
          <p:cNvSpPr txBox="1"/>
          <p:nvPr/>
        </p:nvSpPr>
        <p:spPr>
          <a:xfrm>
            <a:off x="540119" y="1628800"/>
            <a:ext cx="7356081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运算能力）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xOy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）两点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626" name="yt_image_10626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96200" y="2803840"/>
            <a:ext cx="2862401" cy="221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28" name="yt_shape_10628"/>
          <p:cNvSpPr txBox="1"/>
          <p:nvPr/>
        </p:nvSpPr>
        <p:spPr>
          <a:xfrm>
            <a:off x="467992" y="2593190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）试求抛物线的表达式；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30" name="yt_shape_10630"/>
              <p:cNvSpPr txBox="1"/>
              <p:nvPr/>
            </p:nvSpPr>
            <p:spPr>
              <a:xfrm>
                <a:off x="540000" y="5524936"/>
                <a:ext cx="554940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630" name="yt_shape_106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524936"/>
                <a:ext cx="5549404" cy="1070934"/>
              </a:xfrm>
              <a:prstGeom prst="rect">
                <a:avLst/>
              </a:prstGeom>
              <a:blipFill>
                <a:blip r:embed="rId4"/>
                <a:stretch>
                  <a:fillRect l="-3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79169D6-56A2-05A0-756A-F66971D81491}"/>
                  </a:ext>
                </a:extLst>
              </p:cNvPr>
              <p:cNvSpPr txBox="1"/>
              <p:nvPr/>
            </p:nvSpPr>
            <p:spPr>
              <a:xfrm>
                <a:off x="377981" y="3140968"/>
                <a:ext cx="567582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79169D6-56A2-05A0-756A-F66971D814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81" y="3140968"/>
                <a:ext cx="5675820" cy="1154189"/>
              </a:xfrm>
              <a:prstGeom prst="rect">
                <a:avLst/>
              </a:prstGeom>
              <a:blipFill>
                <a:blip r:embed="rId5"/>
                <a:stretch>
                  <a:fillRect l="-16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43FA64-3C56-03E6-CDC3-CDAEF675A90E}"/>
                  </a:ext>
                </a:extLst>
              </p:cNvPr>
              <p:cNvSpPr txBox="1"/>
              <p:nvPr/>
            </p:nvSpPr>
            <p:spPr>
              <a:xfrm>
                <a:off x="377981" y="3929410"/>
                <a:ext cx="2216023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743FA64-3C56-03E6-CDC3-CDAEF675A9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81" y="3929410"/>
                <a:ext cx="2216023" cy="1328560"/>
              </a:xfrm>
              <a:prstGeom prst="rect">
                <a:avLst/>
              </a:prstGeom>
              <a:blipFill>
                <a:blip r:embed="rId6"/>
                <a:stretch>
                  <a:fillRect l="-4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7E2CE8-3E43-2774-2FC6-8D63C1AD2159}"/>
                  </a:ext>
                </a:extLst>
              </p:cNvPr>
              <p:cNvSpPr txBox="1"/>
              <p:nvPr/>
            </p:nvSpPr>
            <p:spPr>
              <a:xfrm>
                <a:off x="377981" y="5164358"/>
                <a:ext cx="43964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抛物线表达式为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7E2CE8-3E43-2774-2FC6-8D63C1AD21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7981" y="5164358"/>
                <a:ext cx="4396486" cy="726326"/>
              </a:xfrm>
              <a:prstGeom prst="rect">
                <a:avLst/>
              </a:prstGeom>
              <a:blipFill>
                <a:blip r:embed="rId7"/>
                <a:stretch>
                  <a:fillRect l="-2080" r="-235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2" name="yt_shape_10632"/>
              <p:cNvSpPr txBox="1"/>
              <p:nvPr/>
            </p:nvSpPr>
            <p:spPr>
              <a:xfrm>
                <a:off x="540000" y="1593494"/>
                <a:ext cx="4257576" cy="18859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抛物线表达式为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632" name="yt_shape_10632" descr="{&quot;rangeId&quot;:2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93494"/>
                <a:ext cx="4257576" cy="1885901"/>
              </a:xfrm>
              <a:prstGeom prst="rect">
                <a:avLst/>
              </a:prstGeom>
              <a:blipFill>
                <a:blip r:embed="rId2"/>
                <a:stretch>
                  <a:fillRect l="-4441" r="-3438" b="-45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35" name="yt_shape_10635"/>
          <p:cNvSpPr txBox="1"/>
          <p:nvPr/>
        </p:nvSpPr>
        <p:spPr>
          <a:xfrm>
            <a:off x="7680176" y="2142141"/>
            <a:ext cx="2613985" cy="17559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50" b="0" i="0" u="none" spc="-975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en-US" altLang="zh-CN" sz="9750" b="0" i="0" u="none" spc="17946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634" name="yt_image_1063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80176" y="2142141"/>
            <a:ext cx="2586544" cy="1941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629">
            <a:extLst>
              <a:ext uri="{FF2B5EF4-FFF2-40B4-BE49-F238E27FC236}">
                <a16:creationId xmlns:a16="http://schemas.microsoft.com/office/drawing/2014/main" id="{EB107384-8FF6-712C-A40A-7F9C1666F786}"/>
              </a:ext>
            </a:extLst>
          </p:cNvPr>
          <p:cNvSpPr txBox="1"/>
          <p:nvPr/>
        </p:nvSpPr>
        <p:spPr>
          <a:xfrm>
            <a:off x="410560" y="1019238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）记抛物线顶点为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0637">
                <a:extLst>
                  <a:ext uri="{FF2B5EF4-FFF2-40B4-BE49-F238E27FC236}">
                    <a16:creationId xmlns:a16="http://schemas.microsoft.com/office/drawing/2014/main" id="{D01DEDBD-B892-9391-3A9D-AAA7252D3EFC}"/>
                  </a:ext>
                </a:extLst>
              </p:cNvPr>
              <p:cNvSpPr txBox="1"/>
              <p:nvPr/>
            </p:nvSpPr>
            <p:spPr>
              <a:xfrm>
                <a:off x="410560" y="1456248"/>
                <a:ext cx="6686126" cy="39455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顶点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易求直线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设对称轴与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的交点为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坐标为（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DHC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0637">
                <a:extLst>
                  <a:ext uri="{FF2B5EF4-FFF2-40B4-BE49-F238E27FC236}">
                    <a16:creationId xmlns:a16="http://schemas.microsoft.com/office/drawing/2014/main" id="{D01DEDBD-B892-9391-3A9D-AAA7252D3E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60" y="1456248"/>
                <a:ext cx="6686126" cy="3945504"/>
              </a:xfrm>
              <a:prstGeom prst="rect">
                <a:avLst/>
              </a:prstGeom>
              <a:blipFill>
                <a:blip r:embed="rId4"/>
                <a:stretch>
                  <a:fillRect l="-2735" r="-1823" b="-3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D97384-B417-C1DF-759A-0EF858723B17}"/>
                  </a:ext>
                </a:extLst>
              </p:cNvPr>
              <p:cNvSpPr txBox="1"/>
              <p:nvPr/>
            </p:nvSpPr>
            <p:spPr>
              <a:xfrm>
                <a:off x="407368" y="1438787"/>
                <a:ext cx="54235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解：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D97384-B417-C1DF-759A-0EF858723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438787"/>
                <a:ext cx="5423598" cy="766077"/>
              </a:xfrm>
              <a:prstGeom prst="rect">
                <a:avLst/>
              </a:prstGeom>
              <a:blipFill>
                <a:blip r:embed="rId5"/>
                <a:stretch>
                  <a:fillRect l="-1798" r="-1427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C919E85-15DB-C106-7107-7F4B6E2A6D1C}"/>
                  </a:ext>
                </a:extLst>
              </p:cNvPr>
              <p:cNvSpPr txBox="1"/>
              <p:nvPr/>
            </p:nvSpPr>
            <p:spPr>
              <a:xfrm>
                <a:off x="320549" y="2081907"/>
                <a:ext cx="3561842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顶点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C919E85-15DB-C106-7107-7F4B6E2A6D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49" y="2081907"/>
                <a:ext cx="3561842" cy="805193"/>
              </a:xfrm>
              <a:prstGeom prst="rect">
                <a:avLst/>
              </a:prstGeom>
              <a:blipFill>
                <a:blip r:embed="rId6"/>
                <a:stretch>
                  <a:fillRect l="-2740" r="-2740" b="-3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823382C-A759-DEA7-1E77-058F6F04AA98}"/>
              </a:ext>
            </a:extLst>
          </p:cNvPr>
          <p:cNvSpPr txBox="1"/>
          <p:nvPr/>
        </p:nvSpPr>
        <p:spPr>
          <a:xfrm>
            <a:off x="320549" y="2793488"/>
            <a:ext cx="373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易求直线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ABC3A5-C196-A581-4EDE-9D873A14C22C}"/>
              </a:ext>
            </a:extLst>
          </p:cNvPr>
          <p:cNvSpPr txBox="1"/>
          <p:nvPr/>
        </p:nvSpPr>
        <p:spPr>
          <a:xfrm>
            <a:off x="320549" y="3268976"/>
            <a:ext cx="680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设对称轴与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的交点为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B8F528-6367-A57C-5D3A-C131BE77F762}"/>
              </a:ext>
            </a:extLst>
          </p:cNvPr>
          <p:cNvSpPr txBox="1"/>
          <p:nvPr/>
        </p:nvSpPr>
        <p:spPr>
          <a:xfrm>
            <a:off x="320549" y="3744464"/>
            <a:ext cx="340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DHC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D34457F-3193-A5F0-2BE3-C14F8EBB4F25}"/>
                  </a:ext>
                </a:extLst>
              </p:cNvPr>
              <p:cNvSpPr txBox="1"/>
              <p:nvPr/>
            </p:nvSpPr>
            <p:spPr>
              <a:xfrm>
                <a:off x="320549" y="4219952"/>
                <a:ext cx="282803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D34457F-3193-A5F0-2BE3-C14F8EBB4F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549" y="4219952"/>
                <a:ext cx="2828036" cy="766077"/>
              </a:xfrm>
              <a:prstGeom prst="rect">
                <a:avLst/>
              </a:prstGeom>
              <a:blipFill>
                <a:blip r:embed="rId7"/>
                <a:stretch>
                  <a:fillRect l="-3448" r="-323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1195AFB-0CCA-97B8-FB4D-EF11FC3B6594}"/>
              </a:ext>
            </a:extLst>
          </p:cNvPr>
          <p:cNvSpPr txBox="1"/>
          <p:nvPr/>
        </p:nvSpPr>
        <p:spPr>
          <a:xfrm>
            <a:off x="320549" y="4892418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0" name="yt_shape_10640"/>
          <p:cNvSpPr txBox="1"/>
          <p:nvPr/>
        </p:nvSpPr>
        <p:spPr>
          <a:xfrm>
            <a:off x="3369962" y="171304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639" name="yt_image_1063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76243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2" name="yt_shape_10642"/>
          <p:cNvSpPr txBox="1"/>
          <p:nvPr/>
        </p:nvSpPr>
        <p:spPr>
          <a:xfrm>
            <a:off x="4711005" y="2191465"/>
            <a:ext cx="27699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二次函数图象的判断</a:t>
            </a:r>
          </a:p>
        </p:txBody>
      </p:sp>
      <p:sp>
        <p:nvSpPr>
          <p:cNvPr id="10643" name="yt_shape_10643"/>
          <p:cNvSpPr txBox="1"/>
          <p:nvPr/>
        </p:nvSpPr>
        <p:spPr>
          <a:xfrm>
            <a:off x="540000" y="261998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一次函数与二次函数的图象</a:t>
            </a:r>
          </a:p>
        </p:txBody>
      </p:sp>
      <p:sp>
        <p:nvSpPr>
          <p:cNvPr id="10644" name="yt_shape_10644"/>
          <p:cNvSpPr txBox="1"/>
          <p:nvPr/>
        </p:nvSpPr>
        <p:spPr>
          <a:xfrm>
            <a:off x="540119" y="30992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为常数，且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），在同一平面直角坐标系中的大致图象可能是（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645" name="yt_image_1064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11082"/>
            <a:ext cx="4758739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BF964A-AAED-2139-41EB-73FB89F93C4B}"/>
              </a:ext>
            </a:extLst>
          </p:cNvPr>
          <p:cNvSpPr txBox="1"/>
          <p:nvPr/>
        </p:nvSpPr>
        <p:spPr>
          <a:xfrm>
            <a:off x="2431308" y="352796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7" name="yt_shape_10647"/>
          <p:cNvSpPr txBox="1"/>
          <p:nvPr/>
        </p:nvSpPr>
        <p:spPr>
          <a:xfrm>
            <a:off x="540119" y="15583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（江西省中考）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在同一平面直角坐标系中，二次函数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的图象如图所示，则二次函数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的图象可能是（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648" name="yt_image_106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30168" y="3020244"/>
            <a:ext cx="1229169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0" name="yt_image_106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9260" y="2834993"/>
            <a:ext cx="4812613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4C3DF9-C88B-DEE3-D880-3BED8B355CE9}"/>
              </a:ext>
            </a:extLst>
          </p:cNvPr>
          <p:cNvSpPr txBox="1"/>
          <p:nvPr/>
        </p:nvSpPr>
        <p:spPr>
          <a:xfrm>
            <a:off x="8254257" y="19870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2" name="yt_shape_10652"/>
          <p:cNvSpPr txBox="1"/>
          <p:nvPr/>
        </p:nvSpPr>
        <p:spPr>
          <a:xfrm>
            <a:off x="540000" y="1862794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类型二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反比例函数与二次函数图象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53" name="yt_shape_10653"/>
              <p:cNvSpPr txBox="1"/>
              <p:nvPr/>
            </p:nvSpPr>
            <p:spPr>
              <a:xfrm>
                <a:off x="540119" y="2342097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（永州市模拟）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在同一平面直角坐标系中，反比例函数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）与二次函数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）的图象大致是（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53" name="yt_shape_10653" descr="{&quot;rangeId&quot;:2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42097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r="-714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55" name="yt_image_1065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665299"/>
            <a:ext cx="4808874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7" name="yt_image_1065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4004" y="5173469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5E0C239-75C1-5CC7-780F-7FC2F93AB4B2}"/>
              </a:ext>
            </a:extLst>
          </p:cNvPr>
          <p:cNvSpPr txBox="1"/>
          <p:nvPr/>
        </p:nvSpPr>
        <p:spPr>
          <a:xfrm>
            <a:off x="5241183" y="2980139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8" name="yt_shape_10578"/>
          <p:cNvSpPr txBox="1"/>
          <p:nvPr/>
        </p:nvSpPr>
        <p:spPr>
          <a:xfrm>
            <a:off x="540000" y="980728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77" name="yt_image_10577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80728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80" name="yt_shape_10580"/>
          <p:cNvSpPr txBox="1"/>
          <p:nvPr/>
        </p:nvSpPr>
        <p:spPr>
          <a:xfrm>
            <a:off x="540000" y="1684025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根据条件求二次函数的表达式</a:t>
            </a:r>
          </a:p>
        </p:txBody>
      </p:sp>
      <p:sp>
        <p:nvSpPr>
          <p:cNvPr id="10581" name="yt_shape_10581"/>
          <p:cNvSpPr txBox="1"/>
          <p:nvPr/>
        </p:nvSpPr>
        <p:spPr>
          <a:xfrm>
            <a:off x="540119" y="21835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的图象经过点（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），则对应的抛物线的表达式为（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82" name="yt_table_105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497787"/>
              </p:ext>
            </p:extLst>
          </p:nvPr>
        </p:nvGraphicFramePr>
        <p:xfrm>
          <a:off x="540000" y="3143025"/>
          <a:ext cx="5858193" cy="950976"/>
        </p:xfrm>
        <a:graphic>
          <a:graphicData uri="http://schemas.openxmlformats.org/drawingml/2006/table">
            <a:tbl>
              <a:tblPr/>
              <a:tblGrid>
                <a:gridCol w="3386455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2471738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8"/>
                  </a:ext>
                </a:extLst>
              </a:tr>
            </a:tbl>
          </a:graphicData>
        </a:graphic>
      </p:graphicFrame>
      <p:sp>
        <p:nvSpPr>
          <p:cNvPr id="10584" name="yt_shape_10584"/>
          <p:cNvSpPr txBox="1"/>
          <p:nvPr/>
        </p:nvSpPr>
        <p:spPr>
          <a:xfrm>
            <a:off x="540000" y="4144579"/>
            <a:ext cx="845584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已知某二次函数的图象如图所示，则该函数表达式为（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86" name="yt_table_1058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779644"/>
              </p:ext>
            </p:extLst>
          </p:nvPr>
        </p:nvGraphicFramePr>
        <p:xfrm>
          <a:off x="540000" y="4623882"/>
          <a:ext cx="2911475" cy="1901952"/>
        </p:xfrm>
        <a:graphic>
          <a:graphicData uri="http://schemas.openxmlformats.org/drawingml/2006/table">
            <a:tbl>
              <a:tblPr/>
              <a:tblGrid>
                <a:gridCol w="2911475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p:pic>
        <p:nvPicPr>
          <p:cNvPr id="10585" name="yt_image_10585_skip" title="H_104.9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3289" y="4573094"/>
            <a:ext cx="1461096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7708246111">
            <a:extLst>
              <a:ext uri="{FF2B5EF4-FFF2-40B4-BE49-F238E27FC236}">
                <a16:creationId xmlns:a16="http://schemas.microsoft.com/office/drawing/2014/main" id="{58A6E3F5-3D2B-4342-7D9C-8BAC2C1371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2335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4EE45E-112E-85AD-E0DA-692BE67D9870}"/>
              </a:ext>
            </a:extLst>
          </p:cNvPr>
          <p:cNvSpPr txBox="1"/>
          <p:nvPr/>
        </p:nvSpPr>
        <p:spPr>
          <a:xfrm>
            <a:off x="1516908" y="26122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B674B0-94E3-B75D-3C5D-DC3E6306C79A}"/>
              </a:ext>
            </a:extLst>
          </p:cNvPr>
          <p:cNvSpPr txBox="1"/>
          <p:nvPr/>
        </p:nvSpPr>
        <p:spPr>
          <a:xfrm>
            <a:off x="8146189" y="40977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8" name="yt_shape_10588"/>
          <p:cNvSpPr txBox="1"/>
          <p:nvPr/>
        </p:nvSpPr>
        <p:spPr>
          <a:xfrm>
            <a:off x="540119" y="2178516"/>
            <a:ext cx="11244513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一抛物线和抛物线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的形状、开口方向完全相同，顶点坐标是（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），则该抛物线的表达式为（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89" name="yt_table_1058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9405589"/>
              </p:ext>
            </p:extLst>
          </p:nvPr>
        </p:nvGraphicFramePr>
        <p:xfrm>
          <a:off x="540000" y="3137951"/>
          <a:ext cx="3538538" cy="1901952"/>
        </p:xfrm>
        <a:graphic>
          <a:graphicData uri="http://schemas.openxmlformats.org/drawingml/2006/table">
            <a:tbl>
              <a:tblPr/>
              <a:tblGrid>
                <a:gridCol w="3538538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857A9FE-36B2-0425-946F-75E71CE83CA2}"/>
              </a:ext>
            </a:extLst>
          </p:cNvPr>
          <p:cNvSpPr txBox="1"/>
          <p:nvPr/>
        </p:nvSpPr>
        <p:spPr>
          <a:xfrm>
            <a:off x="3983054" y="26071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1" name="yt_shape_10591"/>
          <p:cNvSpPr txBox="1"/>
          <p:nvPr/>
        </p:nvSpPr>
        <p:spPr>
          <a:xfrm>
            <a:off x="540119" y="1733504"/>
            <a:ext cx="10865327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（邵阳市实验中学段考）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已知一个二次函数的图象与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轴的两个交点的坐标分别为（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轴的交点的纵坐标为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，则该二次函数的表达式为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92" name="yt_shape_10592"/>
          <p:cNvSpPr txBox="1"/>
          <p:nvPr/>
        </p:nvSpPr>
        <p:spPr>
          <a:xfrm>
            <a:off x="540000" y="3173070"/>
            <a:ext cx="85375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的部分对应值如下表：</a:t>
            </a:r>
          </a:p>
        </p:txBody>
      </p:sp>
      <p:graphicFrame>
        <p:nvGraphicFramePr>
          <p:cNvPr id="10593" name="yt_table_1059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487025"/>
              </p:ext>
            </p:extLst>
          </p:nvPr>
        </p:nvGraphicFramePr>
        <p:xfrm>
          <a:off x="540000" y="3652373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595" name="yt_shape_10595"/>
          <p:cNvSpPr txBox="1"/>
          <p:nvPr/>
        </p:nvSpPr>
        <p:spPr>
          <a:xfrm>
            <a:off x="540000" y="5055979"/>
            <a:ext cx="61282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则该二次函数的表达式为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3EB7F2-4634-FA61-4DDA-4494628CC877}"/>
              </a:ext>
            </a:extLst>
          </p:cNvPr>
          <p:cNvSpPr txBox="1"/>
          <p:nvPr/>
        </p:nvSpPr>
        <p:spPr>
          <a:xfrm>
            <a:off x="1055440" y="2590664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804BDFC-67E7-EB54-0A47-EB18EE41DB4B}"/>
              </a:ext>
            </a:extLst>
          </p:cNvPr>
          <p:cNvSpPr txBox="1"/>
          <p:nvPr/>
        </p:nvSpPr>
        <p:spPr>
          <a:xfrm>
            <a:off x="1188238" y="2637674"/>
            <a:ext cx="1618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B63262-4853-450F-88D3-CF2B32DE9398}"/>
              </a:ext>
            </a:extLst>
          </p:cNvPr>
          <p:cNvSpPr txBox="1"/>
          <p:nvPr/>
        </p:nvSpPr>
        <p:spPr>
          <a:xfrm>
            <a:off x="4107589" y="4981426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97" name="yt_shape_10597"/>
              <p:cNvSpPr txBox="1"/>
              <p:nvPr/>
            </p:nvSpPr>
            <p:spPr>
              <a:xfrm>
                <a:off x="540119" y="1668051"/>
                <a:ext cx="11111999" cy="3881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一个二次函数，当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求该二次函数的表达式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解：设该二次函数的表达式为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将（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）分别代入，得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所以该二次函数的表达式为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97" name="yt_shape_10597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68051"/>
                <a:ext cx="11111999" cy="3881897"/>
              </a:xfrm>
              <a:prstGeom prst="rect">
                <a:avLst/>
              </a:prstGeom>
              <a:blipFill>
                <a:blip r:embed="rId2"/>
                <a:stretch>
                  <a:fillRect l="-1701" t="-1415" b="-4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3F28432-B66A-876C-9762-2100A6AE7543}"/>
              </a:ext>
            </a:extLst>
          </p:cNvPr>
          <p:cNvSpPr txBox="1"/>
          <p:nvPr/>
        </p:nvSpPr>
        <p:spPr>
          <a:xfrm>
            <a:off x="450108" y="2572221"/>
            <a:ext cx="6079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解：设该二次函数的表达式为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BC4C02E-DDE5-DA3B-73E8-D8E8B97F9FF0}"/>
              </a:ext>
            </a:extLst>
          </p:cNvPr>
          <p:cNvSpPr txBox="1"/>
          <p:nvPr/>
        </p:nvSpPr>
        <p:spPr>
          <a:xfrm>
            <a:off x="450108" y="3047709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将（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）分别代入，得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21D3E28-19A1-6CE6-FACA-1D0706FB886B}"/>
                  </a:ext>
                </a:extLst>
              </p:cNvPr>
              <p:cNvSpPr txBox="1"/>
              <p:nvPr/>
            </p:nvSpPr>
            <p:spPr>
              <a:xfrm>
                <a:off x="450108" y="3523197"/>
                <a:ext cx="6137910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mathAnswerShape': 1}">
                <a:extLst>
                  <a:ext uri="{FF2B5EF4-FFF2-40B4-BE49-F238E27FC236}">
                    <a16:creationId xmlns:a16="http://schemas.microsoft.com/office/drawing/2014/main" id="{E21D3E28-19A1-6CE6-FACA-1D0706FB88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23197"/>
                <a:ext cx="6137910" cy="1611643"/>
              </a:xfrm>
              <a:prstGeom prst="rect">
                <a:avLst/>
              </a:prstGeom>
              <a:blipFill>
                <a:blip r:embed="rId3"/>
                <a:stretch>
                  <a:fillRect r="-15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8128543-3529-3989-FC6C-F38E6A9C9FD6}"/>
              </a:ext>
            </a:extLst>
          </p:cNvPr>
          <p:cNvSpPr txBox="1"/>
          <p:nvPr/>
        </p:nvSpPr>
        <p:spPr>
          <a:xfrm>
            <a:off x="450108" y="5041228"/>
            <a:ext cx="5639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所以该二次函数的表达式为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2" name="yt_shape_10602"/>
          <p:cNvSpPr txBox="1"/>
          <p:nvPr/>
        </p:nvSpPr>
        <p:spPr>
          <a:xfrm>
            <a:off x="540119" y="928528"/>
            <a:ext cx="11111999" cy="5460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已知一个二次函数的图象经过点（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）求这个二次函数的表达式；</a:t>
            </a:r>
          </a:p>
          <a:p>
            <a:pPr algn="l" eaLnBrk="1" latinLnBrk="0" hangingPunct="0">
              <a:lnSpc>
                <a:spcPct val="12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/>
            <a:endParaRPr lang="en-US" altLang="zh-CN" sz="12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）写出它的对称轴和顶点坐标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这个二次函数图象的对称轴为直线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，顶点坐标为（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CF9680-BAFB-8E3B-56D6-86E94C110D68}"/>
              </a:ext>
            </a:extLst>
          </p:cNvPr>
          <p:cNvSpPr txBox="1"/>
          <p:nvPr/>
        </p:nvSpPr>
        <p:spPr>
          <a:xfrm>
            <a:off x="450108" y="2180150"/>
            <a:ext cx="714603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）设这个二次函数的表达式为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E82A0F-B1D1-E887-0F90-12756C348965}"/>
              </a:ext>
            </a:extLst>
          </p:cNvPr>
          <p:cNvSpPr txBox="1"/>
          <p:nvPr/>
        </p:nvSpPr>
        <p:spPr>
          <a:xfrm>
            <a:off x="450108" y="2619062"/>
            <a:ext cx="87144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二次函数的图象经过点（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63D261-DA73-3704-AA01-22BB67FB94E7}"/>
                  </a:ext>
                </a:extLst>
              </p:cNvPr>
              <p:cNvSpPr txBox="1"/>
              <p:nvPr/>
            </p:nvSpPr>
            <p:spPr>
              <a:xfrm>
                <a:off x="450108" y="3057974"/>
                <a:ext cx="5393690" cy="14948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463D261-DA73-3704-AA01-22BB67FB94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57974"/>
                <a:ext cx="5393690" cy="1494867"/>
              </a:xfrm>
              <a:prstGeom prst="rect">
                <a:avLst/>
              </a:prstGeom>
              <a:blipFill>
                <a:blip r:embed="rId2"/>
                <a:stretch>
                  <a:fillRect l="-18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3885CBB-E739-FFAD-5850-43248DDA46C7}"/>
              </a:ext>
            </a:extLst>
          </p:cNvPr>
          <p:cNvSpPr txBox="1"/>
          <p:nvPr/>
        </p:nvSpPr>
        <p:spPr>
          <a:xfrm>
            <a:off x="450108" y="4459230"/>
            <a:ext cx="5487098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这个二次函数的表达式为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7F78A8F-93CB-9958-ED46-23F09C8EE2EE}"/>
              </a:ext>
            </a:extLst>
          </p:cNvPr>
          <p:cNvSpPr txBox="1"/>
          <p:nvPr/>
        </p:nvSpPr>
        <p:spPr>
          <a:xfrm>
            <a:off x="528956" y="5523874"/>
            <a:ext cx="549503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EE6FD0-B18E-1E5C-1B5B-198CBFC6C8FF}"/>
              </a:ext>
            </a:extLst>
          </p:cNvPr>
          <p:cNvSpPr txBox="1"/>
          <p:nvPr/>
        </p:nvSpPr>
        <p:spPr>
          <a:xfrm>
            <a:off x="450108" y="6034794"/>
            <a:ext cx="9382823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这个二次函数图象的对称轴为直线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，顶点坐标为（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5" name="yt_shape_10605"/>
          <p:cNvSpPr txBox="1"/>
          <p:nvPr/>
        </p:nvSpPr>
        <p:spPr>
          <a:xfrm>
            <a:off x="540000" y="2453841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考虑问题不全导致漏解而出错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606" name="yt_shape_10606"/>
              <p:cNvSpPr txBox="1"/>
              <p:nvPr/>
            </p:nvSpPr>
            <p:spPr>
              <a:xfrm>
                <a:off x="540119" y="3064619"/>
                <a:ext cx="10308409" cy="16096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设抛物线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）过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三点，其中点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上，且点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到抛物线对称轴的距离等于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，则该抛物线的表达式为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  <m:t>     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06" name="yt_shape_106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64619"/>
                <a:ext cx="10308409" cy="1609608"/>
              </a:xfrm>
              <a:prstGeom prst="rect">
                <a:avLst/>
              </a:prstGeom>
              <a:blipFill>
                <a:blip r:embed="rId2"/>
                <a:stretch>
                  <a:fillRect l="-1833" t="-3409" r="-1597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246329">
            <a:extLst>
              <a:ext uri="{FF2B5EF4-FFF2-40B4-BE49-F238E27FC236}">
                <a16:creationId xmlns:a16="http://schemas.microsoft.com/office/drawing/2014/main" id="{69E5AA58-B47A-629A-B1B6-8AEB4D788D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93168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71D1F1-146C-C142-9EF1-0E116D700E34}"/>
                  </a:ext>
                </a:extLst>
              </p:cNvPr>
              <p:cNvSpPr txBox="1"/>
              <p:nvPr/>
            </p:nvSpPr>
            <p:spPr>
              <a:xfrm>
                <a:off x="1124133" y="3800471"/>
                <a:ext cx="1492949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71D1F1-146C-C142-9EF1-0E116D700E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4133" y="3800471"/>
                <a:ext cx="1492949" cy="768300"/>
              </a:xfrm>
              <a:prstGeom prst="rect">
                <a:avLst/>
              </a:prstGeom>
              <a:blipFill>
                <a:blip r:embed="rId4"/>
                <a:stretch>
                  <a:fillRect l="-6122" r="-653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D12F2D-EEB3-62E0-6AAC-91E77EBF624D}"/>
                  </a:ext>
                </a:extLst>
              </p:cNvPr>
              <p:cNvSpPr txBox="1"/>
              <p:nvPr/>
            </p:nvSpPr>
            <p:spPr>
              <a:xfrm>
                <a:off x="2383206" y="3819738"/>
                <a:ext cx="4648898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或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2D12F2D-EEB3-62E0-6AAC-91E77EBF62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3206" y="3819738"/>
                <a:ext cx="4648898" cy="736676"/>
              </a:xfrm>
              <a:prstGeom prst="rect">
                <a:avLst/>
              </a:prstGeom>
              <a:blipFill>
                <a:blip r:embed="rId5"/>
                <a:stretch>
                  <a:fillRect l="-2097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9" name="yt_shape_10609"/>
          <p:cNvSpPr txBox="1"/>
          <p:nvPr/>
        </p:nvSpPr>
        <p:spPr>
          <a:xfrm>
            <a:off x="540000" y="1025729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608" name="yt_image_10608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25729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11" name="yt_shape_10611"/>
          <p:cNvSpPr txBox="1"/>
          <p:nvPr/>
        </p:nvSpPr>
        <p:spPr>
          <a:xfrm>
            <a:off x="540119" y="17175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的图象的最高点是（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的值分别是（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612" name="yt_table_106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386089"/>
              </p:ext>
            </p:extLst>
          </p:nvPr>
        </p:nvGraphicFramePr>
        <p:xfrm>
          <a:off x="540000" y="2677033"/>
          <a:ext cx="6604318" cy="950976"/>
        </p:xfrm>
        <a:graphic>
          <a:graphicData uri="http://schemas.openxmlformats.org/drawingml/2006/table">
            <a:tbl>
              <a:tblPr/>
              <a:tblGrid>
                <a:gridCol w="3607118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2997200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0614" name="yt_shape_10614"/>
              <p:cNvSpPr txBox="1"/>
              <p:nvPr/>
            </p:nvSpPr>
            <p:spPr>
              <a:xfrm>
                <a:off x="540119" y="3678587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有最大值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，图象与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轴两交点间的距离是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，对称轴为直线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，此二次函数的表达式为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sng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     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14" name="yt_shape_106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78587"/>
                <a:ext cx="11111999" cy="1119987"/>
              </a:xfrm>
              <a:prstGeom prst="rect">
                <a:avLst/>
              </a:prstGeom>
              <a:blipFill>
                <a:blip r:embed="rId3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616" name="yt_shape_10616"/>
          <p:cNvSpPr txBox="1"/>
          <p:nvPr/>
        </p:nvSpPr>
        <p:spPr>
          <a:xfrm>
            <a:off x="540119" y="484936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，则这条抛物线的表达式是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652209-08D1-808D-9A8D-C8DE6A74A166}"/>
              </a:ext>
            </a:extLst>
          </p:cNvPr>
          <p:cNvSpPr txBox="1"/>
          <p:nvPr/>
        </p:nvSpPr>
        <p:spPr>
          <a:xfrm>
            <a:off x="907308" y="21462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0DBD8E-9004-A8F0-5E28-A27E53DC563E}"/>
                  </a:ext>
                </a:extLst>
              </p:cNvPr>
              <p:cNvSpPr txBox="1"/>
              <p:nvPr/>
            </p:nvSpPr>
            <p:spPr>
              <a:xfrm>
                <a:off x="4260108" y="3943279"/>
                <a:ext cx="25962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0DBD8E-9004-A8F0-5E28-A27E53DC56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108" y="3943279"/>
                <a:ext cx="2596261" cy="727279"/>
              </a:xfrm>
              <a:prstGeom prst="rect">
                <a:avLst/>
              </a:prstGeom>
              <a:blipFill>
                <a:blip r:embed="rId4"/>
                <a:stretch>
                  <a:fillRect l="-375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B40900F-E3BE-CC50-FCBB-B2A540BBCACA}"/>
              </a:ext>
            </a:extLst>
          </p:cNvPr>
          <p:cNvSpPr txBox="1"/>
          <p:nvPr/>
        </p:nvSpPr>
        <p:spPr>
          <a:xfrm>
            <a:off x="3193308" y="5167257"/>
            <a:ext cx="3936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" name="yt_shape_10618"/>
          <p:cNvSpPr txBox="1"/>
          <p:nvPr/>
        </p:nvSpPr>
        <p:spPr>
          <a:xfrm>
            <a:off x="540119" y="1714282"/>
            <a:ext cx="11111999" cy="3789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）求这个二次函数的表达式；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  <a:cs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为任意实数，试判断点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）是否在这个二次函数的图象上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）在这个二次函数的图象上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38F4CC-241F-E781-7DDF-FAD8DA09A417}"/>
              </a:ext>
            </a:extLst>
          </p:cNvPr>
          <p:cNvSpPr txBox="1"/>
          <p:nvPr/>
        </p:nvSpPr>
        <p:spPr>
          <a:xfrm>
            <a:off x="450108" y="2204864"/>
            <a:ext cx="7257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）设二次函数的表达式为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A0C440-6207-90A7-0FF0-1C8FC7977D04}"/>
              </a:ext>
            </a:extLst>
          </p:cNvPr>
          <p:cNvSpPr txBox="1"/>
          <p:nvPr/>
        </p:nvSpPr>
        <p:spPr>
          <a:xfrm>
            <a:off x="450108" y="2680352"/>
            <a:ext cx="630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把点（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）代入，得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F07ED3-E3E1-8F47-6857-1D86D8CC852F}"/>
              </a:ext>
            </a:extLst>
          </p:cNvPr>
          <p:cNvSpPr txBox="1"/>
          <p:nvPr/>
        </p:nvSpPr>
        <p:spPr>
          <a:xfrm>
            <a:off x="450108" y="3155840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6B02B7-51F2-9E3B-FDF4-48E34385AEDE}"/>
              </a:ext>
            </a:extLst>
          </p:cNvPr>
          <p:cNvSpPr txBox="1"/>
          <p:nvPr/>
        </p:nvSpPr>
        <p:spPr>
          <a:xfrm>
            <a:off x="450108" y="3631328"/>
            <a:ext cx="6571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这个二次函数的表达式为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87CB56-0C16-BC3D-2CD2-49D931B67FEE}"/>
              </a:ext>
            </a:extLst>
          </p:cNvPr>
          <p:cNvSpPr txBox="1"/>
          <p:nvPr/>
        </p:nvSpPr>
        <p:spPr>
          <a:xfrm>
            <a:off x="450108" y="5171833"/>
            <a:ext cx="8020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1EEB49-4700-57E8-01AB-734BD6636530}"/>
              </a:ext>
            </a:extLst>
          </p:cNvPr>
          <p:cNvSpPr txBox="1"/>
          <p:nvPr/>
        </p:nvSpPr>
        <p:spPr>
          <a:xfrm>
            <a:off x="450108" y="5647321"/>
            <a:ext cx="7538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所以点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）在这个二次函数的图象上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617">
            <a:extLst>
              <a:ext uri="{FF2B5EF4-FFF2-40B4-BE49-F238E27FC236}">
                <a16:creationId xmlns:a16="http://schemas.microsoft.com/office/drawing/2014/main" id="{1C35077C-BCF5-4693-87CB-D57F23F1B033}"/>
              </a:ext>
            </a:extLst>
          </p:cNvPr>
          <p:cNvSpPr txBox="1"/>
          <p:nvPr/>
        </p:nvSpPr>
        <p:spPr>
          <a:xfrm>
            <a:off x="450108" y="1272293"/>
            <a:ext cx="90794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已知二次函数图象的顶点坐标是（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），且过点（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1885</Words>
  <Application>Microsoft Office PowerPoint</Application>
  <PresentationFormat>宽屏</PresentationFormat>
  <Paragraphs>134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45</cp:revision>
  <dcterms:created xsi:type="dcterms:W3CDTF">2023-05-05T05:33:04Z</dcterms:created>
  <dcterms:modified xsi:type="dcterms:W3CDTF">2023-10-19T14:38:14Z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