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8" r:id="rId5"/>
    <p:sldId id="369" r:id="rId6"/>
    <p:sldId id="375" r:id="rId7"/>
    <p:sldId id="377" r:id="rId8"/>
    <p:sldId id="382" r:id="rId9"/>
    <p:sldId id="378" r:id="rId10"/>
    <p:sldId id="383" r:id="rId11"/>
    <p:sldId id="379" r:id="rId12"/>
    <p:sldId id="380" r:id="rId13"/>
    <p:sldId id="384" r:id="rId14"/>
    <p:sldId id="381" r:id="rId15"/>
    <p:sldId id="385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2" y="13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20" name="yt_shape_15520"/>
          <p:cNvSpPr txBox="1"/>
          <p:nvPr/>
        </p:nvSpPr>
        <p:spPr>
          <a:xfrm>
            <a:off x="540000" y="1438502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521" name="yt_shape_15521"/>
          <p:cNvSpPr txBox="1"/>
          <p:nvPr/>
        </p:nvSpPr>
        <p:spPr>
          <a:xfrm>
            <a:off x="540000" y="1917805"/>
            <a:ext cx="71381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配方后可变形为（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522" name="yt_table_1552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182460"/>
              </p:ext>
            </p:extLst>
          </p:nvPr>
        </p:nvGraphicFramePr>
        <p:xfrm>
          <a:off x="540000" y="2397108"/>
          <a:ext cx="6367780" cy="950976"/>
        </p:xfrm>
        <a:graphic>
          <a:graphicData uri="http://schemas.openxmlformats.org/drawingml/2006/table">
            <a:tbl>
              <a:tblPr/>
              <a:tblGrid>
                <a:gridCol w="3726180">
                  <a:extLst>
                    <a:ext uri="{9D8B030D-6E8A-4147-A177-3AD203B41FA5}">
                      <a16:colId xmlns:a16="http://schemas.microsoft.com/office/drawing/2014/main" val="10873"/>
                    </a:ext>
                  </a:extLst>
                </a:gridCol>
                <a:gridCol w="2641600">
                  <a:extLst>
                    <a:ext uri="{9D8B030D-6E8A-4147-A177-3AD203B41FA5}">
                      <a16:colId xmlns:a16="http://schemas.microsoft.com/office/drawing/2014/main" val="108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6"/>
                  </a:ext>
                </a:extLst>
              </a:tr>
            </a:tbl>
          </a:graphicData>
        </a:graphic>
      </p:graphicFrame>
      <p:sp>
        <p:nvSpPr>
          <p:cNvPr id="15524" name="yt_shape_15524"/>
          <p:cNvSpPr txBox="1"/>
          <p:nvPr/>
        </p:nvSpPr>
        <p:spPr>
          <a:xfrm>
            <a:off x="540000" y="3398662"/>
            <a:ext cx="103698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（怀化市中考）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，则它根的情况为（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525" name="yt_table_1552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430272"/>
              </p:ext>
            </p:extLst>
          </p:nvPr>
        </p:nvGraphicFramePr>
        <p:xfrm>
          <a:off x="540000" y="3877965"/>
          <a:ext cx="3929063" cy="1901952"/>
        </p:xfrm>
        <a:graphic>
          <a:graphicData uri="http://schemas.openxmlformats.org/drawingml/2006/table">
            <a:tbl>
              <a:tblPr/>
              <a:tblGrid>
                <a:gridCol w="3929063">
                  <a:extLst>
                    <a:ext uri="{9D8B030D-6E8A-4147-A177-3AD203B41FA5}">
                      <a16:colId xmlns:a16="http://schemas.microsoft.com/office/drawing/2014/main" val="108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没有实数根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两根之和是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两根之积是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有两个不相等的实数根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74E2E64-BC36-8B66-4103-3BA5C1F2EDC8}"/>
              </a:ext>
            </a:extLst>
          </p:cNvPr>
          <p:cNvSpPr txBox="1"/>
          <p:nvPr/>
        </p:nvSpPr>
        <p:spPr>
          <a:xfrm>
            <a:off x="6841264" y="18709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5F9756-581E-B1D4-824C-02493122F057}"/>
              </a:ext>
            </a:extLst>
          </p:cNvPr>
          <p:cNvSpPr txBox="1"/>
          <p:nvPr/>
        </p:nvSpPr>
        <p:spPr>
          <a:xfrm>
            <a:off x="10041664" y="33518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568" name="yt_shape_15568"/>
              <p:cNvSpPr txBox="1"/>
              <p:nvPr/>
            </p:nvSpPr>
            <p:spPr>
              <a:xfrm>
                <a:off x="540119" y="1243310"/>
                <a:ext cx="11111999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（永州市中考）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的两个根，则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现已知一元二次方程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的两根分别为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68" name="yt_shape_15568" descr="{&quot;rangeId&quot;:13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43310"/>
                <a:ext cx="11111999" cy="1131785"/>
              </a:xfrm>
              <a:prstGeom prst="rect">
                <a:avLst/>
              </a:prstGeom>
              <a:blipFill>
                <a:blip r:embed="rId2"/>
                <a:stretch>
                  <a:fillRect l="-1701" t="-4839" r="-1482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570" name="yt_shape_15570"/>
          <p:cNvSpPr txBox="1"/>
          <p:nvPr/>
        </p:nvSpPr>
        <p:spPr>
          <a:xfrm>
            <a:off x="540000" y="2425883"/>
            <a:ext cx="51472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15571" name="yt_shape_15571"/>
          <p:cNvSpPr txBox="1"/>
          <p:nvPr/>
        </p:nvSpPr>
        <p:spPr>
          <a:xfrm>
            <a:off x="540000" y="2905186"/>
            <a:ext cx="56008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572" name="yt_shape_15572"/>
              <p:cNvSpPr txBox="1"/>
              <p:nvPr/>
            </p:nvSpPr>
            <p:spPr>
              <a:xfrm>
                <a:off x="540000" y="3384489"/>
                <a:ext cx="6904839" cy="11628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）由题意得：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𝑞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72" name="yt_shape_15572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84489"/>
                <a:ext cx="6904839" cy="1162882"/>
              </a:xfrm>
              <a:prstGeom prst="rect">
                <a:avLst/>
              </a:prstGeom>
              <a:blipFill>
                <a:blip r:embed="rId3"/>
                <a:stretch>
                  <a:fillRect l="-2739" r="-1678" b="-15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574" name="yt_shape_15574"/>
              <p:cNvSpPr txBox="1"/>
              <p:nvPr/>
            </p:nvSpPr>
            <p:spPr>
              <a:xfrm>
                <a:off x="540000" y="4598159"/>
                <a:ext cx="5382884" cy="13765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74" name="yt_shape_15574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98159"/>
                <a:ext cx="5382884" cy="1376531"/>
              </a:xfrm>
              <a:prstGeom prst="rect">
                <a:avLst/>
              </a:prstGeom>
              <a:blipFill>
                <a:blip r:embed="rId4"/>
                <a:stretch>
                  <a:fillRect l="-3511" r="-2378" b="-6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8A8AA89-D28B-01E5-9D96-95261478FA2E}"/>
                  </a:ext>
                </a:extLst>
              </p:cNvPr>
              <p:cNvSpPr txBox="1"/>
              <p:nvPr/>
            </p:nvSpPr>
            <p:spPr>
              <a:xfrm>
                <a:off x="449989" y="3337683"/>
                <a:ext cx="7018148" cy="8208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）由题意得：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𝑞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mathAnswerShape': 1}">
                <a:extLst>
                  <a:ext uri="{FF2B5EF4-FFF2-40B4-BE49-F238E27FC236}">
                    <a16:creationId xmlns:a16="http://schemas.microsoft.com/office/drawing/2014/main" id="{28A8AA89-D28B-01E5-9D96-95261478FA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37683"/>
                <a:ext cx="7018148" cy="820878"/>
              </a:xfrm>
              <a:prstGeom prst="rect">
                <a:avLst/>
              </a:prstGeom>
              <a:blipFill>
                <a:blip r:embed="rId5"/>
                <a:stretch>
                  <a:fillRect l="-1390" r="-1303" b="-2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555F11D-3054-CAE0-4336-8340D7A9AFC2}"/>
              </a:ext>
            </a:extLst>
          </p:cNvPr>
          <p:cNvSpPr txBox="1"/>
          <p:nvPr/>
        </p:nvSpPr>
        <p:spPr>
          <a:xfrm>
            <a:off x="449989" y="4064949"/>
            <a:ext cx="2389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CB8383D-8A62-1400-DA79-F59B956A5F51}"/>
                  </a:ext>
                </a:extLst>
              </p:cNvPr>
              <p:cNvSpPr txBox="1"/>
              <p:nvPr/>
            </p:nvSpPr>
            <p:spPr>
              <a:xfrm>
                <a:off x="449989" y="4551353"/>
                <a:ext cx="5135816" cy="8208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𝑝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, 'mathAnswerShape': 1}">
                <a:extLst>
                  <a:ext uri="{FF2B5EF4-FFF2-40B4-BE49-F238E27FC236}">
                    <a16:creationId xmlns:a16="http://schemas.microsoft.com/office/drawing/2014/main" id="{BCB8383D-8A62-1400-DA79-F59B956A5F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51353"/>
                <a:ext cx="5135816" cy="820878"/>
              </a:xfrm>
              <a:prstGeom prst="rect">
                <a:avLst/>
              </a:prstGeom>
              <a:blipFill>
                <a:blip r:embed="rId6"/>
                <a:stretch>
                  <a:fillRect l="-1900" r="-1781" b="-2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CE76BFF-AAF6-7351-4BF4-2531810FFBC8}"/>
                  </a:ext>
                </a:extLst>
              </p:cNvPr>
              <p:cNvSpPr txBox="1"/>
              <p:nvPr/>
            </p:nvSpPr>
            <p:spPr>
              <a:xfrm>
                <a:off x="449989" y="5278619"/>
                <a:ext cx="5510911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, 'mathAnswerShape': 1}">
                <a:extLst>
                  <a:ext uri="{FF2B5EF4-FFF2-40B4-BE49-F238E27FC236}">
                    <a16:creationId xmlns:a16="http://schemas.microsoft.com/office/drawing/2014/main" id="{4CE76BFF-AAF6-7351-4BF4-2531810FFB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78619"/>
                <a:ext cx="5510911" cy="729564"/>
              </a:xfrm>
              <a:prstGeom prst="rect">
                <a:avLst/>
              </a:prstGeom>
              <a:blipFill>
                <a:blip r:embed="rId7"/>
                <a:stretch>
                  <a:fillRect l="-1770" r="-165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76" name="yt_shape_15576"/>
          <p:cNvSpPr txBox="1"/>
          <p:nvPr/>
        </p:nvSpPr>
        <p:spPr>
          <a:xfrm>
            <a:off x="540119" y="93795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分）在水果销售旺季，某水果店购进一批优质水果，进价为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，售价不低于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kg.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根据销售情况，发现该水果一天销售量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）与该天的售价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）满足如下表所示的一次函数关系：</a:t>
            </a:r>
          </a:p>
        </p:txBody>
      </p:sp>
      <p:graphicFrame>
        <p:nvGraphicFramePr>
          <p:cNvPr id="15577" name="yt_table_1557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870963"/>
              </p:ext>
            </p:extLst>
          </p:nvPr>
        </p:nvGraphicFramePr>
        <p:xfrm>
          <a:off x="540000" y="2529884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4697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65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2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22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22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422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销售量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34.8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29.6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售价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22.6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579" name="yt_shape_15579"/>
          <p:cNvSpPr txBox="1"/>
          <p:nvPr/>
        </p:nvSpPr>
        <p:spPr>
          <a:xfrm>
            <a:off x="540000" y="3933490"/>
            <a:ext cx="8779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）某天这种水果的售价为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23.5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，求当天该水果的销售量；</a:t>
            </a:r>
          </a:p>
        </p:txBody>
      </p:sp>
      <p:sp>
        <p:nvSpPr>
          <p:cNvPr id="15580" name="yt_shape_15580"/>
          <p:cNvSpPr txBox="1"/>
          <p:nvPr/>
        </p:nvSpPr>
        <p:spPr>
          <a:xfrm>
            <a:off x="540000" y="4412793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）如果某天销售这种水果获利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元，那么该天水果的售价为多少？</a:t>
            </a:r>
          </a:p>
        </p:txBody>
      </p:sp>
      <p:sp>
        <p:nvSpPr>
          <p:cNvPr id="15581" name="yt_shape_15581"/>
          <p:cNvSpPr txBox="1"/>
          <p:nvPr/>
        </p:nvSpPr>
        <p:spPr>
          <a:xfrm>
            <a:off x="540000" y="4892096"/>
            <a:ext cx="800860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）由表可求得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之间的函数关系式为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23.5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23.5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582" name="yt_shape_15582"/>
          <p:cNvSpPr txBox="1"/>
          <p:nvPr/>
        </p:nvSpPr>
        <p:spPr>
          <a:xfrm>
            <a:off x="540000" y="5851531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答：当天该水果的销售量为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33kg.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63AF6BB-D659-17D7-59A3-A3D8A06CD2D3}"/>
              </a:ext>
            </a:extLst>
          </p:cNvPr>
          <p:cNvSpPr txBox="1"/>
          <p:nvPr/>
        </p:nvSpPr>
        <p:spPr>
          <a:xfrm>
            <a:off x="449989" y="4845290"/>
            <a:ext cx="8111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）由表可求得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之间的函数关系式为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E50F90-045D-70A0-A579-7DF115432782}"/>
              </a:ext>
            </a:extLst>
          </p:cNvPr>
          <p:cNvSpPr txBox="1"/>
          <p:nvPr/>
        </p:nvSpPr>
        <p:spPr>
          <a:xfrm>
            <a:off x="449989" y="5320778"/>
            <a:ext cx="6012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23.5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23.5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92195B-B91F-4E54-0E01-4475A027EFA4}"/>
              </a:ext>
            </a:extLst>
          </p:cNvPr>
          <p:cNvSpPr txBox="1"/>
          <p:nvPr/>
        </p:nvSpPr>
        <p:spPr>
          <a:xfrm>
            <a:off x="449989" y="5804725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答：当天该水果的销售量为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33kg.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3" name="yt_shape_15583"/>
          <p:cNvSpPr txBox="1"/>
          <p:nvPr/>
        </p:nvSpPr>
        <p:spPr>
          <a:xfrm>
            <a:off x="540000" y="2675373"/>
            <a:ext cx="68897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）根据题意，得（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584" name="yt_shape_15584"/>
          <p:cNvSpPr txBox="1"/>
          <p:nvPr/>
        </p:nvSpPr>
        <p:spPr>
          <a:xfrm>
            <a:off x="540000" y="3154676"/>
            <a:ext cx="311944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585" name="yt_shape_15585"/>
          <p:cNvSpPr txBox="1"/>
          <p:nvPr/>
        </p:nvSpPr>
        <p:spPr>
          <a:xfrm>
            <a:off x="540000" y="4114111"/>
            <a:ext cx="95490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答：如果某天销售这种水果获利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元，那么该天水果的售价为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kg.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944EF21-C8BD-3C78-3DAD-87E5818D3544}"/>
              </a:ext>
            </a:extLst>
          </p:cNvPr>
          <p:cNvSpPr txBox="1"/>
          <p:nvPr/>
        </p:nvSpPr>
        <p:spPr>
          <a:xfrm>
            <a:off x="449989" y="2628567"/>
            <a:ext cx="7003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）根据题意，得（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DD73A0-A7D1-DA91-20CF-5403BB5FB537}"/>
              </a:ext>
            </a:extLst>
          </p:cNvPr>
          <p:cNvSpPr txBox="1"/>
          <p:nvPr/>
        </p:nvSpPr>
        <p:spPr>
          <a:xfrm>
            <a:off x="449989" y="3107870"/>
            <a:ext cx="2862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A3FF0F-4F72-55B7-7BC6-F759B0FD7BA6}"/>
              </a:ext>
            </a:extLst>
          </p:cNvPr>
          <p:cNvSpPr txBox="1"/>
          <p:nvPr/>
        </p:nvSpPr>
        <p:spPr>
          <a:xfrm>
            <a:off x="449989" y="3583358"/>
            <a:ext cx="3269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C2F904-9A1C-E047-F198-0F7ED17DA729}"/>
              </a:ext>
            </a:extLst>
          </p:cNvPr>
          <p:cNvSpPr txBox="1"/>
          <p:nvPr/>
        </p:nvSpPr>
        <p:spPr>
          <a:xfrm>
            <a:off x="449989" y="4067305"/>
            <a:ext cx="9636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答：如果某天销售这种水果获利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元，那么该天水果的售价为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kg.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6" name="yt_shape_15586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分）已知如图所示，在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开始沿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的速度移动，点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开始沿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边向点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588" name="yt_shape_15588"/>
          <p:cNvSpPr txBox="1"/>
          <p:nvPr/>
        </p:nvSpPr>
        <p:spPr>
          <a:xfrm>
            <a:off x="5386545" y="2491930"/>
            <a:ext cx="1011944" cy="11706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00" b="0" i="0" u="none" spc="-6500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  <a:cs typeface="宋体" pitchFamily="65"/>
              </a:rPr>
              <a:t> </a:t>
            </a:r>
            <a:r>
              <a:rPr lang="en-US" altLang="zh-CN" sz="6500" b="0" i="0" u="none" spc="6266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  <a:cs typeface="宋体" pitchFamily="65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587" name="yt_image_1558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6545" y="2491930"/>
            <a:ext cx="1001993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590" name="yt_shape_15590"/>
          <p:cNvSpPr txBox="1"/>
          <p:nvPr/>
        </p:nvSpPr>
        <p:spPr>
          <a:xfrm>
            <a:off x="540000" y="3842022"/>
            <a:ext cx="110943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同时出发，那么几秒后，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5591" name="yt_shape_15591"/>
          <p:cNvSpPr txBox="1"/>
          <p:nvPr/>
        </p:nvSpPr>
        <p:spPr>
          <a:xfrm>
            <a:off x="540000" y="4321325"/>
            <a:ext cx="104964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同时出发，那么几秒后，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？</a:t>
            </a:r>
          </a:p>
        </p:txBody>
      </p:sp>
      <p:sp>
        <p:nvSpPr>
          <p:cNvPr id="15592" name="yt_shape_15592"/>
          <p:cNvSpPr txBox="1"/>
          <p:nvPr/>
        </p:nvSpPr>
        <p:spPr>
          <a:xfrm>
            <a:off x="540000" y="4800628"/>
            <a:ext cx="83853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）在问题（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的面积能否等于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？说明理由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593" name="yt_shape_15593"/>
              <p:cNvSpPr txBox="1"/>
              <p:nvPr/>
            </p:nvSpPr>
            <p:spPr>
              <a:xfrm>
                <a:off x="540000" y="5279931"/>
                <a:ext cx="5905463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秒后，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的面积等于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93" name="yt_shape_15593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79931"/>
                <a:ext cx="5905463" cy="1119024"/>
              </a:xfrm>
              <a:prstGeom prst="rect">
                <a:avLst/>
              </a:prstGeom>
              <a:blipFill>
                <a:blip r:embed="rId3"/>
                <a:stretch>
                  <a:fillRect l="-3202" t="-4348" r="-2066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EB6F2F9-041A-A0C0-C272-D36690F3EE86}"/>
              </a:ext>
            </a:extLst>
          </p:cNvPr>
          <p:cNvSpPr txBox="1"/>
          <p:nvPr/>
        </p:nvSpPr>
        <p:spPr>
          <a:xfrm>
            <a:off x="449989" y="5233125"/>
            <a:ext cx="602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秒后，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的面积等于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DC6C110-9529-7931-ECB8-0BAE899607EE}"/>
                  </a:ext>
                </a:extLst>
              </p:cNvPr>
              <p:cNvSpPr txBox="1"/>
              <p:nvPr/>
            </p:nvSpPr>
            <p:spPr>
              <a:xfrm>
                <a:off x="449989" y="5708613"/>
                <a:ext cx="46933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根据题意，得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, 'mathAnswerShape': 1}">
                <a:extLst>
                  <a:ext uri="{FF2B5EF4-FFF2-40B4-BE49-F238E27FC236}">
                    <a16:creationId xmlns:a16="http://schemas.microsoft.com/office/drawing/2014/main" id="{CDC6C110-9529-7931-ECB8-0BAE899607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08613"/>
                <a:ext cx="4693348" cy="726326"/>
              </a:xfrm>
              <a:prstGeom prst="rect">
                <a:avLst/>
              </a:prstGeom>
              <a:blipFill>
                <a:blip r:embed="rId4"/>
                <a:stretch>
                  <a:fillRect l="-2078" r="-194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95" name="yt_shape_15595"/>
          <p:cNvSpPr txBox="1"/>
          <p:nvPr/>
        </p:nvSpPr>
        <p:spPr>
          <a:xfrm>
            <a:off x="540119" y="1134596"/>
            <a:ext cx="11111999" cy="13924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，不合题意，舍去，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秒后，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的面积等于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596" name="yt_shape_15596"/>
          <p:cNvSpPr txBox="1"/>
          <p:nvPr/>
        </p:nvSpPr>
        <p:spPr>
          <a:xfrm>
            <a:off x="540000" y="2577881"/>
            <a:ext cx="71285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秒后，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，则（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597" name="yt_shape_15597"/>
          <p:cNvSpPr txBox="1"/>
          <p:nvPr/>
        </p:nvSpPr>
        <p:spPr>
          <a:xfrm>
            <a:off x="540000" y="3057184"/>
            <a:ext cx="391453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（舍去），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后，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的长度等于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598" name="yt_shape_15598"/>
              <p:cNvSpPr txBox="1"/>
              <p:nvPr/>
            </p:nvSpPr>
            <p:spPr>
              <a:xfrm>
                <a:off x="540000" y="4016619"/>
                <a:ext cx="9507411" cy="20667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秒后，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的面积等于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整理，得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，此方程无解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PBQ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的面积不能等于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98" name="yt_shape_15598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16619"/>
                <a:ext cx="9507411" cy="2066784"/>
              </a:xfrm>
              <a:prstGeom prst="rect">
                <a:avLst/>
              </a:prstGeom>
              <a:blipFill>
                <a:blip r:embed="rId2"/>
                <a:stretch>
                  <a:fillRect l="-1988" t="-2655" r="-1026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DABE508-EDC2-0A68-BEEF-D64E5CC90457}"/>
              </a:ext>
            </a:extLst>
          </p:cNvPr>
          <p:cNvSpPr txBox="1"/>
          <p:nvPr/>
        </p:nvSpPr>
        <p:spPr>
          <a:xfrm>
            <a:off x="450108" y="1087790"/>
            <a:ext cx="255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D254BB0-14F9-8986-8904-593641E05FA0}"/>
              </a:ext>
            </a:extLst>
          </p:cNvPr>
          <p:cNvSpPr txBox="1"/>
          <p:nvPr/>
        </p:nvSpPr>
        <p:spPr>
          <a:xfrm>
            <a:off x="450108" y="1563278"/>
            <a:ext cx="107019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，不合题意，舍去，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秒后，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的面积等于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1DC831-A76E-AB05-F8CA-2DAF55447164}"/>
              </a:ext>
            </a:extLst>
          </p:cNvPr>
          <p:cNvSpPr txBox="1"/>
          <p:nvPr/>
        </p:nvSpPr>
        <p:spPr>
          <a:xfrm>
            <a:off x="450108" y="2038766"/>
            <a:ext cx="881761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8ADAA23-36E3-5037-9E4B-023514D0320D}"/>
              </a:ext>
            </a:extLst>
          </p:cNvPr>
          <p:cNvSpPr txBox="1"/>
          <p:nvPr/>
        </p:nvSpPr>
        <p:spPr>
          <a:xfrm>
            <a:off x="449989" y="2531075"/>
            <a:ext cx="7239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秒后，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DA4861-F802-0C45-68FC-773BFD935DC2}"/>
              </a:ext>
            </a:extLst>
          </p:cNvPr>
          <p:cNvSpPr txBox="1"/>
          <p:nvPr/>
        </p:nvSpPr>
        <p:spPr>
          <a:xfrm>
            <a:off x="449989" y="3010378"/>
            <a:ext cx="4005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（舍去），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834A23F-203A-3ECB-819D-5E72EBDCE2FA}"/>
              </a:ext>
            </a:extLst>
          </p:cNvPr>
          <p:cNvSpPr txBox="1"/>
          <p:nvPr/>
        </p:nvSpPr>
        <p:spPr>
          <a:xfrm>
            <a:off x="449989" y="3485866"/>
            <a:ext cx="3896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后，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的长度等于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E82A2EB-0160-9B2C-02A2-0B5B2F637BD7}"/>
              </a:ext>
            </a:extLst>
          </p:cNvPr>
          <p:cNvSpPr txBox="1"/>
          <p:nvPr/>
        </p:nvSpPr>
        <p:spPr>
          <a:xfrm>
            <a:off x="449989" y="3969814"/>
            <a:ext cx="5418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秒后，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的面积等于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D5384B0-ECCA-612A-D63A-2C7461159D69}"/>
                  </a:ext>
                </a:extLst>
              </p:cNvPr>
              <p:cNvSpPr txBox="1"/>
              <p:nvPr/>
            </p:nvSpPr>
            <p:spPr>
              <a:xfrm>
                <a:off x="449989" y="4445301"/>
                <a:ext cx="44647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根据题意，得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26, 'mathAnswerShape': 1}">
                <a:extLst>
                  <a:ext uri="{FF2B5EF4-FFF2-40B4-BE49-F238E27FC236}">
                    <a16:creationId xmlns:a16="http://schemas.microsoft.com/office/drawing/2014/main" id="{BD5384B0-ECCA-612A-D63A-2C7461159D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45301"/>
                <a:ext cx="4464748" cy="765061"/>
              </a:xfrm>
              <a:prstGeom prst="rect">
                <a:avLst/>
              </a:prstGeom>
              <a:blipFill>
                <a:blip r:embed="rId3"/>
                <a:stretch>
                  <a:fillRect l="-2186" r="-218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1E672EA6-EE74-1F8F-4BAB-504BD383E9AE}"/>
              </a:ext>
            </a:extLst>
          </p:cNvPr>
          <p:cNvSpPr txBox="1"/>
          <p:nvPr/>
        </p:nvSpPr>
        <p:spPr>
          <a:xfrm>
            <a:off x="449989" y="5116750"/>
            <a:ext cx="9595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整理，得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，此方程无解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4780652-86C0-E4C1-05E7-7AFCD3678E25}"/>
              </a:ext>
            </a:extLst>
          </p:cNvPr>
          <p:cNvSpPr txBox="1"/>
          <p:nvPr/>
        </p:nvSpPr>
        <p:spPr>
          <a:xfrm>
            <a:off x="449989" y="5592239"/>
            <a:ext cx="4217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PBQ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的面积不能等于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27" name="yt_shape_15527"/>
          <p:cNvSpPr txBox="1"/>
          <p:nvPr/>
        </p:nvSpPr>
        <p:spPr>
          <a:xfrm>
            <a:off x="540119" y="93060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（永州市中考）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年人均可支配收入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年间每年人均可支配收入的增长率都为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，则下面所列方程正确的是（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528" name="yt_table_1552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0897369"/>
              </p:ext>
            </p:extLst>
          </p:nvPr>
        </p:nvGraphicFramePr>
        <p:xfrm>
          <a:off x="540000" y="2370168"/>
          <a:ext cx="7739380" cy="950976"/>
        </p:xfrm>
        <a:graphic>
          <a:graphicData uri="http://schemas.openxmlformats.org/drawingml/2006/table">
            <a:tbl>
              <a:tblPr/>
              <a:tblGrid>
                <a:gridCol w="4335780">
                  <a:extLst>
                    <a:ext uri="{9D8B030D-6E8A-4147-A177-3AD203B41FA5}">
                      <a16:colId xmlns:a16="http://schemas.microsoft.com/office/drawing/2014/main" val="10876"/>
                    </a:ext>
                  </a:extLst>
                </a:gridCol>
                <a:gridCol w="3403600">
                  <a:extLst>
                    <a:ext uri="{9D8B030D-6E8A-4147-A177-3AD203B41FA5}">
                      <a16:colId xmlns:a16="http://schemas.microsoft.com/office/drawing/2014/main" val="108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2.36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B.2.36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2.36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D.2.36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2"/>
                  </a:ext>
                </a:extLst>
              </a:tr>
            </a:tbl>
          </a:graphicData>
        </a:graphic>
      </p:graphicFrame>
      <p:sp>
        <p:nvSpPr>
          <p:cNvPr id="15530" name="yt_shape_15530"/>
          <p:cNvSpPr txBox="1"/>
          <p:nvPr/>
        </p:nvSpPr>
        <p:spPr>
          <a:xfrm>
            <a:off x="540119" y="33717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（张家界市中考）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已知等腰三角形的两边长分别是一元二次方程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的两根，则该等腰三角形的底边长为（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531" name="yt_table_1553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7553323"/>
              </p:ext>
            </p:extLst>
          </p:nvPr>
        </p:nvGraphicFramePr>
        <p:xfrm>
          <a:off x="540000" y="4331157"/>
          <a:ext cx="73526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87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87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88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3"/>
                  </a:ext>
                </a:extLst>
              </a:tr>
            </a:tbl>
          </a:graphicData>
        </a:graphic>
      </p:graphicFrame>
      <p:sp>
        <p:nvSpPr>
          <p:cNvPr id="15533" name="yt_shape_15533"/>
          <p:cNvSpPr txBox="1"/>
          <p:nvPr/>
        </p:nvSpPr>
        <p:spPr>
          <a:xfrm>
            <a:off x="540000" y="4857328"/>
            <a:ext cx="100925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534" name="yt_table_1553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389269"/>
              </p:ext>
            </p:extLst>
          </p:nvPr>
        </p:nvGraphicFramePr>
        <p:xfrm>
          <a:off x="540000" y="5336631"/>
          <a:ext cx="6436043" cy="950976"/>
        </p:xfrm>
        <a:graphic>
          <a:graphicData uri="http://schemas.openxmlformats.org/drawingml/2006/table">
            <a:tbl>
              <a:tblPr/>
              <a:tblGrid>
                <a:gridCol w="4335780">
                  <a:extLst>
                    <a:ext uri="{9D8B030D-6E8A-4147-A177-3AD203B41FA5}">
                      <a16:colId xmlns:a16="http://schemas.microsoft.com/office/drawing/2014/main" val="10882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8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C5C174E-49EF-75C1-B566-3C533D6B0CF6}"/>
              </a:ext>
            </a:extLst>
          </p:cNvPr>
          <p:cNvSpPr txBox="1"/>
          <p:nvPr/>
        </p:nvSpPr>
        <p:spPr>
          <a:xfrm>
            <a:off x="907308" y="183477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CAC20F-0F98-CB6E-3ABE-4A1ED3BCC4A5}"/>
              </a:ext>
            </a:extLst>
          </p:cNvPr>
          <p:cNvSpPr txBox="1"/>
          <p:nvPr/>
        </p:nvSpPr>
        <p:spPr>
          <a:xfrm>
            <a:off x="5479308" y="38004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3A3311-F2AF-B43B-0CDC-686BF8995474}"/>
              </a:ext>
            </a:extLst>
          </p:cNvPr>
          <p:cNvSpPr txBox="1"/>
          <p:nvPr/>
        </p:nvSpPr>
        <p:spPr>
          <a:xfrm>
            <a:off x="9784489" y="481052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6" name="yt_shape_15536"/>
          <p:cNvSpPr txBox="1"/>
          <p:nvPr/>
        </p:nvSpPr>
        <p:spPr>
          <a:xfrm>
            <a:off x="540119" y="220113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（张掖市中考）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如图，某小区计划在一块长为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的矩形空地上修建三条同样宽的道路，剩余的空地上种植草坪，使草坪的面积为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570m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若设道路的宽为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，则下面所列方程正确的是（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538" name="yt_table_1553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858225"/>
              </p:ext>
            </p:extLst>
          </p:nvPr>
        </p:nvGraphicFramePr>
        <p:xfrm>
          <a:off x="540000" y="3640696"/>
          <a:ext cx="5553075" cy="1901952"/>
        </p:xfrm>
        <a:graphic>
          <a:graphicData uri="http://schemas.openxmlformats.org/drawingml/2006/table">
            <a:tbl>
              <a:tblPr/>
              <a:tblGrid>
                <a:gridCol w="5553075">
                  <a:extLst>
                    <a:ext uri="{9D8B030D-6E8A-4147-A177-3AD203B41FA5}">
                      <a16:colId xmlns:a16="http://schemas.microsoft.com/office/drawing/2014/main" val="108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570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570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570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570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9"/>
                  </a:ext>
                </a:extLst>
              </a:tr>
            </a:tbl>
          </a:graphicData>
        </a:graphic>
      </p:graphicFrame>
      <p:pic>
        <p:nvPicPr>
          <p:cNvPr id="15537" name="yt_image_15537_skip" title="H_108.3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62024" y="3640696"/>
            <a:ext cx="2488008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0CF2B6-91CB-1292-1CE9-35D8B07E8A74}"/>
              </a:ext>
            </a:extLst>
          </p:cNvPr>
          <p:cNvSpPr txBox="1"/>
          <p:nvPr/>
        </p:nvSpPr>
        <p:spPr>
          <a:xfrm>
            <a:off x="4936383" y="310530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40" name="yt_shape_15540"/>
          <p:cNvSpPr txBox="1"/>
          <p:nvPr/>
        </p:nvSpPr>
        <p:spPr>
          <a:xfrm>
            <a:off x="540119" y="1471500"/>
            <a:ext cx="11111999" cy="42695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（邵阳市中考）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的一个解为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，则它的另一个解是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（岳阳市中考）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有两个相等的实数根，则实数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（岳阳市中考）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有两个不相等的实数根，且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，则实数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对于实数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，定义运算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“◎”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如下：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◎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FEC9F95-731E-8700-CD2A-DE032E024FF5}"/>
              </a:ext>
            </a:extLst>
          </p:cNvPr>
          <p:cNvSpPr txBox="1"/>
          <p:nvPr/>
        </p:nvSpPr>
        <p:spPr>
          <a:xfrm>
            <a:off x="1059708" y="2375670"/>
            <a:ext cx="772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983E85-F315-DA6F-A996-830E73D0F3F2}"/>
              </a:ext>
            </a:extLst>
          </p:cNvPr>
          <p:cNvSpPr txBox="1"/>
          <p:nvPr/>
        </p:nvSpPr>
        <p:spPr>
          <a:xfrm>
            <a:off x="2413846" y="3326646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95A4B9-A2B2-26A3-A2FA-60A85554D13B}"/>
              </a:ext>
            </a:extLst>
          </p:cNvPr>
          <p:cNvSpPr txBox="1"/>
          <p:nvPr/>
        </p:nvSpPr>
        <p:spPr>
          <a:xfrm>
            <a:off x="6138121" y="4277622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6EAEE7-20A6-2D8C-848C-9D7759FC0110}"/>
              </a:ext>
            </a:extLst>
          </p:cNvPr>
          <p:cNvSpPr txBox="1"/>
          <p:nvPr/>
        </p:nvSpPr>
        <p:spPr>
          <a:xfrm>
            <a:off x="4091833" y="522859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547" name="yt_shape_15547"/>
              <p:cNvSpPr txBox="1"/>
              <p:nvPr/>
            </p:nvSpPr>
            <p:spPr>
              <a:xfrm>
                <a:off x="540119" y="3352699"/>
                <a:ext cx="11111999" cy="19070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理解运用：如果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，即有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或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，因此，方程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的所有解就是方程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解决问题：方程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的解为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547" name="yt_shape_155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52699"/>
                <a:ext cx="11111999" cy="1907061"/>
              </a:xfrm>
              <a:prstGeom prst="rect">
                <a:avLst/>
              </a:prstGeom>
              <a:blipFill>
                <a:blip r:embed="rId2"/>
                <a:stretch>
                  <a:fillRect l="-1701" t="-2875" r="-878" b="-8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2A45CBA-7AB4-3874-C61C-82732571FA6D}"/>
                  </a:ext>
                </a:extLst>
              </p:cNvPr>
              <p:cNvSpPr txBox="1"/>
              <p:nvPr/>
            </p:nvSpPr>
            <p:spPr>
              <a:xfrm>
                <a:off x="5439926" y="4678823"/>
                <a:ext cx="3507740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2A45CBA-7AB4-3874-C61C-82732571FA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9926" y="4678823"/>
                <a:ext cx="3507740" cy="555765"/>
              </a:xfrm>
              <a:prstGeom prst="rect">
                <a:avLst/>
              </a:prstGeom>
              <a:blipFill>
                <a:blip r:embed="rId3"/>
                <a:stretch>
                  <a:fillRect l="-2604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5540">
            <a:extLst>
              <a:ext uri="{FF2B5EF4-FFF2-40B4-BE49-F238E27FC236}">
                <a16:creationId xmlns:a16="http://schemas.microsoft.com/office/drawing/2014/main" id="{C3EB3393-97B6-3E30-C238-02B61CA67175}"/>
              </a:ext>
            </a:extLst>
          </p:cNvPr>
          <p:cNvSpPr txBox="1"/>
          <p:nvPr/>
        </p:nvSpPr>
        <p:spPr>
          <a:xfrm>
            <a:off x="530187" y="191133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（常德市中考）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阅读理解：对于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这类特殊的代数式可以按下面的方法分解因式：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552" name="yt_shape_15552"/>
              <p:cNvSpPr txBox="1"/>
              <p:nvPr/>
            </p:nvSpPr>
            <p:spPr>
              <a:xfrm>
                <a:off x="540000" y="1668917"/>
                <a:ext cx="4119974" cy="38801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三、解答题（共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分）解方程：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52" name="yt_shape_15552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68917"/>
                <a:ext cx="4119974" cy="3880165"/>
              </a:xfrm>
              <a:prstGeom prst="rect">
                <a:avLst/>
              </a:prstGeom>
              <a:blipFill>
                <a:blip r:embed="rId2"/>
                <a:stretch>
                  <a:fillRect l="-4593" t="-1415" r="-2370" b="-39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F3D3068-0468-9488-BF40-17CF1CAD019B}"/>
              </a:ext>
            </a:extLst>
          </p:cNvPr>
          <p:cNvSpPr txBox="1"/>
          <p:nvPr/>
        </p:nvSpPr>
        <p:spPr>
          <a:xfrm>
            <a:off x="449989" y="3048575"/>
            <a:ext cx="238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0CB155-1A58-9ED9-4E1C-209243E8F482}"/>
              </a:ext>
            </a:extLst>
          </p:cNvPr>
          <p:cNvSpPr txBox="1"/>
          <p:nvPr/>
        </p:nvSpPr>
        <p:spPr>
          <a:xfrm>
            <a:off x="449989" y="3524063"/>
            <a:ext cx="268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72EBE5-2381-0B17-59F0-18921936C794}"/>
              </a:ext>
            </a:extLst>
          </p:cNvPr>
          <p:cNvSpPr txBox="1"/>
          <p:nvPr/>
        </p:nvSpPr>
        <p:spPr>
          <a:xfrm>
            <a:off x="449989" y="3999551"/>
            <a:ext cx="2245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69E4258-4D65-373F-91AD-3A9482CA6200}"/>
                  </a:ext>
                </a:extLst>
              </p:cNvPr>
              <p:cNvSpPr txBox="1"/>
              <p:nvPr/>
            </p:nvSpPr>
            <p:spPr>
              <a:xfrm>
                <a:off x="449989" y="4475039"/>
                <a:ext cx="2055051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7, 'mathAnswerShape': 1}">
                <a:extLst>
                  <a:ext uri="{FF2B5EF4-FFF2-40B4-BE49-F238E27FC236}">
                    <a16:creationId xmlns:a16="http://schemas.microsoft.com/office/drawing/2014/main" id="{769E4258-4D65-373F-91AD-3A9482CA62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75039"/>
                <a:ext cx="2055051" cy="618694"/>
              </a:xfrm>
              <a:prstGeom prst="rect">
                <a:avLst/>
              </a:prstGeom>
              <a:blipFill>
                <a:blip r:embed="rId3"/>
                <a:stretch>
                  <a:fillRect l="-4748" r="-4451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5021FE0-8C7D-03C0-DAD7-1DBB0CF0CEF6}"/>
                  </a:ext>
                </a:extLst>
              </p:cNvPr>
              <p:cNvSpPr txBox="1"/>
              <p:nvPr/>
            </p:nvSpPr>
            <p:spPr>
              <a:xfrm>
                <a:off x="449989" y="5000121"/>
                <a:ext cx="4209415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7, 'mathAnswerShape': 1}">
                <a:extLst>
                  <a:ext uri="{FF2B5EF4-FFF2-40B4-BE49-F238E27FC236}">
                    <a16:creationId xmlns:a16="http://schemas.microsoft.com/office/drawing/2014/main" id="{D5021FE0-8C7D-03C0-DAD7-1DBB0CF0CE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00121"/>
                <a:ext cx="4209415" cy="558241"/>
              </a:xfrm>
              <a:prstGeom prst="rect">
                <a:avLst/>
              </a:prstGeom>
              <a:blipFill>
                <a:blip r:embed="rId4"/>
                <a:stretch>
                  <a:fillRect l="-2319" r="-2319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555" name="yt_shape_15555"/>
              <p:cNvSpPr txBox="1"/>
              <p:nvPr/>
            </p:nvSpPr>
            <p:spPr>
              <a:xfrm>
                <a:off x="540000" y="2389114"/>
                <a:ext cx="3504421" cy="24397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55" name="yt_shape_15555" descr="{&quot;rangeId&quot;:2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89114"/>
                <a:ext cx="3504421" cy="2439770"/>
              </a:xfrm>
              <a:prstGeom prst="rect">
                <a:avLst/>
              </a:prstGeom>
              <a:blipFill>
                <a:blip r:embed="rId2"/>
                <a:stretch>
                  <a:fillRect l="-5401" t="-2250" r="-2962" b="-6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E0D7E0C-CA43-891B-D060-F42FD3B38DD0}"/>
              </a:ext>
            </a:extLst>
          </p:cNvPr>
          <p:cNvSpPr txBox="1"/>
          <p:nvPr/>
        </p:nvSpPr>
        <p:spPr>
          <a:xfrm>
            <a:off x="449989" y="2817796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70A3D3-0750-AB49-E8B7-9A07027F899C}"/>
              </a:ext>
            </a:extLst>
          </p:cNvPr>
          <p:cNvSpPr txBox="1"/>
          <p:nvPr/>
        </p:nvSpPr>
        <p:spPr>
          <a:xfrm>
            <a:off x="449989" y="3293284"/>
            <a:ext cx="2245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7FB3C72-B612-2F0B-03C1-8D9FF77E4DA8}"/>
                  </a:ext>
                </a:extLst>
              </p:cNvPr>
              <p:cNvSpPr txBox="1"/>
              <p:nvPr/>
            </p:nvSpPr>
            <p:spPr>
              <a:xfrm>
                <a:off x="449989" y="3768772"/>
                <a:ext cx="2055051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8, 'mathAnswerShape': 1}">
                <a:extLst>
                  <a:ext uri="{FF2B5EF4-FFF2-40B4-BE49-F238E27FC236}">
                    <a16:creationId xmlns:a16="http://schemas.microsoft.com/office/drawing/2014/main" id="{07FB3C72-B612-2F0B-03C1-8D9FF77E4D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68772"/>
                <a:ext cx="2055051" cy="618694"/>
              </a:xfrm>
              <a:prstGeom prst="rect">
                <a:avLst/>
              </a:prstGeom>
              <a:blipFill>
                <a:blip r:embed="rId3"/>
                <a:stretch>
                  <a:fillRect l="-4748" r="-4451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0A68557-1C6F-5D18-DB7E-B01AC68F5585}"/>
                  </a:ext>
                </a:extLst>
              </p:cNvPr>
              <p:cNvSpPr txBox="1"/>
              <p:nvPr/>
            </p:nvSpPr>
            <p:spPr>
              <a:xfrm>
                <a:off x="449989" y="4293854"/>
                <a:ext cx="3599815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8, 'mathAnswerShape': 1}">
                <a:extLst>
                  <a:ext uri="{FF2B5EF4-FFF2-40B4-BE49-F238E27FC236}">
                    <a16:creationId xmlns:a16="http://schemas.microsoft.com/office/drawing/2014/main" id="{80A68557-1C6F-5D18-DB7E-B01AC68F55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3854"/>
                <a:ext cx="3599815" cy="558241"/>
              </a:xfrm>
              <a:prstGeom prst="rect">
                <a:avLst/>
              </a:prstGeom>
              <a:blipFill>
                <a:blip r:embed="rId4"/>
                <a:stretch>
                  <a:fillRect l="-2712" r="-2712" b="-26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57" name="yt_shape_15557"/>
          <p:cNvSpPr txBox="1"/>
          <p:nvPr/>
        </p:nvSpPr>
        <p:spPr>
          <a:xfrm>
            <a:off x="540119" y="11309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分）随着旅游旺季的到来，某景区游客人数逐月增加，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月份游客人数为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万元人，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月份游客人数为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558" name="yt_shape_15558"/>
          <p:cNvSpPr txBox="1"/>
          <p:nvPr/>
        </p:nvSpPr>
        <p:spPr>
          <a:xfrm>
            <a:off x="540000" y="2090401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）求这两个月中该景区游客人数的月平均增长率；</a:t>
            </a:r>
          </a:p>
        </p:txBody>
      </p:sp>
      <p:sp>
        <p:nvSpPr>
          <p:cNvPr id="15559" name="yt_shape_15559"/>
          <p:cNvSpPr txBox="1"/>
          <p:nvPr/>
        </p:nvSpPr>
        <p:spPr>
          <a:xfrm>
            <a:off x="540119" y="256970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）预计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月份该景区游客人数会继续增长，但增长率</a:t>
            </a:r>
            <a:r>
              <a:rPr lang="zh-CN" altLang="zh-CN" sz="2400" b="0" i="0" u="none" spc="-168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</a:t>
            </a:r>
            <a:r>
              <a:rPr lang="en-US" altLang="zh-CN" sz="3600" b="0" i="0" u="none" spc="-864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．</a:t>
            </a:r>
            <a:r>
              <a:rPr lang="zh-CN" altLang="zh-CN" sz="2400" b="0" i="0" u="none" spc="-168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会</a:t>
            </a:r>
            <a:r>
              <a:rPr lang="en-US" altLang="zh-CN" sz="3600" b="0" i="0" u="none" spc="-864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．</a:t>
            </a:r>
            <a:r>
              <a:rPr lang="zh-CN" altLang="zh-CN" sz="2400" b="0" i="0" u="none" spc="-168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超</a:t>
            </a:r>
            <a:r>
              <a:rPr lang="en-US" altLang="zh-CN" sz="3600" b="0" i="0" u="none" spc="-864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．</a:t>
            </a:r>
            <a:r>
              <a:rPr lang="zh-CN" altLang="zh-CN" sz="2400" b="0" i="0" u="none" spc="-168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</a:t>
            </a:r>
            <a:r>
              <a:rPr lang="en-US" altLang="zh-CN" sz="3600" b="0" i="0" u="none" spc="-864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前两个月的月平均增长率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已知该景区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日已接待游客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2.125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万人，则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月份后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天日均接待游客人数最多是多少万人？</a:t>
            </a:r>
          </a:p>
        </p:txBody>
      </p:sp>
      <p:sp>
        <p:nvSpPr>
          <p:cNvPr id="15560" name="yt_shape_15560"/>
          <p:cNvSpPr txBox="1"/>
          <p:nvPr/>
        </p:nvSpPr>
        <p:spPr>
          <a:xfrm>
            <a:off x="540000" y="4009270"/>
            <a:ext cx="82923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）设这两个月中该景区游客人数的月平均增长率为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561" name="yt_shape_15561"/>
          <p:cNvSpPr txBox="1"/>
          <p:nvPr/>
        </p:nvSpPr>
        <p:spPr>
          <a:xfrm>
            <a:off x="540000" y="4488573"/>
            <a:ext cx="42399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由题意得：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562" name="yt_shape_15562"/>
              <p:cNvSpPr txBox="1"/>
              <p:nvPr/>
            </p:nvSpPr>
            <p:spPr>
              <a:xfrm>
                <a:off x="540000" y="4967876"/>
                <a:ext cx="6147517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（不合题意，舍去），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62" name="yt_shape_15562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967876"/>
                <a:ext cx="6147517" cy="639855"/>
              </a:xfrm>
              <a:prstGeom prst="rect">
                <a:avLst/>
              </a:prstGeom>
              <a:blipFill>
                <a:blip r:embed="rId2"/>
                <a:stretch>
                  <a:fillRect l="-3075" r="-208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564" name="yt_shape_15564"/>
          <p:cNvSpPr txBox="1"/>
          <p:nvPr/>
        </p:nvSpPr>
        <p:spPr>
          <a:xfrm>
            <a:off x="540000" y="5658519"/>
            <a:ext cx="74635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答：这两个月中该景区游客人数的月平均增长率为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3FB2CDA-16D3-685A-8BF9-A9C632D6DF9F}"/>
              </a:ext>
            </a:extLst>
          </p:cNvPr>
          <p:cNvSpPr txBox="1"/>
          <p:nvPr/>
        </p:nvSpPr>
        <p:spPr>
          <a:xfrm>
            <a:off x="449989" y="3962464"/>
            <a:ext cx="8392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）设这两个月中该景区游客人数的月平均增长率为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08881B-3F20-84BE-7725-DD47B13CF5E2}"/>
              </a:ext>
            </a:extLst>
          </p:cNvPr>
          <p:cNvSpPr txBox="1"/>
          <p:nvPr/>
        </p:nvSpPr>
        <p:spPr>
          <a:xfrm>
            <a:off x="449989" y="4441767"/>
            <a:ext cx="4379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由题意得：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AA08865-E163-FBB1-C1A5-AF28694E5B6E}"/>
                  </a:ext>
                </a:extLst>
              </p:cNvPr>
              <p:cNvSpPr txBox="1"/>
              <p:nvPr/>
            </p:nvSpPr>
            <p:spPr>
              <a:xfrm>
                <a:off x="449989" y="4921070"/>
                <a:ext cx="626814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（不合题意，舍去），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mathAnswerShape': 1}">
                <a:extLst>
                  <a:ext uri="{FF2B5EF4-FFF2-40B4-BE49-F238E27FC236}">
                    <a16:creationId xmlns:a16="http://schemas.microsoft.com/office/drawing/2014/main" id="{CAA08865-E163-FBB1-C1A5-AF28694E5B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21070"/>
                <a:ext cx="6268148" cy="727279"/>
              </a:xfrm>
              <a:prstGeom prst="rect">
                <a:avLst/>
              </a:prstGeom>
              <a:blipFill>
                <a:blip r:embed="rId3"/>
                <a:stretch>
                  <a:fillRect l="-1556" r="-155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A38A542-B3C6-922A-F20F-E5A0DE33E43A}"/>
              </a:ext>
            </a:extLst>
          </p:cNvPr>
          <p:cNvSpPr txBox="1"/>
          <p:nvPr/>
        </p:nvSpPr>
        <p:spPr>
          <a:xfrm>
            <a:off x="449989" y="5611713"/>
            <a:ext cx="7571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答：这两个月中该景区游客人数的月平均增长率为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" name="yt_shape_15565"/>
          <p:cNvSpPr txBox="1"/>
          <p:nvPr/>
        </p:nvSpPr>
        <p:spPr>
          <a:xfrm>
            <a:off x="540000" y="2914610"/>
            <a:ext cx="6771084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月份后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天日均接待游客人数为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万人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由题意得：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2.125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月份后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天日均接待游客人数最多是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万人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124CCA-06B5-0842-2C1A-B3D09968DF70}"/>
              </a:ext>
            </a:extLst>
          </p:cNvPr>
          <p:cNvSpPr txBox="1"/>
          <p:nvPr/>
        </p:nvSpPr>
        <p:spPr>
          <a:xfrm>
            <a:off x="449989" y="2867804"/>
            <a:ext cx="6504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月份后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天日均接待游客人数为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万人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B617A9-EC2F-35C3-7C2A-D6FEC919A5DB}"/>
              </a:ext>
            </a:extLst>
          </p:cNvPr>
          <p:cNvSpPr txBox="1"/>
          <p:nvPr/>
        </p:nvSpPr>
        <p:spPr>
          <a:xfrm>
            <a:off x="449989" y="3343292"/>
            <a:ext cx="6657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由题意得：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2.125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EB064E-F84A-2B10-A67F-055CFFA27B07}"/>
              </a:ext>
            </a:extLst>
          </p:cNvPr>
          <p:cNvSpPr txBox="1"/>
          <p:nvPr/>
        </p:nvSpPr>
        <p:spPr>
          <a:xfrm>
            <a:off x="449989" y="3818780"/>
            <a:ext cx="6885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月份后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天日均接待游客人数最多是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万人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2704</Words>
  <Application>Microsoft Office PowerPoint</Application>
  <PresentationFormat>宽屏</PresentationFormat>
  <Paragraphs>165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42</cp:revision>
  <dcterms:created xsi:type="dcterms:W3CDTF">2023-05-05T05:33:04Z</dcterms:created>
  <dcterms:modified xsi:type="dcterms:W3CDTF">2023-10-20T07:54:18Z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