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8" r:id="rId7"/>
    <p:sldId id="369" r:id="rId8"/>
    <p:sldId id="372" r:id="rId9"/>
    <p:sldId id="374" r:id="rId10"/>
    <p:sldId id="376" r:id="rId11"/>
    <p:sldId id="377" r:id="rId12"/>
    <p:sldId id="378" r:id="rId13"/>
    <p:sldId id="383" r:id="rId14"/>
    <p:sldId id="379" r:id="rId15"/>
    <p:sldId id="384" r:id="rId16"/>
    <p:sldId id="386" r:id="rId17"/>
    <p:sldId id="381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bin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93" name="yt_image_10793" title="H_50.9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6581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5" name="yt_shape_10795"/>
          <p:cNvSpPr txBox="1"/>
          <p:nvPr/>
        </p:nvSpPr>
        <p:spPr>
          <a:xfrm>
            <a:off x="540119" y="326340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建立二次函数模型解决简单实际问题的步骤是：（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）恰当地建立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直角坐标系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）将已知条件转化为点的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坐标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）合理地设出所求函数的关系式；（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）代入已知条件或点的坐标，求出</a:t>
            </a:r>
            <a:r>
              <a:rPr lang="zh-CN" altLang="zh-CN" sz="100" b="0" i="1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关系式</a:t>
            </a:r>
            <a:r>
              <a:rPr lang="zh-CN" altLang="zh-CN" sz="2400" b="0" i="1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）利用关系式解决问题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94AB5FB-2DB8-F3DB-8B18-689B7DAA51EA}"/>
              </a:ext>
            </a:extLst>
          </p:cNvPr>
          <p:cNvSpPr txBox="1"/>
          <p:nvPr/>
        </p:nvSpPr>
        <p:spPr>
          <a:xfrm>
            <a:off x="10051307" y="321659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直角坐标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D06427-6072-DB6C-8CF6-1EBB19AACE98}"/>
              </a:ext>
            </a:extLst>
          </p:cNvPr>
          <p:cNvSpPr txBox="1"/>
          <p:nvPr/>
        </p:nvSpPr>
        <p:spPr>
          <a:xfrm>
            <a:off x="450108" y="369208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系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1D58EEF-74D9-8671-D909-735C00AF9BE4}"/>
              </a:ext>
            </a:extLst>
          </p:cNvPr>
          <p:cNvSpPr txBox="1"/>
          <p:nvPr/>
        </p:nvSpPr>
        <p:spPr>
          <a:xfrm>
            <a:off x="5479308" y="369208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坐标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B336F8-B7B3-C7A2-B38D-7050B57F1373}"/>
              </a:ext>
            </a:extLst>
          </p:cNvPr>
          <p:cNvSpPr txBox="1"/>
          <p:nvPr/>
        </p:nvSpPr>
        <p:spPr>
          <a:xfrm>
            <a:off x="6393708" y="41675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关系式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3" name="yt_shape_10853"/>
          <p:cNvSpPr txBox="1"/>
          <p:nvPr/>
        </p:nvSpPr>
        <p:spPr>
          <a:xfrm>
            <a:off x="540119" y="23838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中，作一个矩形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DEGF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54" name="yt_image_10854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2881" y="3495673"/>
            <a:ext cx="1666236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3FD589-2F7C-F3F5-1A08-184255718D91}"/>
              </a:ext>
            </a:extLst>
          </p:cNvPr>
          <p:cNvSpPr txBox="1"/>
          <p:nvPr/>
        </p:nvSpPr>
        <p:spPr>
          <a:xfrm>
            <a:off x="5444383" y="2812556"/>
            <a:ext cx="80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6" name="yt_shape_10856"/>
          <p:cNvSpPr txBox="1"/>
          <p:nvPr/>
        </p:nvSpPr>
        <p:spPr>
          <a:xfrm>
            <a:off x="540119" y="19081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在美化校园的活动中，某兴趣小组想借助如图所示的直角墙角（两边足够长），用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长的篱笆围成一个矩形花园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（篱笆只围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两边），设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pic>
        <p:nvPicPr>
          <p:cNvPr id="10857" name="yt_image_10857">
            <a:extLs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4400519"/>
            <a:ext cx="1645497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59" name="yt_shape_10859"/>
          <p:cNvSpPr txBox="1"/>
          <p:nvPr/>
        </p:nvSpPr>
        <p:spPr>
          <a:xfrm>
            <a:off x="540000" y="2930012"/>
            <a:ext cx="54021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）若花园的面积为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0861" name="yt_shape_10861"/>
          <p:cNvSpPr txBox="1"/>
          <p:nvPr/>
        </p:nvSpPr>
        <p:spPr>
          <a:xfrm>
            <a:off x="540000" y="3463301"/>
            <a:ext cx="4780155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862" name="yt_shape_10862"/>
          <p:cNvSpPr txBox="1"/>
          <p:nvPr/>
        </p:nvSpPr>
        <p:spPr>
          <a:xfrm>
            <a:off x="540000" y="4422736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由题意有：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863" name="yt_shape_10863"/>
          <p:cNvSpPr txBox="1"/>
          <p:nvPr/>
        </p:nvSpPr>
        <p:spPr>
          <a:xfrm>
            <a:off x="540000" y="4902039"/>
            <a:ext cx="23676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588565-048B-DDC2-A794-6CCE21A13EE4}"/>
              </a:ext>
            </a:extLst>
          </p:cNvPr>
          <p:cNvSpPr txBox="1"/>
          <p:nvPr/>
        </p:nvSpPr>
        <p:spPr>
          <a:xfrm>
            <a:off x="449989" y="3416495"/>
            <a:ext cx="4715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B83A88-D6F6-CBE9-E0EA-9812C43D59B8}"/>
              </a:ext>
            </a:extLst>
          </p:cNvPr>
          <p:cNvSpPr txBox="1"/>
          <p:nvPr/>
        </p:nvSpPr>
        <p:spPr>
          <a:xfrm>
            <a:off x="449989" y="3891983"/>
            <a:ext cx="4812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95B1C1-D514-C1A7-6396-5795C8F490BB}"/>
              </a:ext>
            </a:extLst>
          </p:cNvPr>
          <p:cNvSpPr txBox="1"/>
          <p:nvPr/>
        </p:nvSpPr>
        <p:spPr>
          <a:xfrm>
            <a:off x="449989" y="4375930"/>
            <a:ext cx="4259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由题意有：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B11B5B0-8D13-BAC7-E8BD-2AC82B30B5CE}"/>
              </a:ext>
            </a:extLst>
          </p:cNvPr>
          <p:cNvSpPr txBox="1"/>
          <p:nvPr/>
        </p:nvSpPr>
        <p:spPr>
          <a:xfrm>
            <a:off x="449989" y="4855233"/>
            <a:ext cx="2524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4" name="yt_shape_10864"/>
          <p:cNvSpPr txBox="1"/>
          <p:nvPr/>
        </p:nvSpPr>
        <p:spPr>
          <a:xfrm>
            <a:off x="529802" y="2193447"/>
            <a:ext cx="68448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196.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865" name="yt_shape_10865"/>
              <p:cNvSpPr txBox="1"/>
              <p:nvPr/>
            </p:nvSpPr>
            <p:spPr>
              <a:xfrm>
                <a:off x="529802" y="2672750"/>
                <a:ext cx="6761466" cy="14994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又由题意有：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时，花园面积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195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865" name="yt_shape_108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802" y="2672750"/>
                <a:ext cx="6761466" cy="1499449"/>
              </a:xfrm>
              <a:prstGeom prst="rect">
                <a:avLst/>
              </a:prstGeom>
              <a:blipFill>
                <a:blip r:embed="rId2"/>
                <a:stretch>
                  <a:fillRect l="-2795" r="-271" b="-11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18291E-920B-26FC-DB51-BFD3E9B0E841}"/>
              </a:ext>
            </a:extLst>
          </p:cNvPr>
          <p:cNvSpPr txBox="1"/>
          <p:nvPr/>
        </p:nvSpPr>
        <p:spPr>
          <a:xfrm>
            <a:off x="439791" y="2146641"/>
            <a:ext cx="6958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196.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EC9462-36FE-4AA5-E259-B3D8E4B994C5}"/>
                  </a:ext>
                </a:extLst>
              </p:cNvPr>
              <p:cNvSpPr txBox="1"/>
              <p:nvPr/>
            </p:nvSpPr>
            <p:spPr>
              <a:xfrm>
                <a:off x="439791" y="2625944"/>
                <a:ext cx="565289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又由题意有：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≥15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EC9462-36FE-4AA5-E259-B3D8E4B994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791" y="2625944"/>
                <a:ext cx="5652897" cy="1154189"/>
              </a:xfrm>
              <a:prstGeom prst="rect">
                <a:avLst/>
              </a:prstGeom>
              <a:blipFill>
                <a:blip r:embed="rId3"/>
                <a:stretch>
                  <a:fillRect l="-1618" r="-1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F11D81F-0192-0D42-18AC-581CAFDE77D8}"/>
              </a:ext>
            </a:extLst>
          </p:cNvPr>
          <p:cNvSpPr txBox="1"/>
          <p:nvPr/>
        </p:nvSpPr>
        <p:spPr>
          <a:xfrm>
            <a:off x="439791" y="3686521"/>
            <a:ext cx="6774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时，花园面积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最大，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860">
            <a:extLst>
              <a:ext uri="{FF2B5EF4-FFF2-40B4-BE49-F238E27FC236}">
                <a16:creationId xmlns:a16="http://schemas.microsoft.com/office/drawing/2014/main" id="{DE1BBDAE-B207-13E3-196B-AB6385EC10BA}"/>
              </a:ext>
            </a:extLst>
          </p:cNvPr>
          <p:cNvSpPr txBox="1"/>
          <p:nvPr/>
        </p:nvSpPr>
        <p:spPr>
          <a:xfrm>
            <a:off x="540000" y="112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处有一棵树与墙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的距离分别是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，要将这棵树围在花园内（含边界，不考虑树的粗细），求花园面积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6" name="yt_image_10857">
            <a:extLst>
              <a:ext uri="{FF2B5EF4-FFF2-40B4-BE49-F238E27FC236}">
                <a16:creationId xmlns:a16="http://schemas.microsoft.com/office/drawing/2014/main" id="{F6315317-3B68-7195-E713-8F715FAB3D44}"/>
              </a:ext>
              <a:ext uri="">
                <a16:creationId xmlns="" xmlns:a16="http://schemas.microsoft.com/office/drawing/2014/main" xmlns:m="http://schemas.openxmlformats.org/officeDocument/2006/math" xmlns:mc="http://schemas.openxmlformats.org/markup-compatibility/2006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92344" y="2684783"/>
            <a:ext cx="1645497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8" name="yt_shape_10868"/>
          <p:cNvSpPr txBox="1"/>
          <p:nvPr/>
        </p:nvSpPr>
        <p:spPr>
          <a:xfrm>
            <a:off x="540000" y="100749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67" name="yt_image_10867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0749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70" name="yt_shape_10870"/>
              <p:cNvSpPr txBox="1"/>
              <p:nvPr/>
            </p:nvSpPr>
            <p:spPr>
              <a:xfrm>
                <a:off x="540119" y="1705073"/>
                <a:ext cx="11111999" cy="25503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模型观念）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跳水运动员进行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跳台跳水训练时，身体（看成一点）在空中的运动路线是如图所示的一条抛物线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在跳某个规定动作时，正常情况下，该运动员在空中的最高处距水面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，入水处距池边的距离为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，同时，运动员在距水面高度为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以前，必须完成规定的翻腾动作，并调整好入水姿势，否则就会出现失误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870" name="yt_shape_108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05073"/>
                <a:ext cx="11111999" cy="2550378"/>
              </a:xfrm>
              <a:prstGeom prst="rect">
                <a:avLst/>
              </a:prstGeom>
              <a:blipFill>
                <a:blip r:embed="rId3"/>
                <a:stretch>
                  <a:fillRect l="-1701" t="-2153" r="-1372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72" name="yt_image_10872">
            <a:extLst>
              <a:ext uri="">
                <a16:creationId xmlns="" xmlns:a16="http://schemas.microsoft.com/office/drawing/2014/main" xmlns:m="http://schemas.openxmlformats.org/officeDocument/2006/math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6280" y="4382224"/>
            <a:ext cx="1788550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E36795-05F5-8B0C-F293-FAA91DA1900F}"/>
              </a:ext>
            </a:extLst>
          </p:cNvPr>
          <p:cNvSpPr txBox="1"/>
          <p:nvPr/>
        </p:nvSpPr>
        <p:spPr>
          <a:xfrm>
            <a:off x="479376" y="1426684"/>
            <a:ext cx="1120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）在给定的直角坐标系下，设最高点为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，入水点为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，抛物线的表达式为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B11731-A6F9-25A6-425D-C51E13CA2D2E}"/>
              </a:ext>
            </a:extLst>
          </p:cNvPr>
          <p:cNvSpPr txBox="1"/>
          <p:nvPr/>
        </p:nvSpPr>
        <p:spPr>
          <a:xfrm>
            <a:off x="479376" y="1902172"/>
            <a:ext cx="1981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7F78EA-2086-1C4A-E1D2-83E15CD18324}"/>
                  </a:ext>
                </a:extLst>
              </p:cNvPr>
              <p:cNvSpPr txBox="1"/>
              <p:nvPr/>
            </p:nvSpPr>
            <p:spPr>
              <a:xfrm>
                <a:off x="479376" y="2377660"/>
                <a:ext cx="86732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由题意，知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），且顶点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的纵坐标为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E7F78EA-2086-1C4A-E1D2-83E15CD18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377660"/>
                <a:ext cx="8673212" cy="768490"/>
              </a:xfrm>
              <a:prstGeom prst="rect">
                <a:avLst/>
              </a:prstGeom>
              <a:blipFill>
                <a:blip r:embed="rId2"/>
                <a:stretch>
                  <a:fillRect l="-1125" r="-11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BF9ADA-36E4-B4BC-C3F2-D4C91CB7037F}"/>
                  </a:ext>
                </a:extLst>
              </p:cNvPr>
              <p:cNvSpPr txBox="1"/>
              <p:nvPr/>
            </p:nvSpPr>
            <p:spPr>
              <a:xfrm>
                <a:off x="479376" y="3052538"/>
                <a:ext cx="5744464" cy="22369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𝑎𝑐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𝑏</m:t>
                                    </m:r>
                                  </m:e>
                                  <m:sup>
                                    <m:r>
                                      <a:rPr kumimoji="0" lang="en-US" altLang="zh-CN" sz="2400" b="0" i="0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2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𝑎</m:t>
                                </m:r>
                              </m:den>
                            </m:f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25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4BF9ADA-36E4-B4BC-C3F2-D4C91CB703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052538"/>
                <a:ext cx="5744464" cy="2236927"/>
              </a:xfrm>
              <a:prstGeom prst="rect">
                <a:avLst/>
              </a:prstGeom>
              <a:blipFill>
                <a:blip r:embed="rId3"/>
                <a:stretch>
                  <a:fillRect l="-1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874">
            <a:extLst>
              <a:ext uri="{FF2B5EF4-FFF2-40B4-BE49-F238E27FC236}">
                <a16:creationId xmlns:a16="http://schemas.microsoft.com/office/drawing/2014/main" id="{0D675108-C085-68AB-E526-729D07BF9A45}"/>
              </a:ext>
            </a:extLst>
          </p:cNvPr>
          <p:cNvSpPr txBox="1"/>
          <p:nvPr/>
        </p:nvSpPr>
        <p:spPr>
          <a:xfrm>
            <a:off x="479376" y="908720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）求这条抛物线的表达式；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404B57-777F-9637-3847-43298CECE326}"/>
                  </a:ext>
                </a:extLst>
              </p:cNvPr>
              <p:cNvSpPr txBox="1"/>
              <p:nvPr/>
            </p:nvSpPr>
            <p:spPr>
              <a:xfrm>
                <a:off x="6223840" y="3435252"/>
                <a:ext cx="200298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A404B57-777F-9637-3847-43298CECE3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3840" y="3435252"/>
                <a:ext cx="2002980" cy="1854213"/>
              </a:xfrm>
              <a:prstGeom prst="rect">
                <a:avLst/>
              </a:prstGeom>
              <a:blipFill>
                <a:blip r:embed="rId4"/>
                <a:stretch>
                  <a:fillRect l="-4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yt_shape_2">
                <a:extLst>
                  <a:ext uri="{FF2B5EF4-FFF2-40B4-BE49-F238E27FC236}">
                    <a16:creationId xmlns:a16="http://schemas.microsoft.com/office/drawing/2014/main" id="{4E87AA71-63C3-180E-037E-E132FD4C5A74}"/>
                  </a:ext>
                </a:extLst>
              </p:cNvPr>
              <p:cNvSpPr txBox="1"/>
              <p:nvPr/>
            </p:nvSpPr>
            <p:spPr>
              <a:xfrm>
                <a:off x="582156" y="3445801"/>
                <a:ext cx="6456896" cy="3118482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30000"/>
                  </a:lnSpc>
                </a:pP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30000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 xmlns="">
          <p:sp>
            <p:nvSpPr>
              <p:cNvPr id="8" name="yt_shape_2">
                <a:extLst>
                  <a:ext uri="{FF2B5EF4-FFF2-40B4-BE49-F238E27FC236}">
                    <a16:creationId xmlns:a16="http://schemas.microsoft.com/office/drawing/2014/main" id="{4E87AA71-63C3-180E-037E-E132FD4C5A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156" y="3445801"/>
                <a:ext cx="6456896" cy="3118482"/>
              </a:xfrm>
              <a:prstGeom prst="rect">
                <a:avLst/>
              </a:prstGeom>
              <a:blipFill>
                <a:blip r:embed="rId5"/>
                <a:stretch>
                  <a:fillRect l="-2830" r="-1887" b="-2344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FF078C1-3CAD-F5EC-1B33-24235D6FA4C8}"/>
                  </a:ext>
                </a:extLst>
              </p:cNvPr>
              <p:cNvSpPr txBox="1"/>
              <p:nvPr/>
            </p:nvSpPr>
            <p:spPr>
              <a:xfrm>
                <a:off x="492145" y="5159596"/>
                <a:ext cx="395897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FF078C1-3CAD-F5EC-1B33-24235D6FA4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45" y="5159596"/>
                <a:ext cx="3958972" cy="778460"/>
              </a:xfrm>
              <a:prstGeom prst="rect">
                <a:avLst/>
              </a:prstGeom>
              <a:blipFill>
                <a:blip r:embed="rId6"/>
                <a:stretch>
                  <a:fillRect l="-2465" r="-2465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84B1DD2-0F81-8B84-E818-1A4141CDD94B}"/>
                  </a:ext>
                </a:extLst>
              </p:cNvPr>
              <p:cNvSpPr txBox="1"/>
              <p:nvPr/>
            </p:nvSpPr>
            <p:spPr>
              <a:xfrm>
                <a:off x="492145" y="5844444"/>
                <a:ext cx="6574537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84B1DD2-0F81-8B84-E818-1A4141CDD9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145" y="5844444"/>
                <a:ext cx="6574537" cy="736486"/>
              </a:xfrm>
              <a:prstGeom prst="rect">
                <a:avLst/>
              </a:prstGeom>
              <a:blipFill>
                <a:blip r:embed="rId7"/>
                <a:stretch>
                  <a:fillRect l="-1484" r="-1484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9" name="yt_shape_10879"/>
          <p:cNvSpPr txBox="1"/>
          <p:nvPr/>
        </p:nvSpPr>
        <p:spPr>
          <a:xfrm>
            <a:off x="593402" y="4688369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）此次跳水会出现失误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60A7A1-EB50-C8EC-DDC0-3F4894B8EBBD}"/>
              </a:ext>
            </a:extLst>
          </p:cNvPr>
          <p:cNvSpPr txBox="1"/>
          <p:nvPr/>
        </p:nvSpPr>
        <p:spPr>
          <a:xfrm>
            <a:off x="479376" y="4077072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）此次跳水会出现失误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875">
                <a:extLst>
                  <a:ext uri="{FF2B5EF4-FFF2-40B4-BE49-F238E27FC236}">
                    <a16:creationId xmlns:a16="http://schemas.microsoft.com/office/drawing/2014/main" id="{A68D38BA-C5A0-D56B-5866-BB77B80D0616}"/>
                  </a:ext>
                </a:extLst>
              </p:cNvPr>
              <p:cNvSpPr txBox="1"/>
              <p:nvPr/>
            </p:nvSpPr>
            <p:spPr>
              <a:xfrm>
                <a:off x="593521" y="2370685"/>
                <a:ext cx="11111999" cy="16603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）在某次试跳中，测得运动员在空中的运动路线是（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）中的抛物线，且运动员在空中调整好入水姿势时，距池边的水平距离为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，直接说出此次跳水会不会失误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3" name="yt_shape_10875">
                <a:extLst>
                  <a:ext uri="{FF2B5EF4-FFF2-40B4-BE49-F238E27FC236}">
                    <a16:creationId xmlns:a16="http://schemas.microsoft.com/office/drawing/2014/main" id="{A68D38BA-C5A0-D56B-5866-BB77B80D0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521" y="2370685"/>
                <a:ext cx="11111999" cy="1660326"/>
              </a:xfrm>
              <a:prstGeom prst="rect">
                <a:avLst/>
              </a:prstGeom>
              <a:blipFill>
                <a:blip r:embed="rId2"/>
                <a:stretch>
                  <a:fillRect l="-1646" t="-3309" r="-713" b="-62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1" name="yt_shape_10881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880" name="yt_image_10880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83" name="yt_shape_10883"/>
          <p:cNvSpPr txBox="1"/>
          <p:nvPr/>
        </p:nvSpPr>
        <p:spPr>
          <a:xfrm>
            <a:off x="1021928" y="3343824"/>
            <a:ext cx="1014814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函数建模的意识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注意自变量的取值范围，求最值时往往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看轴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看区间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7" name="yt_shape_10797"/>
          <p:cNvSpPr txBox="1"/>
          <p:nvPr/>
        </p:nvSpPr>
        <p:spPr>
          <a:xfrm>
            <a:off x="540000" y="157625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96" name="yt_image_10796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7625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9" name="yt_shape_10799"/>
          <p:cNvSpPr txBox="1"/>
          <p:nvPr/>
        </p:nvSpPr>
        <p:spPr>
          <a:xfrm>
            <a:off x="540000" y="2279549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抛物线型（拱形）问题</a:t>
            </a:r>
          </a:p>
        </p:txBody>
      </p:sp>
      <p:sp>
        <p:nvSpPr>
          <p:cNvPr id="10800" name="yt_shape_10800"/>
          <p:cNvSpPr txBox="1"/>
          <p:nvPr/>
        </p:nvSpPr>
        <p:spPr>
          <a:xfrm>
            <a:off x="540119" y="27791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如图，有一抛物线拱桥，当水位线在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位置时，拱桥离水面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，水面宽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，水面下降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后，水面宽为（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04" name="yt_table_10804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0998568"/>
                  </p:ext>
                </p:extLst>
              </p:nvPr>
            </p:nvGraphicFramePr>
            <p:xfrm>
              <a:off x="540000" y="3738549"/>
              <a:ext cx="8426070" cy="461074"/>
            </p:xfrm>
            <a:graphic>
              <a:graphicData uri="http://schemas.openxmlformats.org/drawingml/2006/table">
                <a:tbl>
                  <a:tblPr/>
                  <a:tblGrid>
                    <a:gridCol w="220218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2400745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2184718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1638427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0804" name="yt_table_10804_skip" descr="{&quot;rangeId&quot;:3,&quot;type&quot;:&quot;Option&quot;,&quot;drawing&quot;:[&quot;yt_shape_10801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0998568"/>
                  </p:ext>
                </p:extLst>
              </p:nvPr>
            </p:nvGraphicFramePr>
            <p:xfrm>
              <a:off x="540000" y="3062297"/>
              <a:ext cx="8426070" cy="461074"/>
            </p:xfrm>
            <a:graphic>
              <a:graphicData uri="http://schemas.openxmlformats.org/drawingml/2006/table">
                <a:tbl>
                  <a:tblPr/>
                  <a:tblGrid>
                    <a:gridCol w="2202180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2400745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2184718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  <a:gridCol w="1638427">
                      <a:extLst>
                        <a:ext uri="{9D8B030D-6E8A-4147-A177-3AD203B41FA5}">
                          <a16:colId xmlns:a16="http://schemas.microsoft.com/office/drawing/2014/main" val="1011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1624" t="-1316" r="-15939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14126" t="-1316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801" name="yt_shape_10801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7723" y="3738549"/>
            <a:ext cx="1622118" cy="1903617"/>
            <a:chOff x="0" y="0"/>
            <a:chExt cx="1622118" cy="1903617"/>
          </a:xfrm>
        </p:grpSpPr>
        <p:pic>
          <p:nvPicPr>
            <p:cNvPr id="2" name="yt_image_10801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22118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03" name="yt_shape_10803"/>
            <p:cNvSpPr txBox="1"/>
            <p:nvPr/>
          </p:nvSpPr>
          <p:spPr>
            <a:xfrm>
              <a:off x="277778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305511">
            <a:extLst>
              <a:ext uri="{FF2B5EF4-FFF2-40B4-BE49-F238E27FC236}">
                <a16:creationId xmlns:a16="http://schemas.microsoft.com/office/drawing/2014/main" id="{5717F1BB-70B2-2ACF-E00E-370809B57B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1887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7C61E68-252B-3B34-4487-513BF3A817A7}"/>
              </a:ext>
            </a:extLst>
          </p:cNvPr>
          <p:cNvSpPr txBox="1"/>
          <p:nvPr/>
        </p:nvSpPr>
        <p:spPr>
          <a:xfrm>
            <a:off x="4039446" y="32077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05" name="yt_shape_10805"/>
              <p:cNvSpPr txBox="1"/>
              <p:nvPr/>
            </p:nvSpPr>
            <p:spPr>
              <a:xfrm>
                <a:off x="540119" y="1451164"/>
                <a:ext cx="11111999" cy="1797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长沙五一广场有各种音乐喷泉，其中一个喷水管喷水的最大高度为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米，此时距喷水管的水平距离为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在如图所示的坐标系中，这个喷泉的函数关系式是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05" name="yt_shape_10805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51164"/>
                <a:ext cx="11111999" cy="1797030"/>
              </a:xfrm>
              <a:prstGeom prst="rect">
                <a:avLst/>
              </a:prstGeom>
              <a:blipFill>
                <a:blip r:embed="rId2"/>
                <a:stretch>
                  <a:fillRect l="-1701" t="-2712" r="-1153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10" name="yt_shape_10810"/>
          <p:cNvSpPr txBox="1"/>
          <p:nvPr/>
        </p:nvSpPr>
        <p:spPr>
          <a:xfrm>
            <a:off x="540000" y="54441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07" name="yt_shape_10807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09651" y="3451346"/>
            <a:ext cx="972696" cy="1942479"/>
            <a:chOff x="0" y="0"/>
            <a:chExt cx="972696" cy="1942479"/>
          </a:xfrm>
        </p:grpSpPr>
        <p:pic>
          <p:nvPicPr>
            <p:cNvPr id="2" name="yt_image_10807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72696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09" name="yt_shape_10809"/>
            <p:cNvSpPr txBox="1"/>
            <p:nvPr/>
          </p:nvSpPr>
          <p:spPr>
            <a:xfrm>
              <a:off x="-46933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ADADF56-B624-70B1-1C45-F1A3DCAB738D}"/>
              </a:ext>
            </a:extLst>
          </p:cNvPr>
          <p:cNvSpPr txBox="1"/>
          <p:nvPr/>
        </p:nvSpPr>
        <p:spPr>
          <a:xfrm>
            <a:off x="10408496" y="1852099"/>
            <a:ext cx="122942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40CB8D-6932-36CC-DE1A-29B93BB5D9BC}"/>
                  </a:ext>
                </a:extLst>
              </p:cNvPr>
              <p:cNvSpPr txBox="1"/>
              <p:nvPr/>
            </p:nvSpPr>
            <p:spPr>
              <a:xfrm>
                <a:off x="450108" y="2348880"/>
                <a:ext cx="19168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640CB8D-6932-36CC-DE1A-29B93BB5D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48880"/>
                <a:ext cx="1916811" cy="726326"/>
              </a:xfrm>
              <a:prstGeom prst="rect">
                <a:avLst/>
              </a:prstGeom>
              <a:blipFill>
                <a:blip r:embed="rId4"/>
                <a:stretch>
                  <a:fillRect l="-5096" r="-509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1" name="yt_shape_10811"/>
              <p:cNvSpPr txBox="1"/>
              <p:nvPr/>
            </p:nvSpPr>
            <p:spPr>
              <a:xfrm>
                <a:off x="540119" y="1981179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某桥的桥拱可以用如图所示的抛物线的一部分表示，函数表达式为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，当水面宽度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时，水面离桥拱顶的距离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11" name="yt_shape_10811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1179"/>
                <a:ext cx="11111999" cy="1109535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16" name="yt_shape_10816"/>
          <p:cNvSpPr txBox="1"/>
          <p:nvPr/>
        </p:nvSpPr>
        <p:spPr>
          <a:xfrm>
            <a:off x="540000" y="49141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13" name="yt_shape_10813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8317" y="3293866"/>
            <a:ext cx="2075364" cy="1569861"/>
            <a:chOff x="0" y="0"/>
            <a:chExt cx="2075364" cy="1569861"/>
          </a:xfrm>
        </p:grpSpPr>
        <p:pic>
          <p:nvPicPr>
            <p:cNvPr id="2" name="yt_image_10813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5364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15" name="yt_shape_10815"/>
            <p:cNvSpPr txBox="1"/>
            <p:nvPr/>
          </p:nvSpPr>
          <p:spPr>
            <a:xfrm>
              <a:off x="504401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AD6BE3-1A51-DEC0-31F7-7BF48E4ED7AC}"/>
              </a:ext>
            </a:extLst>
          </p:cNvPr>
          <p:cNvSpPr txBox="1"/>
          <p:nvPr/>
        </p:nvSpPr>
        <p:spPr>
          <a:xfrm>
            <a:off x="7595446" y="2608807"/>
            <a:ext cx="3324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17" name="yt_shape_10817"/>
              <p:cNvSpPr txBox="1"/>
              <p:nvPr/>
            </p:nvSpPr>
            <p:spPr>
              <a:xfrm>
                <a:off x="540119" y="1933372"/>
                <a:ext cx="11111999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某抛物线型拱桥的最大高度为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，跨度为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，按如图所示的方式建立平面直角坐标系，它对应的函数表达式为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817" name="yt_shape_10817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33372"/>
                <a:ext cx="11111999" cy="1122871"/>
              </a:xfrm>
              <a:prstGeom prst="rect">
                <a:avLst/>
              </a:prstGeom>
              <a:blipFill>
                <a:blip r:embed="rId2"/>
                <a:stretch>
                  <a:fillRect l="-1701" t="-4348" r="-109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22" name="yt_shape_10822"/>
          <p:cNvSpPr txBox="1"/>
          <p:nvPr/>
        </p:nvSpPr>
        <p:spPr>
          <a:xfrm>
            <a:off x="540000" y="496197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819" name="yt_shape_10819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5574" y="3259395"/>
            <a:ext cx="2080850" cy="1652157"/>
            <a:chOff x="0" y="0"/>
            <a:chExt cx="2080850" cy="1652157"/>
          </a:xfrm>
        </p:grpSpPr>
        <p:pic>
          <p:nvPicPr>
            <p:cNvPr id="2" name="yt_image_10819">
              <a:extLst>
                <a:ext uri="">
                  <a16:creationId xmlns="" xmlns:a16="http://schemas.microsoft.com/office/drawing/2014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80850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21" name="yt_shape_10821"/>
            <p:cNvSpPr txBox="1"/>
            <p:nvPr/>
          </p:nvSpPr>
          <p:spPr>
            <a:xfrm>
              <a:off x="507144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C89D51-9EDA-7352-FE6E-B91FE6633B09}"/>
                  </a:ext>
                </a:extLst>
              </p:cNvPr>
              <p:cNvSpPr txBox="1"/>
              <p:nvPr/>
            </p:nvSpPr>
            <p:spPr>
              <a:xfrm>
                <a:off x="5022108" y="2147514"/>
                <a:ext cx="198666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C89D51-9EDA-7352-FE6E-B91FE6633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2108" y="2147514"/>
                <a:ext cx="1986661" cy="730136"/>
              </a:xfrm>
              <a:prstGeom prst="rect">
                <a:avLst/>
              </a:prstGeom>
              <a:blipFill>
                <a:blip r:embed="rId4"/>
                <a:stretch>
                  <a:fillRect l="-4908" r="-4601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3" name="yt_shape_10823"/>
          <p:cNvSpPr txBox="1"/>
          <p:nvPr/>
        </p:nvSpPr>
        <p:spPr>
          <a:xfrm>
            <a:off x="540000" y="900000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二次函数与几何面积问题</a:t>
            </a:r>
          </a:p>
        </p:txBody>
      </p:sp>
      <p:sp>
        <p:nvSpPr>
          <p:cNvPr id="10824" name="yt_shape_10824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的铝合金条制成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字形矩形窗户，使窗户的透光面积最大（如图），那么这个窗户的最大透光面积是（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28" name="yt_table_10828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2494121"/>
                  </p:ext>
                </p:extLst>
              </p:nvPr>
            </p:nvGraphicFramePr>
            <p:xfrm>
              <a:off x="540000" y="2359000"/>
              <a:ext cx="8098791" cy="635953"/>
            </p:xfrm>
            <a:graphic>
              <a:graphicData uri="http://schemas.openxmlformats.org/drawingml/2006/table">
                <a:tbl>
                  <a:tblPr/>
                  <a:tblGrid>
                    <a:gridCol w="2254568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2260918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1346200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0828" name="yt_table_10828_skip" descr="{&quot;rangeId&quot;:8,&quot;type&quot;:&quot;Option&quot;,&quot;drawing&quot;:[&quot;yt_shape_10825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32494121"/>
                  </p:ext>
                </p:extLst>
              </p:nvPr>
            </p:nvGraphicFramePr>
            <p:xfrm>
              <a:off x="540000" y="2359000"/>
              <a:ext cx="8098791" cy="635953"/>
            </p:xfrm>
            <a:graphic>
              <a:graphicData uri="http://schemas.openxmlformats.org/drawingml/2006/table">
                <a:tbl>
                  <a:tblPr/>
                  <a:tblGrid>
                    <a:gridCol w="2254568">
                      <a:extLst>
                        <a:ext uri="{9D8B030D-6E8A-4147-A177-3AD203B41FA5}">
                          <a16:colId xmlns:a16="http://schemas.microsoft.com/office/drawing/2014/main" val="10111"/>
                        </a:ext>
                      </a:extLst>
                    </a:gridCol>
                    <a:gridCol w="2260918">
                      <a:extLst>
                        <a:ext uri="{9D8B030D-6E8A-4147-A177-3AD203B41FA5}">
                          <a16:colId xmlns:a16="http://schemas.microsoft.com/office/drawing/2014/main" val="10112"/>
                        </a:ext>
                      </a:extLst>
                    </a:gridCol>
                    <a:gridCol w="2237105">
                      <a:extLst>
                        <a:ext uri="{9D8B030D-6E8A-4147-A177-3AD203B41FA5}">
                          <a16:colId xmlns:a16="http://schemas.microsoft.com/office/drawing/2014/main" val="10113"/>
                        </a:ext>
                      </a:extLst>
                    </a:gridCol>
                    <a:gridCol w="1346200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945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2180" r="-6021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825" name="yt_shape_10825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4234" y="2087238"/>
            <a:ext cx="852330" cy="1635012"/>
            <a:chOff x="0" y="0"/>
            <a:chExt cx="852330" cy="1635012"/>
          </a:xfrm>
        </p:grpSpPr>
        <p:pic>
          <p:nvPicPr>
            <p:cNvPr id="3" name="yt_image_10825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852330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27" name="yt_shape_10827"/>
            <p:cNvSpPr txBox="1"/>
            <p:nvPr/>
          </p:nvSpPr>
          <p:spPr>
            <a:xfrm>
              <a:off x="-107116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0829" name="yt_shape_10829"/>
          <p:cNvSpPr txBox="1"/>
          <p:nvPr/>
        </p:nvSpPr>
        <p:spPr>
          <a:xfrm>
            <a:off x="540119" y="404443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（连云港市中考）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如图，利用一个直角墙角修建一个梯形储料场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若新建墙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，则该梯形储料场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33" name="yt_table_10833_skip" title="H_9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6789842"/>
                  </p:ext>
                </p:extLst>
              </p:nvPr>
            </p:nvGraphicFramePr>
            <p:xfrm>
              <a:off x="540000" y="5003874"/>
              <a:ext cx="6365051" cy="1173862"/>
            </p:xfrm>
            <a:graphic>
              <a:graphicData uri="http://schemas.openxmlformats.org/drawingml/2006/table">
                <a:tbl>
                  <a:tblPr/>
                  <a:tblGrid>
                    <a:gridCol w="4515486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A.18m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B.18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 xmlns:m="http://schemas.openxmlformats.org/officeDocument/2006/math">
          <p:graphicFrame>
            <p:nvGraphicFramePr>
              <p:cNvPr id="10833" name="yt_table_10833_skip" descr="{&quot;rangeId&quot;:9,&quot;type&quot;:&quot;Option&quot;,&quot;drawing&quot;:[&quot;yt_shape_10830&quot;]}" title="H_9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6789842"/>
                  </p:ext>
                </p:extLst>
              </p:nvPr>
            </p:nvGraphicFramePr>
            <p:xfrm>
              <a:off x="540000" y="5003874"/>
              <a:ext cx="6365051" cy="1173862"/>
            </p:xfrm>
            <a:graphic>
              <a:graphicData uri="http://schemas.openxmlformats.org/drawingml/2006/table">
                <a:tbl>
                  <a:tblPr/>
                  <a:tblGrid>
                    <a:gridCol w="4515486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  <a:gridCol w="1849565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A.18m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43750" t="-1316" b="-1776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65254" r="-41026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43750" t="-6525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830" name="yt_shape_10830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40388" y="5003874"/>
            <a:ext cx="1709472" cy="1603008"/>
            <a:chOff x="0" y="0"/>
            <a:chExt cx="1709472" cy="1603008"/>
          </a:xfrm>
        </p:grpSpPr>
        <p:pic>
          <p:nvPicPr>
            <p:cNvPr id="2" name="yt_image_10830">
              <a:extLst>
                <a:ext uri="">
                  <a16:creationId xmlns=""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09472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32" name="yt_shape_10832"/>
            <p:cNvSpPr txBox="1"/>
            <p:nvPr/>
          </p:nvSpPr>
          <p:spPr>
            <a:xfrm>
              <a:off x="321455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97708305721">
            <a:extLst>
              <a:ext uri="{FF2B5EF4-FFF2-40B4-BE49-F238E27FC236}">
                <a16:creationId xmlns:a16="http://schemas.microsoft.com/office/drawing/2014/main" id="{8DCF8232-EF36-D627-1556-05920659FF9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E942DB0-C26A-F107-EC72-A34312982CDF}"/>
              </a:ext>
            </a:extLst>
          </p:cNvPr>
          <p:cNvSpPr txBox="1"/>
          <p:nvPr/>
        </p:nvSpPr>
        <p:spPr>
          <a:xfrm>
            <a:off x="8527307" y="18282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DB16DB-13B6-20A2-9E5C-C01AB616F839}"/>
              </a:ext>
            </a:extLst>
          </p:cNvPr>
          <p:cNvSpPr txBox="1"/>
          <p:nvPr/>
        </p:nvSpPr>
        <p:spPr>
          <a:xfrm>
            <a:off x="10722821" y="447312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4" name="yt_shape_10834"/>
          <p:cNvSpPr txBox="1"/>
          <p:nvPr/>
        </p:nvSpPr>
        <p:spPr>
          <a:xfrm>
            <a:off x="540000" y="2411268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求最值时忽略自变量的取值范围</a:t>
            </a:r>
          </a:p>
        </p:txBody>
      </p:sp>
      <p:sp>
        <p:nvSpPr>
          <p:cNvPr id="10835" name="yt_shape_10835"/>
          <p:cNvSpPr txBox="1"/>
          <p:nvPr/>
        </p:nvSpPr>
        <p:spPr>
          <a:xfrm>
            <a:off x="540119" y="29108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如图，用一段长为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的篱笆围成一个一边靠墙的矩形养鸡场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，则这个养鸡场的最大面积是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836" name="yt_image_10836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5434" y="4022632"/>
            <a:ext cx="2401131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305898">
            <a:extLst>
              <a:ext uri="{FF2B5EF4-FFF2-40B4-BE49-F238E27FC236}">
                <a16:creationId xmlns:a16="http://schemas.microsoft.com/office/drawing/2014/main" id="{FBB7C2A3-1AB1-0AA6-9394-CDAE1F19DD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5059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15C04B-B561-CDAE-C627-6AE691B5220C}"/>
              </a:ext>
            </a:extLst>
          </p:cNvPr>
          <p:cNvSpPr txBox="1"/>
          <p:nvPr/>
        </p:nvSpPr>
        <p:spPr>
          <a:xfrm>
            <a:off x="3802908" y="333951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9" name="yt_shape_10839"/>
          <p:cNvSpPr txBox="1"/>
          <p:nvPr/>
        </p:nvSpPr>
        <p:spPr>
          <a:xfrm>
            <a:off x="540000" y="177614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838" name="yt_image_10838">
            <a:extLst>
              <a:ext uri="">
                <a16:creationId xmlns="" xmlns:p14="http://schemas.microsoft.com/office/powerpoint/2010/main" xmlns:mc="http://schemas.openxmlformats.org/markup-compatibility/2006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7614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1" name="yt_shape_10841"/>
          <p:cNvSpPr txBox="1"/>
          <p:nvPr/>
        </p:nvSpPr>
        <p:spPr>
          <a:xfrm>
            <a:off x="540119" y="246801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某公园草坪的防护栏是由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段形状相同的抛物线形护栏组成的，为了牢固起见，每段护栏需要间距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加设一根不锈钢的支柱，防护栏的最高点距底部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（如图），则这条防护栏需要不锈钢支柱的总长度至少为（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45" name="yt_table_1084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6180350"/>
              </p:ext>
            </p:extLst>
          </p:nvPr>
        </p:nvGraphicFramePr>
        <p:xfrm>
          <a:off x="540000" y="4387715"/>
          <a:ext cx="8908416" cy="475488"/>
        </p:xfrm>
        <a:graphic>
          <a:graphicData uri="http://schemas.openxmlformats.org/drawingml/2006/table">
            <a:tbl>
              <a:tblPr/>
              <a:tblGrid>
                <a:gridCol w="2354580">
                  <a:extLst>
                    <a:ext uri="{9D8B030D-6E8A-4147-A177-3AD203B41FA5}">
                      <a16:colId xmlns:a16="http://schemas.microsoft.com/office/drawing/2014/main" val="10117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C.160m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1"/>
                  </a:ext>
                </a:extLst>
              </a:tr>
            </a:tbl>
          </a:graphicData>
        </a:graphic>
      </p:graphicFrame>
      <p:grpSp>
        <p:nvGrpSpPr>
          <p:cNvPr id="10842" name="yt_shape_10842_skip" title="H_83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9285" y="4387715"/>
            <a:ext cx="1610553" cy="1054368"/>
            <a:chOff x="0" y="0"/>
            <a:chExt cx="1610553" cy="1054368"/>
          </a:xfrm>
        </p:grpSpPr>
        <p:pic>
          <p:nvPicPr>
            <p:cNvPr id="2" name="yt_image_10842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0553" cy="6583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44" name="yt_shape_10844"/>
            <p:cNvSpPr txBox="1"/>
            <p:nvPr/>
          </p:nvSpPr>
          <p:spPr>
            <a:xfrm>
              <a:off x="271995" y="6943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5F5F30-609A-924E-F077-49CB4CCE204B}"/>
              </a:ext>
            </a:extLst>
          </p:cNvPr>
          <p:cNvSpPr txBox="1"/>
          <p:nvPr/>
        </p:nvSpPr>
        <p:spPr>
          <a:xfrm>
            <a:off x="907308" y="38476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7" name="yt_shape_10847"/>
          <p:cNvSpPr txBox="1"/>
          <p:nvPr/>
        </p:nvSpPr>
        <p:spPr>
          <a:xfrm>
            <a:off x="540119" y="199761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如图所示，小强在今年的校运会跳远比赛中跳出了满意的一跳，函数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4.9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）可以描述他跳跃时重心高度的变化，则他起跳后到重心最高时所用的时间约是（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851" name="yt_table_108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142398"/>
              </p:ext>
            </p:extLst>
          </p:nvPr>
        </p:nvGraphicFramePr>
        <p:xfrm>
          <a:off x="540000" y="3437178"/>
          <a:ext cx="8895716" cy="475488"/>
        </p:xfrm>
        <a:graphic>
          <a:graphicData uri="http://schemas.openxmlformats.org/drawingml/2006/table">
            <a:tbl>
              <a:tblPr/>
              <a:tblGrid>
                <a:gridCol w="2465705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122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123"/>
                    </a:ext>
                  </a:extLst>
                </a:gridCol>
                <a:gridCol w="1533525">
                  <a:extLst>
                    <a:ext uri="{9D8B030D-6E8A-4147-A177-3AD203B41FA5}">
                      <a16:colId xmlns:a16="http://schemas.microsoft.com/office/drawing/2014/main" val="101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A.0.71s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B.0.70s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C.0.63s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D.0.36s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2"/>
                  </a:ext>
                </a:extLst>
              </a:tr>
            </a:tbl>
          </a:graphicData>
        </a:graphic>
      </p:graphicFrame>
      <p:grpSp>
        <p:nvGrpSpPr>
          <p:cNvPr id="10848" name="yt_shape_10848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2192" y="3437178"/>
            <a:ext cx="2067746" cy="1783602"/>
            <a:chOff x="0" y="0"/>
            <a:chExt cx="2067746" cy="1783602"/>
          </a:xfrm>
        </p:grpSpPr>
        <p:pic>
          <p:nvPicPr>
            <p:cNvPr id="2" name="yt_image_10848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7746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50" name="yt_shape_10850"/>
            <p:cNvSpPr txBox="1"/>
            <p:nvPr/>
          </p:nvSpPr>
          <p:spPr>
            <a:xfrm>
              <a:off x="500592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23F3D51-AB39-CC14-EF60-488DF0B2D66E}"/>
              </a:ext>
            </a:extLst>
          </p:cNvPr>
          <p:cNvSpPr txBox="1"/>
          <p:nvPr/>
        </p:nvSpPr>
        <p:spPr>
          <a:xfrm>
            <a:off x="4869708" y="29017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1591</Words>
  <Application>Microsoft Office PowerPoint</Application>
  <PresentationFormat>宽屏</PresentationFormat>
  <Paragraphs>102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46</cp:revision>
  <dcterms:created xsi:type="dcterms:W3CDTF">2023-05-05T05:33:04Z</dcterms:created>
  <dcterms:modified xsi:type="dcterms:W3CDTF">2023-10-19T15:28:55Z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