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68" r:id="rId5"/>
    <p:sldId id="365" r:id="rId6"/>
    <p:sldId id="369" r:id="rId7"/>
    <p:sldId id="370" r:id="rId8"/>
    <p:sldId id="371" r:id="rId9"/>
    <p:sldId id="256" r:id="rId10"/>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7" d="100"/>
          <a:sy n="67" d="100"/>
        </p:scale>
        <p:origin x="86" y="1051"/>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bin"/><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sp>
        <p:nvSpPr>
          <p:cNvPr id="14455" name="yt_shape_14455"/>
          <p:cNvSpPr txBox="1"/>
          <p:nvPr/>
        </p:nvSpPr>
        <p:spPr>
          <a:xfrm>
            <a:off x="540000" y="2185525"/>
            <a:ext cx="4263988"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000" b="0" i="0" u="none">
                <a:solidFill>
                  <a:srgbClr val="1EE3CF"/>
                </a:solidFill>
                <a:effectLst/>
                <a:latin typeface="Times New Roman" pitchFamily="10"/>
                <a:ea typeface="宋体" pitchFamily="10"/>
                <a:cs typeface="宋体" pitchFamily="10"/>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概率与方程、不等式</a:t>
            </a:r>
          </a:p>
        </p:txBody>
      </p:sp>
      <p:sp>
        <p:nvSpPr>
          <p:cNvPr id="14456" name="yt_shape_14456"/>
          <p:cNvSpPr txBox="1"/>
          <p:nvPr/>
        </p:nvSpPr>
        <p:spPr>
          <a:xfrm>
            <a:off x="540119" y="268509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在一副扑克牌中，拿出红桃</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、红桃</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、红桃</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、红桃</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四张牌，洗匀后，小明从中随机摸出一张，记下牌面上的数字为</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，然后放回并洗匀，再由小华随机摸出一张，记下牌面上的数字为</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，组成一对数（</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14457" name="yt_shape_14457"/>
          <p:cNvSpPr txBox="1"/>
          <p:nvPr/>
        </p:nvSpPr>
        <p:spPr>
          <a:xfrm>
            <a:off x="540000" y="4124656"/>
            <a:ext cx="935191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）用列表法或画树状图法表示出（</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）的所有可能出现的结果；</a:t>
            </a:r>
          </a:p>
        </p:txBody>
      </p:sp>
      <p:sp>
        <p:nvSpPr>
          <p:cNvPr id="14458" name="yt_shape_14458"/>
          <p:cNvSpPr txBox="1"/>
          <p:nvPr/>
        </p:nvSpPr>
        <p:spPr>
          <a:xfrm>
            <a:off x="540000" y="4603959"/>
            <a:ext cx="10736914"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）求小明、小华各摸一次扑克牌所确定的一对数是方程</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的解的概率；</a:t>
            </a:r>
          </a:p>
        </p:txBody>
      </p:sp>
      <p:pic>
        <p:nvPicPr>
          <p:cNvPr id="3" name="yt_shape_1697709006941">
            <a:extLst>
              <a:ext uri="{FF2B5EF4-FFF2-40B4-BE49-F238E27FC236}">
                <a16:creationId xmlns:a16="http://schemas.microsoft.com/office/drawing/2014/main" id="{169EF2E1-F1B2-CE00-29EB-12B6CDC331C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2224554"/>
            <a:ext cx="1174942" cy="366380"/>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59" name="yt_shape_14459"/>
          <p:cNvSpPr txBox="1"/>
          <p:nvPr/>
        </p:nvSpPr>
        <p:spPr>
          <a:xfrm>
            <a:off x="540000" y="1049558"/>
            <a:ext cx="1050608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）求小明、小华各摸一次扑克牌所确定的一对数满足不等式</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的概率</a:t>
            </a:r>
            <a:r>
              <a:rPr lang="en-US" altLang="zh-CN" sz="2400" b="0" i="0" u="none">
                <a:solidFill>
                  <a:srgbClr val="000000"/>
                </a:solidFill>
                <a:effectLst/>
                <a:latin typeface="Times New Roman" pitchFamily="24"/>
                <a:ea typeface="Times New Roman" pitchFamily="24"/>
                <a:cs typeface="宋体" pitchFamily="24"/>
              </a:rPr>
              <a:t>.</a:t>
            </a:r>
          </a:p>
        </p:txBody>
      </p:sp>
      <p:sp>
        <p:nvSpPr>
          <p:cNvPr id="14460" name="yt_shape_14460"/>
          <p:cNvSpPr txBox="1"/>
          <p:nvPr/>
        </p:nvSpPr>
        <p:spPr>
          <a:xfrm>
            <a:off x="540000" y="1528861"/>
            <a:ext cx="384720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）出现的情况如下：</a:t>
            </a:r>
            <a:r>
              <a:rPr lang="zh-CN" altLang="zh-CN" sz="100" b="0" i="0" u="none">
                <a:noFill/>
                <a:effectLst/>
                <a:latin typeface="Times New Roman"/>
                <a:ea typeface="宋体"/>
                <a:cs typeface="宋体"/>
              </a:rPr>
              <a:t>⁠</a:t>
            </a:r>
          </a:p>
        </p:txBody>
      </p:sp>
      <p:graphicFrame>
        <p:nvGraphicFramePr>
          <p:cNvPr id="14461" name="yt_table_14461" title="H_260.6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914168299"/>
              </p:ext>
            </p:extLst>
          </p:nvPr>
        </p:nvGraphicFramePr>
        <p:xfrm>
          <a:off x="540000" y="2160528"/>
          <a:ext cx="11111998" cy="3310128"/>
        </p:xfrm>
        <a:graphic>
          <a:graphicData uri="http://schemas.openxmlformats.org/drawingml/2006/table">
            <a:tbl>
              <a:tblPr>
                <a:tableStyleId>{5940675A-B579-460E-94D1-54222C63F5DA}</a:tableStyleId>
              </a:tblPr>
              <a:tblGrid>
                <a:gridCol w="2141002">
                  <a:extLst>
                    <a:ext uri="{9D8B030D-6E8A-4147-A177-3AD203B41FA5}">
                      <a16:colId xmlns:a16="http://schemas.microsoft.com/office/drawing/2014/main" val="20000"/>
                    </a:ext>
                  </a:extLst>
                </a:gridCol>
                <a:gridCol w="2242921">
                  <a:extLst>
                    <a:ext uri="{9D8B030D-6E8A-4147-A177-3AD203B41FA5}">
                      <a16:colId xmlns:a16="http://schemas.microsoft.com/office/drawing/2014/main" val="20001"/>
                    </a:ext>
                  </a:extLst>
                </a:gridCol>
                <a:gridCol w="2242921">
                  <a:extLst>
                    <a:ext uri="{9D8B030D-6E8A-4147-A177-3AD203B41FA5}">
                      <a16:colId xmlns:a16="http://schemas.microsoft.com/office/drawing/2014/main" val="20002"/>
                    </a:ext>
                  </a:extLst>
                </a:gridCol>
                <a:gridCol w="2242921">
                  <a:extLst>
                    <a:ext uri="{9D8B030D-6E8A-4147-A177-3AD203B41FA5}">
                      <a16:colId xmlns:a16="http://schemas.microsoft.com/office/drawing/2014/main" val="20003"/>
                    </a:ext>
                  </a:extLst>
                </a:gridCol>
                <a:gridCol w="2242233">
                  <a:extLst>
                    <a:ext uri="{9D8B030D-6E8A-4147-A177-3AD203B41FA5}">
                      <a16:colId xmlns:a16="http://schemas.microsoft.com/office/drawing/2014/main" val="20004"/>
                    </a:ext>
                  </a:extLst>
                </a:gridCol>
              </a:tblGrid>
              <a:tr h="467999">
                <a:tc>
                  <a:txBody>
                    <a:bodyPr/>
                    <a:lstStyle/>
                    <a:p>
                      <a:pPr marL="457200" indent="-457200" algn="r"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y</a:t>
                      </a:r>
                    </a:p>
                    <a:p>
                      <a:pPr algn="l" eaLnBrk="1" fontAlgn="ctr" latinLnBrk="0" hangingPunct="0">
                        <a:lnSpc>
                          <a:spcPct val="129999"/>
                        </a:lnSpc>
                      </a:pPr>
                      <a:r>
                        <a:rPr lang="en-US" altLang="zh-CN" sz="2400" b="0" i="1" u="none">
                          <a:solidFill>
                            <a:srgbClr val="FF0000"/>
                          </a:solidFill>
                          <a:effectLst/>
                          <a:latin typeface="Times New Roman" pitchFamily="24"/>
                          <a:ea typeface="Times New Roman" pitchFamily="24"/>
                          <a:cs typeface="宋体" pitchFamily="24"/>
                        </a:rPr>
                        <a:t>x</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lnTlToBr w="9522" cap="flat" cmpd="sng" algn="ctr">
                      <a:solidFill>
                        <a:srgbClr val="FF0000"/>
                      </a:solidFill>
                      <a:prstDash val="solid"/>
                      <a:round/>
                    </a:lnTlToBr>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红桃</a:t>
                      </a:r>
                      <a:r>
                        <a:rPr lang="en-US" altLang="zh-CN" sz="2400" b="0" i="0" u="none">
                          <a:solidFill>
                            <a:srgbClr val="FF0000"/>
                          </a:solidFill>
                          <a:effectLst/>
                          <a:latin typeface="Times New Roman" pitchFamily="24"/>
                          <a:ea typeface="Times New Roman" pitchFamily="24"/>
                          <a:cs typeface="宋体" pitchFamily="24"/>
                        </a:rPr>
                        <a:t>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红桃</a:t>
                      </a:r>
                      <a:r>
                        <a:rPr lang="en-US" altLang="zh-CN" sz="2400" b="0" i="0" u="none">
                          <a:solidFill>
                            <a:srgbClr val="FF0000"/>
                          </a:solidFill>
                          <a:effectLst/>
                          <a:latin typeface="Times New Roman" pitchFamily="24"/>
                          <a:ea typeface="Times New Roman" pitchFamily="24"/>
                          <a:cs typeface="宋体"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红桃</a:t>
                      </a:r>
                      <a:r>
                        <a:rPr lang="en-US" altLang="zh-CN" sz="2400" b="0" i="0" u="none">
                          <a:solidFill>
                            <a:srgbClr val="FF0000"/>
                          </a:solidFill>
                          <a:effectLst/>
                          <a:latin typeface="Times New Roman" pitchFamily="24"/>
                          <a:ea typeface="Times New Roman" pitchFamily="24"/>
                          <a:cs typeface="宋体" pitchFamily="24"/>
                        </a:rPr>
                        <a:t>4</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红桃</a:t>
                      </a:r>
                      <a:r>
                        <a:rPr lang="en-US" altLang="zh-CN" sz="2400" b="0" i="0" u="none">
                          <a:solidFill>
                            <a:srgbClr val="FF0000"/>
                          </a:solidFill>
                          <a:effectLst/>
                          <a:latin typeface="Times New Roman" pitchFamily="24"/>
                          <a:ea typeface="Times New Roman" pitchFamily="24"/>
                          <a:cs typeface="宋体" pitchFamily="24"/>
                        </a:rPr>
                        <a:t>5</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红桃</a:t>
                      </a:r>
                      <a:r>
                        <a:rPr lang="en-US" altLang="zh-CN" sz="2400" b="0" i="0" u="none">
                          <a:solidFill>
                            <a:srgbClr val="FF0000"/>
                          </a:solidFill>
                          <a:effectLst/>
                          <a:latin typeface="Times New Roman" pitchFamily="24"/>
                          <a:ea typeface="Times New Roman" pitchFamily="24"/>
                          <a:cs typeface="宋体" pitchFamily="24"/>
                        </a:rPr>
                        <a:t>2</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红桃</a:t>
                      </a:r>
                      <a:r>
                        <a:rPr lang="en-US" altLang="zh-CN" sz="2400" b="0" i="0" u="none">
                          <a:solidFill>
                            <a:srgbClr val="FF0000"/>
                          </a:solidFill>
                          <a:effectLst/>
                          <a:latin typeface="Times New Roman" pitchFamily="24"/>
                          <a:ea typeface="Times New Roman" pitchFamily="24"/>
                          <a:cs typeface="宋体" pitchFamily="24"/>
                        </a:rPr>
                        <a:t>3</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2"/>
                  </a:ext>
                </a:extLst>
              </a:tr>
              <a:tr h="467999">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红桃</a:t>
                      </a:r>
                      <a:r>
                        <a:rPr lang="en-US" altLang="zh-CN" sz="2400" b="0" i="0" u="none">
                          <a:solidFill>
                            <a:srgbClr val="FF0000"/>
                          </a:solidFill>
                          <a:effectLst/>
                          <a:latin typeface="Times New Roman" pitchFamily="24"/>
                          <a:ea typeface="Times New Roman" pitchFamily="24"/>
                          <a:cs typeface="宋体" pitchFamily="24"/>
                        </a:rPr>
                        <a:t>4</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3"/>
                  </a:ext>
                </a:extLst>
              </a:tr>
              <a:tr h="467999">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红桃</a:t>
                      </a:r>
                      <a:r>
                        <a:rPr lang="en-US" altLang="zh-CN" sz="2400" b="0" i="0" u="none">
                          <a:solidFill>
                            <a:srgbClr val="FF0000"/>
                          </a:solidFill>
                          <a:effectLst/>
                          <a:latin typeface="Times New Roman" pitchFamily="24"/>
                          <a:ea typeface="Times New Roman" pitchFamily="24"/>
                          <a:cs typeface="宋体" pitchFamily="24"/>
                        </a:rPr>
                        <a:t>5</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2</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3</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4</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tc>
                  <a:txBody>
                    <a:bodyPr/>
                    <a:lstStyle/>
                    <a:p>
                      <a:pPr algn="ctr" eaLnBrk="1" fontAlgn="ctr" latinLnBrk="0" hangingPunct="0">
                        <a:lnSpc>
                          <a:spcPct val="129999"/>
                        </a:lnSpc>
                      </a:pP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a:t>
                      </a:r>
                      <a:r>
                        <a:rPr lang="en-US" altLang="zh-CN" sz="2400" b="0" i="0" u="none">
                          <a:solidFill>
                            <a:srgbClr val="FF0000"/>
                          </a:solidFill>
                          <a:effectLst/>
                          <a:latin typeface="Times New Roman" pitchFamily="24"/>
                          <a:ea typeface="Times New Roman" pitchFamily="24"/>
                          <a:cs typeface="宋体" pitchFamily="24"/>
                        </a:rPr>
                        <a:t>5</a:t>
                      </a:r>
                      <a:r>
                        <a:rPr lang="zh-CN" altLang="zh-CN" sz="2400" b="0" i="0" u="none">
                          <a:solidFill>
                            <a:srgbClr val="FF0000"/>
                          </a:solidFill>
                          <a:effectLst/>
                          <a:latin typeface="Times New Roman" pitchFamily="24"/>
                          <a:ea typeface="黑体" pitchFamily="24"/>
                          <a:cs typeface="宋体" pitchFamily="24"/>
                        </a:rPr>
                        <a:t>）</a:t>
                      </a:r>
                    </a:p>
                  </a:txBody>
                  <a:tcPr anchor="ctr">
                    <a:lnL w="9522" cap="flat" cmpd="sng" algn="ctr">
                      <a:solidFill>
                        <a:srgbClr val="FF0000"/>
                      </a:solidFill>
                      <a:prstDash val="solid"/>
                      <a:round/>
                    </a:lnL>
                    <a:lnR w="9522" cap="flat" cmpd="sng" algn="ctr">
                      <a:solidFill>
                        <a:srgbClr val="FF0000"/>
                      </a:solidFill>
                      <a:prstDash val="solid"/>
                      <a:round/>
                    </a:lnR>
                    <a:lnT w="9522" cap="flat" cmpd="sng" algn="ctr">
                      <a:solidFill>
                        <a:srgbClr val="FF0000"/>
                      </a:solidFill>
                      <a:prstDash val="solid"/>
                      <a:round/>
                    </a:lnT>
                    <a:lnB w="9522" cap="flat" cmpd="sng" algn="ctr">
                      <a:solidFill>
                        <a:srgbClr val="FF0000"/>
                      </a:solidFill>
                      <a:prstDash val="solid"/>
                      <a:round/>
                    </a:lnB>
                  </a:tcPr>
                </a:tc>
                <a:extLst>
                  <a:ext uri="{0D108BD9-81ED-4DB2-BD59-A6C34878D82A}">
                    <a16:rowId xmlns:a16="http://schemas.microsoft.com/office/drawing/2014/main" val="10004"/>
                  </a:ext>
                </a:extLst>
              </a:tr>
            </a:tbl>
          </a:graphicData>
        </a:graphic>
      </p:graphicFrame>
      <p:sp>
        <p:nvSpPr>
          <p:cNvPr id="14463" name="yt_shape_14463"/>
          <p:cNvSpPr txBox="1"/>
          <p:nvPr/>
        </p:nvSpPr>
        <p:spPr>
          <a:xfrm>
            <a:off x="540000" y="5739926"/>
            <a:ext cx="6540252"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所有可能结果共</a:t>
            </a:r>
            <a:r>
              <a:rPr lang="en-US" altLang="zh-CN" sz="2400" b="0" i="0" u="none">
                <a:solidFill>
                  <a:srgbClr val="FF0000">
                    <a:alpha val="0"/>
                  </a:srgbClr>
                </a:solidFill>
                <a:effectLst/>
                <a:latin typeface="Times New Roman" pitchFamily="24"/>
                <a:ea typeface="Times New Roman" pitchFamily="24"/>
                <a:cs typeface="宋体" pitchFamily="24"/>
              </a:rPr>
              <a:t>16</a:t>
            </a:r>
            <a:r>
              <a:rPr lang="zh-CN" altLang="zh-CN" sz="2400" b="0" i="0" u="none">
                <a:solidFill>
                  <a:srgbClr val="FF0000">
                    <a:alpha val="0"/>
                  </a:srgbClr>
                </a:solidFill>
                <a:effectLst/>
                <a:latin typeface="Times New Roman" pitchFamily="24"/>
                <a:ea typeface="黑体" pitchFamily="24"/>
                <a:cs typeface="宋体" pitchFamily="24"/>
              </a:rPr>
              <a:t>个，且它们出现的可能性相等</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2" name="文本框 1">
            <a:extLst>
              <a:ext uri="{FF2B5EF4-FFF2-40B4-BE49-F238E27FC236}">
                <a16:creationId xmlns:a16="http://schemas.microsoft.com/office/drawing/2014/main" id="{50F7C773-4E0C-B938-178B-5A7E2AFE02B8}"/>
              </a:ext>
            </a:extLst>
          </p:cNvPr>
          <p:cNvSpPr txBox="1"/>
          <p:nvPr/>
        </p:nvSpPr>
        <p:spPr>
          <a:xfrm>
            <a:off x="449989" y="1482055"/>
            <a:ext cx="3990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）出现的情况如下：</a:t>
            </a:r>
            <a:endParaRPr lang="zh-CN" altLang="en-US">
              <a:solidFill>
                <a:srgbClr val="FF0000"/>
              </a:solidFill>
            </a:endParaRPr>
          </a:p>
        </p:txBody>
      </p:sp>
      <p:sp>
        <p:nvSpPr>
          <p:cNvPr id="3" name="文本框 2">
            <a:extLst>
              <a:ext uri="{FF2B5EF4-FFF2-40B4-BE49-F238E27FC236}">
                <a16:creationId xmlns:a16="http://schemas.microsoft.com/office/drawing/2014/main" id="{90A80B9B-8193-C035-A1BE-382B778EE272}"/>
              </a:ext>
            </a:extLst>
          </p:cNvPr>
          <p:cNvSpPr txBox="1"/>
          <p:nvPr/>
        </p:nvSpPr>
        <p:spPr>
          <a:xfrm>
            <a:off x="449989" y="5693120"/>
            <a:ext cx="66570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所有可能结果共</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16</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个，且它们出现的可能性相等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461"/>
                                        </p:tgtEl>
                                        <p:attrNameLst>
                                          <p:attrName>style.visibility</p:attrName>
                                        </p:attrNameLst>
                                      </p:cBhvr>
                                      <p:to>
                                        <p:strVal val="visible"/>
                                      </p:to>
                                    </p:set>
                                    <p:animEffect transition="in" filter="blinds(horizontal)">
                                      <p:cBhvr>
                                        <p:cTn id="10" dur="500"/>
                                        <p:tgtEl>
                                          <p:spTgt spid="14461"/>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464" name="yt_shape_14464"/>
              <p:cNvSpPr txBox="1"/>
              <p:nvPr/>
            </p:nvSpPr>
            <p:spPr>
              <a:xfrm>
                <a:off x="540000" y="2703238"/>
                <a:ext cx="7043595" cy="1811522"/>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）数对（</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）是方程</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y</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5</a:t>
                </a:r>
                <a:r>
                  <a:rPr lang="zh-CN" altLang="zh-CN" sz="2400" b="0" i="0" u="none">
                    <a:solidFill>
                      <a:srgbClr val="FF0000">
                        <a:alpha val="0"/>
                      </a:srgbClr>
                    </a:solidFill>
                    <a:effectLst/>
                    <a:latin typeface="Times New Roman" pitchFamily="24"/>
                    <a:ea typeface="黑体" pitchFamily="24"/>
                    <a:cs typeface="宋体" pitchFamily="24"/>
                  </a:rPr>
                  <a:t>的解，</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（是方程</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y</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5</a:t>
                </a:r>
                <a:r>
                  <a:rPr lang="zh-CN" altLang="zh-CN" sz="2400" b="0" i="0" u="none">
                    <a:solidFill>
                      <a:srgbClr val="FF0000">
                        <a:alpha val="0"/>
                      </a:srgbClr>
                    </a:solidFill>
                    <a:effectLst/>
                    <a:latin typeface="Times New Roman" pitchFamily="24"/>
                    <a:ea typeface="黑体" pitchFamily="24"/>
                    <a:cs typeface="宋体" pitchFamily="24"/>
                  </a:rPr>
                  <a:t>的解）</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16</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（满足不等式</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y</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0</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10</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16</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5</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xmlns:a16="http://schemas.microsoft.com/office/drawing/2014/main" xmlns="">
          <p:sp>
            <p:nvSpPr>
              <p:cNvPr id="14464" name="yt_shape_14464" descr="{&quot;rangeId&quot;:15,&quot;mathAnswerShape&quot;:1}"/>
              <p:cNvSpPr txBox="1">
                <a:spLocks noRot="1" noChangeAspect="1" noMove="1" noResize="1" noEditPoints="1" noAdjustHandles="1" noChangeArrowheads="1" noChangeShapeType="1" noTextEdit="1"/>
              </p:cNvSpPr>
              <p:nvPr/>
            </p:nvSpPr>
            <p:spPr>
              <a:xfrm>
                <a:off x="540000" y="2703238"/>
                <a:ext cx="7043595" cy="1811522"/>
              </a:xfrm>
              <a:prstGeom prst="rect">
                <a:avLst/>
              </a:prstGeom>
              <a:blipFill>
                <a:blip r:embed="rId2"/>
                <a:stretch>
                  <a:fillRect l="-2684" t="-2685" r="-1645" b="-4698"/>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D07D3A18-A63E-4288-97F3-19413EF25AEF}"/>
              </a:ext>
            </a:extLst>
          </p:cNvPr>
          <p:cNvSpPr txBox="1"/>
          <p:nvPr/>
        </p:nvSpPr>
        <p:spPr>
          <a:xfrm>
            <a:off x="449989" y="2656432"/>
            <a:ext cx="715556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）数对（</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）是方程</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的解，</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A8249A0D-899F-B9C8-554D-775C93568C11}"/>
                  </a:ext>
                </a:extLst>
              </p:cNvPr>
              <p:cNvSpPr txBox="1"/>
              <p:nvPr/>
            </p:nvSpPr>
            <p:spPr>
              <a:xfrm>
                <a:off x="449989" y="3131920"/>
                <a:ext cx="4907661" cy="769062"/>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（是方程</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的解）</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16</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a16="http://schemas.microsoft.com/office/drawing/2014/main" xmlns="">
          <p:sp>
            <p:nvSpPr>
              <p:cNvPr id="3" name="文本框 2" descr="{'rangeId': 15, 'mathAnswerShape': 1}">
                <a:extLst>
                  <a:ext uri="{FF2B5EF4-FFF2-40B4-BE49-F238E27FC236}">
                    <a16:creationId xmlns:a16="http://schemas.microsoft.com/office/drawing/2014/main" id="{A8249A0D-899F-B9C8-554D-775C93568C11}"/>
                  </a:ext>
                </a:extLst>
              </p:cNvPr>
              <p:cNvSpPr txBox="1">
                <a:spLocks noRot="1" noChangeAspect="1" noMove="1" noResize="1" noEditPoints="1" noAdjustHandles="1" noChangeArrowheads="1" noChangeShapeType="1" noTextEdit="1"/>
              </p:cNvSpPr>
              <p:nvPr/>
            </p:nvSpPr>
            <p:spPr>
              <a:xfrm>
                <a:off x="449989" y="3131920"/>
                <a:ext cx="4907661" cy="769062"/>
              </a:xfrm>
              <a:prstGeom prst="rect">
                <a:avLst/>
              </a:prstGeom>
              <a:blipFill>
                <a:blip r:embed="rId3"/>
                <a:stretch>
                  <a:fillRect l="-1988" r="-1863" b="-476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4B0794F3-14F3-6EE8-120F-F4015840B9F6}"/>
                  </a:ext>
                </a:extLst>
              </p:cNvPr>
              <p:cNvSpPr txBox="1"/>
              <p:nvPr/>
            </p:nvSpPr>
            <p:spPr>
              <a:xfrm>
                <a:off x="449989" y="3807370"/>
                <a:ext cx="5364861" cy="73667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（满足不等式</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10</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16</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5</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a16="http://schemas.microsoft.com/office/drawing/2014/main" xmlns="">
          <p:sp>
            <p:nvSpPr>
              <p:cNvPr id="4" name="文本框 3" descr="{'rangeId': 15, 'mathAnswerShape': 1}">
                <a:extLst>
                  <a:ext uri="{FF2B5EF4-FFF2-40B4-BE49-F238E27FC236}">
                    <a16:creationId xmlns:a16="http://schemas.microsoft.com/office/drawing/2014/main" id="{4B0794F3-14F3-6EE8-120F-F4015840B9F6}"/>
                  </a:ext>
                </a:extLst>
              </p:cNvPr>
              <p:cNvSpPr txBox="1">
                <a:spLocks noRot="1" noChangeAspect="1" noMove="1" noResize="1" noEditPoints="1" noAdjustHandles="1" noChangeArrowheads="1" noChangeShapeType="1" noTextEdit="1"/>
              </p:cNvSpPr>
              <p:nvPr/>
            </p:nvSpPr>
            <p:spPr>
              <a:xfrm>
                <a:off x="449989" y="3807370"/>
                <a:ext cx="5364861" cy="736676"/>
              </a:xfrm>
              <a:prstGeom prst="rect">
                <a:avLst/>
              </a:prstGeom>
              <a:blipFill>
                <a:blip r:embed="rId4"/>
                <a:stretch>
                  <a:fillRect l="-1818" r="-1705" b="-8333"/>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68" name="yt_shape_14468"/>
          <p:cNvSpPr txBox="1"/>
          <p:nvPr/>
        </p:nvSpPr>
        <p:spPr>
          <a:xfrm>
            <a:off x="540000" y="1756798"/>
            <a:ext cx="3032882"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000" b="0" i="0" u="none">
                <a:solidFill>
                  <a:srgbClr val="1EE3CF"/>
                </a:solidFill>
                <a:effectLst/>
                <a:latin typeface="Times New Roman" pitchFamily="10"/>
                <a:ea typeface="宋体" pitchFamily="10"/>
                <a:cs typeface="宋体" pitchFamily="10"/>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概率与统计</a:t>
            </a:r>
          </a:p>
        </p:txBody>
      </p:sp>
      <p:sp>
        <p:nvSpPr>
          <p:cNvPr id="14469" name="yt_shape_14469"/>
          <p:cNvSpPr txBox="1"/>
          <p:nvPr/>
        </p:nvSpPr>
        <p:spPr>
          <a:xfrm>
            <a:off x="540119" y="2256363"/>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spc="150">
                <a:solidFill>
                  <a:srgbClr val="000000"/>
                </a:solidFill>
                <a:effectLst/>
                <a:latin typeface="Times New Roman" pitchFamily="24"/>
                <a:ea typeface="Times New Roman" pitchFamily="24"/>
                <a:cs typeface="宋体" pitchFamily="24"/>
              </a:rPr>
              <a:t>2.</a:t>
            </a:r>
            <a:r>
              <a:rPr lang="zh-CN" altLang="zh-CN" sz="2400" b="0" i="0" u="none" spc="150">
                <a:solidFill>
                  <a:srgbClr val="000000"/>
                </a:solidFill>
                <a:effectLst/>
                <a:latin typeface="Times New Roman" pitchFamily="24"/>
                <a:ea typeface="黑体" pitchFamily="24"/>
                <a:cs typeface="宋体" pitchFamily="24"/>
              </a:rPr>
              <a:t>（益阳市中考）</a:t>
            </a:r>
            <a:r>
              <a:rPr lang="zh-CN" altLang="zh-CN" sz="2400" b="0" i="0" u="none" spc="150">
                <a:solidFill>
                  <a:srgbClr val="000000"/>
                </a:solidFill>
                <a:effectLst/>
                <a:latin typeface="Times New Roman" pitchFamily="24"/>
                <a:ea typeface="宋体" pitchFamily="24"/>
                <a:cs typeface="宋体" pitchFamily="24"/>
              </a:rPr>
              <a:t>垫球是排球队常规训练的重要项目之一</a:t>
            </a:r>
            <a:r>
              <a:rPr lang="en-US" altLang="zh-CN" sz="2400" b="0" i="0" u="none" spc="150">
                <a:solidFill>
                  <a:srgbClr val="000000"/>
                </a:solidFill>
                <a:effectLst/>
                <a:latin typeface="Times New Roman" pitchFamily="24"/>
                <a:ea typeface="Times New Roman" pitchFamily="24"/>
                <a:cs typeface="宋体" pitchFamily="24"/>
              </a:rPr>
              <a:t>.</a:t>
            </a:r>
            <a:r>
              <a:rPr lang="zh-CN" altLang="zh-CN" sz="2400" b="0" i="0" u="none" spc="150">
                <a:solidFill>
                  <a:srgbClr val="000000"/>
                </a:solidFill>
                <a:effectLst/>
                <a:latin typeface="Times New Roman" pitchFamily="24"/>
                <a:ea typeface="宋体" pitchFamily="24"/>
                <a:cs typeface="宋体" pitchFamily="24"/>
              </a:rPr>
              <a:t>下列图表中的数据是甲、乙、丙三人每人十次垫球测试的成绩</a:t>
            </a:r>
            <a:r>
              <a:rPr lang="en-US" altLang="zh-CN" sz="2400" b="0" i="0" u="none" spc="150">
                <a:solidFill>
                  <a:srgbClr val="000000"/>
                </a:solidFill>
                <a:effectLst/>
                <a:latin typeface="Times New Roman" pitchFamily="24"/>
                <a:ea typeface="Times New Roman" pitchFamily="24"/>
                <a:cs typeface="宋体" pitchFamily="24"/>
              </a:rPr>
              <a:t>.</a:t>
            </a:r>
            <a:r>
              <a:rPr lang="zh-CN" altLang="zh-CN" sz="2400" b="0" i="0" u="none" spc="150">
                <a:solidFill>
                  <a:srgbClr val="000000"/>
                </a:solidFill>
                <a:effectLst/>
                <a:latin typeface="Times New Roman" pitchFamily="24"/>
                <a:ea typeface="宋体" pitchFamily="24"/>
                <a:cs typeface="宋体" pitchFamily="24"/>
              </a:rPr>
              <a:t>测试规则为连续接球</a:t>
            </a:r>
            <a:r>
              <a:rPr lang="en-US" altLang="zh-CN" sz="2400" b="0" i="0" u="none" spc="150">
                <a:solidFill>
                  <a:srgbClr val="000000"/>
                </a:solidFill>
                <a:effectLst/>
                <a:latin typeface="Times New Roman" pitchFamily="24"/>
                <a:ea typeface="Times New Roman" pitchFamily="24"/>
                <a:cs typeface="宋体" pitchFamily="24"/>
              </a:rPr>
              <a:t>10</a:t>
            </a:r>
            <a:r>
              <a:rPr lang="zh-CN" altLang="zh-CN" sz="2400" b="0" i="0" u="none" spc="150">
                <a:solidFill>
                  <a:srgbClr val="000000"/>
                </a:solidFill>
                <a:effectLst/>
                <a:latin typeface="Times New Roman" pitchFamily="24"/>
                <a:ea typeface="宋体" pitchFamily="24"/>
                <a:cs typeface="宋体" pitchFamily="24"/>
              </a:rPr>
              <a:t>个，每垫球到位</a:t>
            </a:r>
            <a:r>
              <a:rPr lang="en-US" altLang="zh-CN" sz="2400" b="0" i="0" u="none" spc="150">
                <a:solidFill>
                  <a:srgbClr val="000000"/>
                </a:solidFill>
                <a:effectLst/>
                <a:latin typeface="Times New Roman" pitchFamily="24"/>
                <a:ea typeface="Times New Roman" pitchFamily="24"/>
                <a:cs typeface="宋体" pitchFamily="24"/>
              </a:rPr>
              <a:t>1</a:t>
            </a:r>
            <a:r>
              <a:rPr lang="zh-CN" altLang="zh-CN" sz="2400" b="0" i="0" u="none" spc="150">
                <a:solidFill>
                  <a:srgbClr val="000000"/>
                </a:solidFill>
                <a:effectLst/>
                <a:latin typeface="Times New Roman" pitchFamily="24"/>
                <a:ea typeface="宋体" pitchFamily="24"/>
                <a:cs typeface="宋体" pitchFamily="24"/>
              </a:rPr>
              <a:t>个记</a:t>
            </a:r>
            <a:r>
              <a:rPr lang="en-US" altLang="zh-CN" sz="2400" b="0" i="0" u="none" spc="150">
                <a:solidFill>
                  <a:srgbClr val="000000"/>
                </a:solidFill>
                <a:effectLst/>
                <a:latin typeface="Times New Roman" pitchFamily="24"/>
                <a:ea typeface="Times New Roman" pitchFamily="24"/>
                <a:cs typeface="宋体" pitchFamily="24"/>
              </a:rPr>
              <a:t>1</a:t>
            </a:r>
            <a:r>
              <a:rPr lang="zh-CN" altLang="zh-CN" sz="2400" b="0" i="0" u="none" spc="150">
                <a:solidFill>
                  <a:srgbClr val="000000"/>
                </a:solidFill>
                <a:effectLst/>
                <a:latin typeface="Times New Roman" pitchFamily="24"/>
                <a:ea typeface="宋体" pitchFamily="24"/>
                <a:cs typeface="宋体" pitchFamily="24"/>
              </a:rPr>
              <a:t>分</a:t>
            </a:r>
            <a:r>
              <a:rPr lang="en-US" altLang="zh-CN" sz="2400" b="0" i="0" u="none" spc="150">
                <a:solidFill>
                  <a:srgbClr val="000000"/>
                </a:solidFill>
                <a:effectLst/>
                <a:latin typeface="Times New Roman" pitchFamily="24"/>
                <a:ea typeface="Times New Roman" pitchFamily="24"/>
                <a:cs typeface="宋体" pitchFamily="24"/>
              </a:rPr>
              <a:t>.</a:t>
            </a:r>
          </a:p>
        </p:txBody>
      </p:sp>
      <p:sp>
        <p:nvSpPr>
          <p:cNvPr id="14470" name="yt_shape_14470"/>
          <p:cNvSpPr txBox="1"/>
          <p:nvPr/>
        </p:nvSpPr>
        <p:spPr>
          <a:xfrm>
            <a:off x="4711005" y="3695929"/>
            <a:ext cx="2769989"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运动员甲测试成绩表</a:t>
            </a:r>
          </a:p>
        </p:txBody>
      </p:sp>
      <p:graphicFrame>
        <p:nvGraphicFramePr>
          <p:cNvPr id="14471" name="yt_table_14471"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46220820"/>
              </p:ext>
            </p:extLst>
          </p:nvPr>
        </p:nvGraphicFramePr>
        <p:xfrm>
          <a:off x="540000" y="4327596"/>
          <a:ext cx="11111995" cy="1133856"/>
        </p:xfrm>
        <a:graphic>
          <a:graphicData uri="http://schemas.openxmlformats.org/drawingml/2006/table">
            <a:tbl>
              <a:tblPr>
                <a:tableStyleId>{5940675A-B579-460E-94D1-54222C63F5DA}</a:tableStyleId>
              </a:tblPr>
              <a:tblGrid>
                <a:gridCol w="2564042">
                  <a:extLst>
                    <a:ext uri="{9D8B030D-6E8A-4147-A177-3AD203B41FA5}">
                      <a16:colId xmlns:a16="http://schemas.microsoft.com/office/drawing/2014/main" val="20000"/>
                    </a:ext>
                  </a:extLst>
                </a:gridCol>
                <a:gridCol w="855140">
                  <a:extLst>
                    <a:ext uri="{9D8B030D-6E8A-4147-A177-3AD203B41FA5}">
                      <a16:colId xmlns:a16="http://schemas.microsoft.com/office/drawing/2014/main" val="20001"/>
                    </a:ext>
                  </a:extLst>
                </a:gridCol>
                <a:gridCol w="855140">
                  <a:extLst>
                    <a:ext uri="{9D8B030D-6E8A-4147-A177-3AD203B41FA5}">
                      <a16:colId xmlns:a16="http://schemas.microsoft.com/office/drawing/2014/main" val="20002"/>
                    </a:ext>
                  </a:extLst>
                </a:gridCol>
                <a:gridCol w="855828">
                  <a:extLst>
                    <a:ext uri="{9D8B030D-6E8A-4147-A177-3AD203B41FA5}">
                      <a16:colId xmlns:a16="http://schemas.microsoft.com/office/drawing/2014/main" val="20003"/>
                    </a:ext>
                  </a:extLst>
                </a:gridCol>
                <a:gridCol w="855828">
                  <a:extLst>
                    <a:ext uri="{9D8B030D-6E8A-4147-A177-3AD203B41FA5}">
                      <a16:colId xmlns:a16="http://schemas.microsoft.com/office/drawing/2014/main" val="20004"/>
                    </a:ext>
                  </a:extLst>
                </a:gridCol>
                <a:gridCol w="855828">
                  <a:extLst>
                    <a:ext uri="{9D8B030D-6E8A-4147-A177-3AD203B41FA5}">
                      <a16:colId xmlns:a16="http://schemas.microsoft.com/office/drawing/2014/main" val="20005"/>
                    </a:ext>
                  </a:extLst>
                </a:gridCol>
                <a:gridCol w="855828">
                  <a:extLst>
                    <a:ext uri="{9D8B030D-6E8A-4147-A177-3AD203B41FA5}">
                      <a16:colId xmlns:a16="http://schemas.microsoft.com/office/drawing/2014/main" val="20006"/>
                    </a:ext>
                  </a:extLst>
                </a:gridCol>
                <a:gridCol w="855828">
                  <a:extLst>
                    <a:ext uri="{9D8B030D-6E8A-4147-A177-3AD203B41FA5}">
                      <a16:colId xmlns:a16="http://schemas.microsoft.com/office/drawing/2014/main" val="20007"/>
                    </a:ext>
                  </a:extLst>
                </a:gridCol>
                <a:gridCol w="855828">
                  <a:extLst>
                    <a:ext uri="{9D8B030D-6E8A-4147-A177-3AD203B41FA5}">
                      <a16:colId xmlns:a16="http://schemas.microsoft.com/office/drawing/2014/main" val="20008"/>
                    </a:ext>
                  </a:extLst>
                </a:gridCol>
                <a:gridCol w="855828">
                  <a:extLst>
                    <a:ext uri="{9D8B030D-6E8A-4147-A177-3AD203B41FA5}">
                      <a16:colId xmlns:a16="http://schemas.microsoft.com/office/drawing/2014/main" val="20009"/>
                    </a:ext>
                  </a:extLst>
                </a:gridCol>
                <a:gridCol w="846877">
                  <a:extLst>
                    <a:ext uri="{9D8B030D-6E8A-4147-A177-3AD203B41FA5}">
                      <a16:colId xmlns:a16="http://schemas.microsoft.com/office/drawing/2014/main" val="20010"/>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测试序号</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成绩（分）</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p:pic>
        <p:nvPicPr>
          <p:cNvPr id="3" name="yt_shape_1697709007137">
            <a:extLst>
              <a:ext uri="{FF2B5EF4-FFF2-40B4-BE49-F238E27FC236}">
                <a16:creationId xmlns:a16="http://schemas.microsoft.com/office/drawing/2014/main" id="{20CC78C3-1239-93C3-F597-9352E86BC9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1795827"/>
            <a:ext cx="1174942" cy="36638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pic>
        <p:nvPicPr>
          <p:cNvPr id="14473" name="yt_image_14473">
            <a:extLst>
              <a:ext uri="">
                <a16:creationId xmlns:p14="http://schemas.microsoft.com/office/powerpoint/2010/main" xmlns:a14="http://schemas.microsoft.com/office/drawing/2010/main" xmlns:mc="http://schemas.openxmlformats.org/markup-compatibility/2006"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177488" y="992101"/>
            <a:ext cx="3837022" cy="523379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475" name="yt_shape_14475"/>
              <p:cNvSpPr txBox="1"/>
              <p:nvPr/>
            </p:nvSpPr>
            <p:spPr>
              <a:xfrm>
                <a:off x="540119" y="944616"/>
                <a:ext cx="11111999" cy="544751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）写出甲运动员测试成绩的众数和中位数；</a:t>
                </a:r>
              </a:p>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）在他们三人中选择一位垫球成绩优秀且较为稳定的接球能手作为自由人，你认为选谁更合适？为什么？（参考数据：三人成绩的方差分别为</a:t>
                </a:r>
                <a14:m>
                  <m:oMath xmlns:m="http://schemas.openxmlformats.org/officeDocument/2006/math">
                    <m:sSup>
                      <m:sSupPr>
                        <m:ctrlPr>
                          <a:rPr lang="en-US" altLang="zh-CN" sz="2400" b="0" i="1">
                            <a:solidFill>
                              <a:srgbClr val="000000"/>
                            </a:solidFill>
                            <a:effectLst/>
                            <a:latin typeface="Cambria Math" panose="02040503050406030204" pitchFamily="18" charset="0"/>
                            <a:ea typeface="Cambria Math" panose="02040503050406030204" pitchFamily="48" charset="0"/>
                          </a:rPr>
                        </m:ctrlPr>
                      </m:sSupPr>
                      <m:e>
                        <m:sSub>
                          <m:sSubPr>
                            <m:ctrlPr>
                              <a:rPr lang="en-US" altLang="zh-CN" sz="2400" b="0" i="1">
                                <a:solidFill>
                                  <a:srgbClr val="010000"/>
                                </a:solidFill>
                                <a:effectLst/>
                                <a:latin typeface="Cambria Math" panose="02040503050406030204" pitchFamily="18" charset="0"/>
                                <a:ea typeface="Cambria Math" panose="02040503050406030204" pitchFamily="48" charset="0"/>
                              </a:rPr>
                            </m:ctrlPr>
                          </m:sSubPr>
                          <m:e>
                            <m:r>
                              <a:rPr lang="en-US" altLang="zh-CN" sz="2400" b="0" i="1">
                                <a:solidFill>
                                  <a:srgbClr val="010000"/>
                                </a:solidFill>
                                <a:effectLst/>
                                <a:latin typeface="Cambria Math" panose="02040503050406030204" pitchFamily="48" charset="0"/>
                                <a:ea typeface="Cambria Math" panose="02040503050406030204" pitchFamily="48" charset="0"/>
                              </a:rPr>
                              <m:t>𝑠</m:t>
                            </m:r>
                          </m:e>
                          <m:sub>
                            <m:r>
                              <m:rPr>
                                <m:nor/>
                              </m:rPr>
                              <a:rPr lang="zh-CN" altLang="zh-CN" sz="2400" b="0" i="0" baseline="-2000">
                                <a:solidFill>
                                  <a:srgbClr val="010000"/>
                                </a:solidFill>
                                <a:effectLst/>
                                <a:latin typeface="Times New Roman" panose="02040503050406030204" pitchFamily="48" charset="0"/>
                                <a:ea typeface="宋体" panose="02040503050406030204" pitchFamily="48" charset="0"/>
                              </a:rPr>
                              <m:t>甲</m:t>
                            </m:r>
                          </m:sub>
                        </m:sSub>
                      </m:e>
                      <m:sup>
                        <m:r>
                          <a:rPr lang="en-US" altLang="zh-CN" sz="2400" b="0" i="0">
                            <a:solidFill>
                              <a:srgbClr val="000000"/>
                            </a:solidFill>
                            <a:effectLst/>
                            <a:latin typeface="Cambria Math" panose="02040503050406030204" pitchFamily="48" charset="0"/>
                            <a:ea typeface="Cambria Math" panose="02040503050406030204" pitchFamily="48" charset="0"/>
                          </a:rPr>
                          <m:t>2</m:t>
                        </m:r>
                      </m:sup>
                    </m:sSup>
                  </m:oMath>
                </a14:m>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0.8</a:t>
                </a:r>
                <a:r>
                  <a:rPr lang="zh-CN" altLang="zh-CN" sz="2400" b="0" i="0" u="none">
                    <a:solidFill>
                      <a:srgbClr val="000000"/>
                    </a:solidFill>
                    <a:effectLst/>
                    <a:latin typeface="Times New Roman" pitchFamily="24"/>
                    <a:ea typeface="宋体" pitchFamily="24"/>
                    <a:cs typeface="宋体" pitchFamily="24"/>
                  </a:rPr>
                  <a:t>，</a:t>
                </a:r>
                <a14:m>
                  <m:oMath xmlns:m="http://schemas.openxmlformats.org/officeDocument/2006/math">
                    <m:sSup>
                      <m:sSupPr>
                        <m:ctrlPr>
                          <a:rPr lang="en-US" altLang="zh-CN" sz="2400" b="0" i="1">
                            <a:solidFill>
                              <a:srgbClr val="000000"/>
                            </a:solidFill>
                            <a:effectLst/>
                            <a:latin typeface="Cambria Math" panose="02040503050406030204" pitchFamily="18" charset="0"/>
                            <a:ea typeface="Cambria Math" panose="02040503050406030204" pitchFamily="48" charset="0"/>
                          </a:rPr>
                        </m:ctrlPr>
                      </m:sSupPr>
                      <m:e>
                        <m:sSub>
                          <m:sSubPr>
                            <m:ctrlPr>
                              <a:rPr lang="en-US" altLang="zh-CN" sz="2400" b="0" i="1">
                                <a:solidFill>
                                  <a:srgbClr val="010000"/>
                                </a:solidFill>
                                <a:effectLst/>
                                <a:latin typeface="Cambria Math" panose="02040503050406030204" pitchFamily="18" charset="0"/>
                                <a:ea typeface="Cambria Math" panose="02040503050406030204" pitchFamily="48" charset="0"/>
                              </a:rPr>
                            </m:ctrlPr>
                          </m:sSubPr>
                          <m:e>
                            <m:r>
                              <a:rPr lang="en-US" altLang="zh-CN" sz="2400" b="0" i="1">
                                <a:solidFill>
                                  <a:srgbClr val="010000"/>
                                </a:solidFill>
                                <a:effectLst/>
                                <a:latin typeface="Cambria Math" panose="02040503050406030204" pitchFamily="48" charset="0"/>
                                <a:ea typeface="Cambria Math" panose="02040503050406030204" pitchFamily="48" charset="0"/>
                              </a:rPr>
                              <m:t>𝑠</m:t>
                            </m:r>
                          </m:e>
                          <m:sub>
                            <m:r>
                              <m:rPr>
                                <m:nor/>
                              </m:rPr>
                              <a:rPr lang="zh-CN" altLang="zh-CN" sz="2400" b="0" i="0" baseline="-2000">
                                <a:solidFill>
                                  <a:srgbClr val="010000"/>
                                </a:solidFill>
                                <a:effectLst/>
                                <a:latin typeface="Times New Roman" panose="02040503050406030204" pitchFamily="48" charset="0"/>
                                <a:ea typeface="宋体" panose="02040503050406030204" pitchFamily="48" charset="0"/>
                              </a:rPr>
                              <m:t>乙</m:t>
                            </m:r>
                          </m:sub>
                        </m:sSub>
                      </m:e>
                      <m:sup>
                        <m:r>
                          <a:rPr lang="en-US" altLang="zh-CN" sz="2400" b="0" i="0">
                            <a:solidFill>
                              <a:srgbClr val="000000"/>
                            </a:solidFill>
                            <a:effectLst/>
                            <a:latin typeface="Cambria Math" panose="02040503050406030204" pitchFamily="48" charset="0"/>
                            <a:ea typeface="Cambria Math" panose="02040503050406030204" pitchFamily="48" charset="0"/>
                          </a:rPr>
                          <m:t>2</m:t>
                        </m:r>
                      </m:sup>
                    </m:sSup>
                  </m:oMath>
                </a14:m>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0.4</a:t>
                </a:r>
                <a:r>
                  <a:rPr lang="zh-CN" altLang="zh-CN" sz="2400" b="0" i="0" u="none">
                    <a:solidFill>
                      <a:srgbClr val="000000"/>
                    </a:solidFill>
                    <a:effectLst/>
                    <a:latin typeface="Times New Roman" pitchFamily="24"/>
                    <a:ea typeface="宋体" pitchFamily="24"/>
                    <a:cs typeface="宋体" pitchFamily="24"/>
                  </a:rPr>
                  <a:t>，</a:t>
                </a:r>
                <a14:m>
                  <m:oMath xmlns:m="http://schemas.openxmlformats.org/officeDocument/2006/math">
                    <m:sSup>
                      <m:sSupPr>
                        <m:ctrlPr>
                          <a:rPr lang="en-US" altLang="zh-CN" sz="2400" b="0" i="1">
                            <a:solidFill>
                              <a:srgbClr val="000000"/>
                            </a:solidFill>
                            <a:effectLst/>
                            <a:latin typeface="Cambria Math" panose="02040503050406030204" pitchFamily="18" charset="0"/>
                            <a:ea typeface="Cambria Math" panose="02040503050406030204" pitchFamily="48" charset="0"/>
                          </a:rPr>
                        </m:ctrlPr>
                      </m:sSupPr>
                      <m:e>
                        <m:sSub>
                          <m:sSubPr>
                            <m:ctrlPr>
                              <a:rPr lang="en-US" altLang="zh-CN" sz="2400" b="0" i="1">
                                <a:solidFill>
                                  <a:srgbClr val="010000"/>
                                </a:solidFill>
                                <a:effectLst/>
                                <a:latin typeface="Cambria Math" panose="02040503050406030204" pitchFamily="18" charset="0"/>
                                <a:ea typeface="Cambria Math" panose="02040503050406030204" pitchFamily="48" charset="0"/>
                              </a:rPr>
                            </m:ctrlPr>
                          </m:sSubPr>
                          <m:e>
                            <m:r>
                              <a:rPr lang="en-US" altLang="zh-CN" sz="2400" b="0" i="1">
                                <a:solidFill>
                                  <a:srgbClr val="010000"/>
                                </a:solidFill>
                                <a:effectLst/>
                                <a:latin typeface="Cambria Math" panose="02040503050406030204" pitchFamily="48" charset="0"/>
                                <a:ea typeface="Cambria Math" panose="02040503050406030204" pitchFamily="48" charset="0"/>
                              </a:rPr>
                              <m:t>𝑠</m:t>
                            </m:r>
                          </m:e>
                          <m:sub>
                            <m:r>
                              <m:rPr>
                                <m:nor/>
                              </m:rPr>
                              <a:rPr lang="zh-CN" altLang="zh-CN" sz="2400" b="0" i="0" baseline="-2000">
                                <a:solidFill>
                                  <a:srgbClr val="010000"/>
                                </a:solidFill>
                                <a:effectLst/>
                                <a:latin typeface="Times New Roman" panose="02040503050406030204" pitchFamily="48" charset="0"/>
                                <a:ea typeface="宋体" panose="02040503050406030204" pitchFamily="48" charset="0"/>
                              </a:rPr>
                              <m:t>丙</m:t>
                            </m:r>
                          </m:sub>
                        </m:sSub>
                      </m:e>
                      <m:sup>
                        <m:r>
                          <a:rPr lang="en-US" altLang="zh-CN" sz="2400" b="0" i="0">
                            <a:solidFill>
                              <a:srgbClr val="000000"/>
                            </a:solidFill>
                            <a:effectLst/>
                            <a:latin typeface="Cambria Math" panose="02040503050406030204" pitchFamily="48" charset="0"/>
                            <a:ea typeface="Cambria Math" panose="02040503050406030204" pitchFamily="48" charset="0"/>
                          </a:rPr>
                          <m:t>2</m:t>
                        </m:r>
                      </m:sup>
                    </m:sSup>
                  </m:oMath>
                </a14:m>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0.8</a:t>
                </a:r>
                <a:r>
                  <a:rPr lang="zh-CN" altLang="zh-CN" sz="2400" b="0" i="0" u="none">
                    <a:solidFill>
                      <a:srgbClr val="000000"/>
                    </a:solidFill>
                    <a:effectLst/>
                    <a:latin typeface="Times New Roman" pitchFamily="24"/>
                    <a:ea typeface="宋体" pitchFamily="24"/>
                    <a:cs typeface="宋体" pitchFamily="24"/>
                  </a:rPr>
                  <a:t>）</a:t>
                </a:r>
              </a:p>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）甲、乙、丙三人相互之间进行垫球练习，每个人的球都等可能的传给其他两人，</a:t>
                </a:r>
                <a:r>
                  <a:rPr lang="en-US" altLang="zh-CN" sz="2400" b="0" i="0" u="none">
                    <a:solidFill>
                      <a:srgbClr val="000000"/>
                    </a:solidFill>
                    <a:effectLst/>
                    <a:latin typeface="Times New Roman" pitchFamily="24"/>
                    <a:ea typeface="Times New Roman" pitchFamily="24"/>
                    <a:cs typeface="宋体" pitchFamily="24"/>
                  </a:rPr>
                  <a:t> </a:t>
                </a:r>
                <a:r>
                  <a:rPr lang="zh-CN" altLang="zh-CN" sz="2400" b="0" i="0" u="none">
                    <a:solidFill>
                      <a:srgbClr val="000000"/>
                    </a:solidFill>
                    <a:effectLst/>
                    <a:latin typeface="Times New Roman" pitchFamily="24"/>
                    <a:ea typeface="宋体" pitchFamily="24"/>
                    <a:cs typeface="宋体" pitchFamily="24"/>
                  </a:rPr>
                  <a:t>球最先从甲手中传出，第三轮结束时球回到甲手中的概率是多少？（用树状图或列表法解答）</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）甲运动员测试成绩的众数和中位数都是</a:t>
                </a:r>
                <a:r>
                  <a:rPr lang="en-US" altLang="zh-CN" sz="2400" b="0" i="0" u="none">
                    <a:solidFill>
                      <a:srgbClr val="FF0000">
                        <a:alpha val="0"/>
                      </a:srgbClr>
                    </a:solidFill>
                    <a:effectLst/>
                    <a:latin typeface="Times New Roman" pitchFamily="24"/>
                    <a:ea typeface="Times New Roman" pitchFamily="24"/>
                    <a:cs typeface="宋体" pitchFamily="24"/>
                  </a:rPr>
                  <a:t>7</a:t>
                </a:r>
                <a:r>
                  <a:rPr lang="zh-CN" altLang="zh-CN" sz="2400" b="0" i="0" u="none">
                    <a:solidFill>
                      <a:srgbClr val="FF0000">
                        <a:alpha val="0"/>
                      </a:srgbClr>
                    </a:solidFill>
                    <a:effectLst/>
                    <a:latin typeface="Times New Roman" pitchFamily="24"/>
                    <a:ea typeface="黑体" pitchFamily="24"/>
                    <a:cs typeface="宋体" pitchFamily="24"/>
                  </a:rPr>
                  <a:t>分</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）经计算，</a:t>
                </a:r>
                <a14:m>
                  <m:oMath xmlns:m="http://schemas.openxmlformats.org/officeDocument/2006/math">
                    <m:sSub>
                      <m:sSub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bPr>
                      <m:e>
                        <m:bar>
                          <m:barPr>
                            <m:pos m:val="top"/>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ba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e>
                        </m:bar>
                      </m:e>
                      <m:sub>
                        <m:r>
                          <m:rPr>
                            <m:nor/>
                          </m:rPr>
                          <a:rPr lang="zh-CN" altLang="zh-CN" sz="2400" b="0" i="0" baseline="-2000" smtClean="0">
                            <a:solidFill>
                              <a:srgbClr val="FE0000">
                                <a:alpha val="0"/>
                              </a:srgbClr>
                            </a:solidFill>
                            <a:effectLst/>
                            <a:latin typeface="Times New Roman" panose="02040503050406030204" pitchFamily="48" charset="0"/>
                            <a:ea typeface="宋体" panose="02040503050406030204" pitchFamily="48" charset="0"/>
                          </a:rPr>
                          <m:t>甲</m:t>
                        </m:r>
                      </m:sub>
                    </m:sSub>
                  </m:oMath>
                </a14:m>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7</a:t>
                </a:r>
                <a:r>
                  <a:rPr lang="zh-CN" altLang="zh-CN" sz="2400" b="0" i="0" u="none">
                    <a:solidFill>
                      <a:srgbClr val="FF0000">
                        <a:alpha val="0"/>
                      </a:srgbClr>
                    </a:solidFill>
                    <a:effectLst/>
                    <a:latin typeface="Times New Roman" pitchFamily="24"/>
                    <a:ea typeface="黑体" pitchFamily="24"/>
                    <a:cs typeface="宋体" pitchFamily="24"/>
                  </a:rPr>
                  <a:t>分，</a:t>
                </a:r>
                <a14:m>
                  <m:oMath xmlns:m="http://schemas.openxmlformats.org/officeDocument/2006/math">
                    <m:sSub>
                      <m:sSub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bPr>
                      <m:e>
                        <m:bar>
                          <m:barPr>
                            <m:pos m:val="top"/>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ba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e>
                        </m:bar>
                      </m:e>
                      <m:sub>
                        <m:r>
                          <m:rPr>
                            <m:nor/>
                          </m:rPr>
                          <a:rPr lang="zh-CN" altLang="zh-CN" sz="2400" b="0" i="0" baseline="-2000" smtClean="0">
                            <a:solidFill>
                              <a:srgbClr val="FE0000">
                                <a:alpha val="0"/>
                              </a:srgbClr>
                            </a:solidFill>
                            <a:effectLst/>
                            <a:latin typeface="Times New Roman" panose="02040503050406030204" pitchFamily="48" charset="0"/>
                            <a:ea typeface="宋体" panose="02040503050406030204" pitchFamily="48" charset="0"/>
                          </a:rPr>
                          <m:t>乙</m:t>
                        </m:r>
                      </m:sub>
                    </m:sSub>
                  </m:oMath>
                </a14:m>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7</a:t>
                </a:r>
                <a:r>
                  <a:rPr lang="zh-CN" altLang="zh-CN" sz="2400" b="0" i="0" u="none">
                    <a:solidFill>
                      <a:srgbClr val="FF0000">
                        <a:alpha val="0"/>
                      </a:srgbClr>
                    </a:solidFill>
                    <a:effectLst/>
                    <a:latin typeface="Times New Roman" pitchFamily="24"/>
                    <a:ea typeface="黑体" pitchFamily="24"/>
                    <a:cs typeface="宋体" pitchFamily="24"/>
                  </a:rPr>
                  <a:t>分，</a:t>
                </a:r>
                <a14:m>
                  <m:oMath xmlns:m="http://schemas.openxmlformats.org/officeDocument/2006/math">
                    <m:sSub>
                      <m:sSub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bPr>
                      <m:e>
                        <m:bar>
                          <m:barPr>
                            <m:pos m:val="top"/>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ba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e>
                        </m:bar>
                      </m:e>
                      <m:sub>
                        <m:r>
                          <m:rPr>
                            <m:nor/>
                          </m:rPr>
                          <a:rPr lang="zh-CN" altLang="zh-CN" sz="2400" b="0" i="0" baseline="-2000" smtClean="0">
                            <a:solidFill>
                              <a:srgbClr val="FE0000">
                                <a:alpha val="0"/>
                              </a:srgbClr>
                            </a:solidFill>
                            <a:effectLst/>
                            <a:latin typeface="Times New Roman" panose="02040503050406030204" pitchFamily="48" charset="0"/>
                            <a:ea typeface="宋体" panose="02040503050406030204" pitchFamily="48" charset="0"/>
                          </a:rPr>
                          <m:t>丙</m:t>
                        </m:r>
                      </m:sub>
                    </m:sSub>
                  </m:oMath>
                </a14:m>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6.3</a:t>
                </a:r>
                <a:r>
                  <a:rPr lang="zh-CN" altLang="zh-CN" sz="2400" b="0" i="0" u="none">
                    <a:solidFill>
                      <a:srgbClr val="FF0000">
                        <a:alpha val="0"/>
                      </a:srgbClr>
                    </a:solidFill>
                    <a:effectLst/>
                    <a:latin typeface="Times New Roman" pitchFamily="24"/>
                    <a:ea typeface="黑体" pitchFamily="24"/>
                    <a:cs typeface="宋体" pitchFamily="24"/>
                  </a:rPr>
                  <a:t>分</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sSub>
                      <m:sSub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bPr>
                      <m:e>
                        <m:bar>
                          <m:barPr>
                            <m:pos m:val="top"/>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ba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e>
                        </m:bar>
                      </m:e>
                      <m:sub>
                        <m:r>
                          <m:rPr>
                            <m:nor/>
                          </m:rPr>
                          <a:rPr lang="zh-CN" altLang="zh-CN" sz="2400" b="0" i="0" baseline="-2000" smtClean="0">
                            <a:solidFill>
                              <a:srgbClr val="FE0000">
                                <a:alpha val="0"/>
                              </a:srgbClr>
                            </a:solidFill>
                            <a:effectLst/>
                            <a:latin typeface="Times New Roman" panose="02040503050406030204" pitchFamily="48" charset="0"/>
                            <a:ea typeface="宋体" panose="02040503050406030204" pitchFamily="48" charset="0"/>
                          </a:rPr>
                          <m:t>甲</m:t>
                        </m:r>
                      </m:sub>
                    </m:sSub>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sSub>
                      <m:sSub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bPr>
                      <m:e>
                        <m:bar>
                          <m:barPr>
                            <m:pos m:val="top"/>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ba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e>
                        </m:bar>
                      </m:e>
                      <m:sub>
                        <m:r>
                          <m:rPr>
                            <m:nor/>
                          </m:rPr>
                          <a:rPr lang="zh-CN" altLang="zh-CN" sz="2400" b="0" i="0" baseline="-2000" smtClean="0">
                            <a:solidFill>
                              <a:srgbClr val="FE0000">
                                <a:alpha val="0"/>
                              </a:srgbClr>
                            </a:solidFill>
                            <a:effectLst/>
                            <a:latin typeface="Times New Roman" panose="02040503050406030204" pitchFamily="48" charset="0"/>
                            <a:ea typeface="宋体" panose="02040503050406030204" pitchFamily="48" charset="0"/>
                          </a:rPr>
                          <m:t>乙</m:t>
                        </m:r>
                      </m:sub>
                    </m:sSub>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sSub>
                      <m:sSub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sSubPr>
                      <m:e>
                        <m:bar>
                          <m:barPr>
                            <m:pos m:val="top"/>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barPr>
                          <m:e>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e>
                        </m:bar>
                      </m:e>
                      <m:sub>
                        <m:r>
                          <m:rPr>
                            <m:nor/>
                          </m:rPr>
                          <a:rPr lang="zh-CN" altLang="zh-CN" sz="2400" b="0" i="0" baseline="-2000" smtClean="0">
                            <a:solidFill>
                              <a:srgbClr val="FE0000">
                                <a:alpha val="0"/>
                              </a:srgbClr>
                            </a:solidFill>
                            <a:effectLst/>
                            <a:latin typeface="Times New Roman" panose="02040503050406030204" pitchFamily="48" charset="0"/>
                            <a:ea typeface="宋体" panose="02040503050406030204" pitchFamily="48" charset="0"/>
                          </a:rPr>
                          <m:t>丙</m:t>
                        </m:r>
                      </m:sub>
                    </m:sSub>
                  </m:oMath>
                </a14:m>
                <a:r>
                  <a:rPr lang="zh-CN" altLang="zh-CN" sz="2400" b="0" i="0" u="none">
                    <a:solidFill>
                      <a:srgbClr val="FF0000">
                        <a:alpha val="0"/>
                      </a:srgbClr>
                    </a:solidFill>
                    <a:effectLst/>
                    <a:latin typeface="Times New Roman" pitchFamily="24"/>
                    <a:ea typeface="黑体" pitchFamily="24"/>
                    <a:cs typeface="宋体" pitchFamily="24"/>
                  </a:rPr>
                  <a:t>，</a:t>
                </a:r>
                <a14:m>
                  <m:oMath xmlns:m="http://schemas.openxmlformats.org/officeDocument/2006/math">
                    <m:sSubSup>
                      <m:sSubSupPr>
                        <m:ctrlPr>
                          <a:rPr lang="en-US" altLang="zh-CN" sz="1600" b="0" i="1" smtClean="0">
                            <a:solidFill>
                              <a:srgbClr val="FF0000">
                                <a:alpha val="0"/>
                              </a:srgbClr>
                            </a:solidFill>
                            <a:effectLst/>
                            <a:latin typeface="Cambria Math" panose="02040503050406030204" pitchFamily="18" charset="0"/>
                            <a:ea typeface="Cambria Math" panose="02040503050406030204" pitchFamily="48" charset="0"/>
                          </a:rPr>
                        </m:ctrlPr>
                      </m:sSubSupPr>
                      <m:e>
                        <m:r>
                          <a:rPr lang="en-US" altLang="zh-CN" sz="1600" b="0" i="1" smtClean="0">
                            <a:solidFill>
                              <a:srgbClr val="FF0000">
                                <a:alpha val="0"/>
                              </a:srgbClr>
                            </a:solidFill>
                            <a:effectLst/>
                            <a:latin typeface="Cambria Math" panose="02040503050406030204" pitchFamily="48" charset="0"/>
                            <a:ea typeface="Cambria Math" panose="02040503050406030204" pitchFamily="48" charset="0"/>
                          </a:rPr>
                          <m:t>𝑠</m:t>
                        </m:r>
                      </m:e>
                      <m:sub>
                        <m:r>
                          <m:rPr>
                            <m:nor/>
                          </m:rPr>
                          <a:rPr lang="zh-CN" altLang="zh-CN" sz="1600" b="0" i="0" smtClean="0">
                            <a:solidFill>
                              <a:srgbClr val="FF0000">
                                <a:alpha val="0"/>
                              </a:srgbClr>
                            </a:solidFill>
                            <a:effectLst/>
                            <a:latin typeface="Times New Roman" panose="02040503050406030204" pitchFamily="48" charset="0"/>
                            <a:ea typeface="宋体" panose="02040503050406030204" pitchFamily="48" charset="0"/>
                          </a:rPr>
                          <m:t>乙</m:t>
                        </m:r>
                      </m:sub>
                      <m:sup>
                        <m:r>
                          <a:rPr lang="en-US" altLang="zh-CN" sz="1600" b="0" i="0" smtClean="0">
                            <a:solidFill>
                              <a:srgbClr val="FF0000">
                                <a:alpha val="0"/>
                              </a:srgbClr>
                            </a:solidFill>
                            <a:effectLst/>
                            <a:latin typeface="Cambria Math" panose="02040503050406030204" pitchFamily="48" charset="0"/>
                            <a:ea typeface="Cambria Math" panose="02040503050406030204" pitchFamily="48" charset="0"/>
                          </a:rPr>
                          <m:t>2</m:t>
                        </m:r>
                      </m:sup>
                    </m:sSubSup>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sSubSup>
                      <m:sSubSupPr>
                        <m:ctrlPr>
                          <a:rPr lang="en-US" altLang="zh-CN" sz="1600" b="0" i="1" smtClean="0">
                            <a:solidFill>
                              <a:srgbClr val="FF0000">
                                <a:alpha val="0"/>
                              </a:srgbClr>
                            </a:solidFill>
                            <a:effectLst/>
                            <a:latin typeface="Cambria Math" panose="02040503050406030204" pitchFamily="18" charset="0"/>
                            <a:ea typeface="Cambria Math" panose="02040503050406030204" pitchFamily="48" charset="0"/>
                          </a:rPr>
                        </m:ctrlPr>
                      </m:sSubSupPr>
                      <m:e>
                        <m:r>
                          <a:rPr lang="en-US" altLang="zh-CN" sz="1600" b="0" i="1" smtClean="0">
                            <a:solidFill>
                              <a:srgbClr val="FF0000">
                                <a:alpha val="0"/>
                              </a:srgbClr>
                            </a:solidFill>
                            <a:effectLst/>
                            <a:latin typeface="Cambria Math" panose="02040503050406030204" pitchFamily="48" charset="0"/>
                            <a:ea typeface="Cambria Math" panose="02040503050406030204" pitchFamily="48" charset="0"/>
                          </a:rPr>
                          <m:t>𝑠</m:t>
                        </m:r>
                      </m:e>
                      <m:sub>
                        <m:r>
                          <m:rPr>
                            <m:nor/>
                          </m:rPr>
                          <a:rPr lang="zh-CN" altLang="zh-CN" sz="1600" b="0" i="0" smtClean="0">
                            <a:solidFill>
                              <a:srgbClr val="FF0000">
                                <a:alpha val="0"/>
                              </a:srgbClr>
                            </a:solidFill>
                            <a:effectLst/>
                            <a:latin typeface="Times New Roman" panose="02040503050406030204" pitchFamily="48" charset="0"/>
                            <a:ea typeface="宋体" panose="02040503050406030204" pitchFamily="48" charset="0"/>
                          </a:rPr>
                          <m:t>甲</m:t>
                        </m:r>
                      </m:sub>
                      <m:sup>
                        <m:r>
                          <a:rPr lang="en-US" altLang="zh-CN" sz="1600" b="0" i="0" smtClean="0">
                            <a:solidFill>
                              <a:srgbClr val="FF0000">
                                <a:alpha val="0"/>
                              </a:srgbClr>
                            </a:solidFill>
                            <a:effectLst/>
                            <a:latin typeface="Cambria Math" panose="02040503050406030204" pitchFamily="48" charset="0"/>
                            <a:ea typeface="Cambria Math" panose="02040503050406030204" pitchFamily="48" charset="0"/>
                          </a:rPr>
                          <m:t>2</m:t>
                        </m:r>
                      </m:sup>
                    </m:sSubSup>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sSubSup>
                      <m:sSubSupPr>
                        <m:ctrlPr>
                          <a:rPr lang="en-US" altLang="zh-CN" sz="1600" b="0" i="1" smtClean="0">
                            <a:solidFill>
                              <a:srgbClr val="FF0000">
                                <a:alpha val="0"/>
                              </a:srgbClr>
                            </a:solidFill>
                            <a:effectLst/>
                            <a:latin typeface="Cambria Math" panose="02040503050406030204" pitchFamily="18" charset="0"/>
                            <a:ea typeface="Cambria Math" panose="02040503050406030204" pitchFamily="48" charset="0"/>
                          </a:rPr>
                        </m:ctrlPr>
                      </m:sSubSupPr>
                      <m:e>
                        <m:r>
                          <a:rPr lang="en-US" altLang="zh-CN" sz="1600" b="0" i="1" smtClean="0">
                            <a:solidFill>
                              <a:srgbClr val="FF0000">
                                <a:alpha val="0"/>
                              </a:srgbClr>
                            </a:solidFill>
                            <a:effectLst/>
                            <a:latin typeface="Cambria Math" panose="02040503050406030204" pitchFamily="48" charset="0"/>
                            <a:ea typeface="Cambria Math" panose="02040503050406030204" pitchFamily="48" charset="0"/>
                          </a:rPr>
                          <m:t>𝑠</m:t>
                        </m:r>
                      </m:e>
                      <m:sub>
                        <m:r>
                          <m:rPr>
                            <m:nor/>
                          </m:rPr>
                          <a:rPr lang="zh-CN" altLang="zh-CN" sz="1600" b="0" i="0" smtClean="0">
                            <a:solidFill>
                              <a:srgbClr val="FF0000">
                                <a:alpha val="0"/>
                              </a:srgbClr>
                            </a:solidFill>
                            <a:effectLst/>
                            <a:latin typeface="Times New Roman" panose="02040503050406030204" pitchFamily="48" charset="0"/>
                            <a:ea typeface="宋体" panose="02040503050406030204" pitchFamily="48" charset="0"/>
                          </a:rPr>
                          <m:t>丙</m:t>
                        </m:r>
                      </m:sub>
                      <m:sup>
                        <m:r>
                          <a:rPr lang="en-US" altLang="zh-CN" sz="1600" b="0" i="0" smtClean="0">
                            <a:solidFill>
                              <a:srgbClr val="FF0000">
                                <a:alpha val="0"/>
                              </a:srgbClr>
                            </a:solidFill>
                            <a:effectLst/>
                            <a:latin typeface="Cambria Math" panose="02040503050406030204" pitchFamily="48" charset="0"/>
                            <a:ea typeface="Cambria Math" panose="02040503050406030204" pitchFamily="48" charset="0"/>
                          </a:rPr>
                          <m:t>2</m:t>
                        </m:r>
                      </m:sup>
                    </m:sSubSup>
                  </m:oMath>
                </a14:m>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选乙运动员更合适</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xmlns:a16="http://schemas.microsoft.com/office/drawing/2014/main" xmlns="">
          <p:sp>
            <p:nvSpPr>
              <p:cNvPr id="14475" name="yt_shape_14475" descr="{&quot;rangeId&quot;:7,&quot;pageBreak&quot;:true}"/>
              <p:cNvSpPr txBox="1">
                <a:spLocks noRot="1" noChangeAspect="1" noMove="1" noResize="1" noEditPoints="1" noAdjustHandles="1" noChangeArrowheads="1" noChangeShapeType="1" noTextEdit="1"/>
              </p:cNvSpPr>
              <p:nvPr/>
            </p:nvSpPr>
            <p:spPr>
              <a:xfrm>
                <a:off x="540119" y="944616"/>
                <a:ext cx="11111999" cy="5447517"/>
              </a:xfrm>
              <a:prstGeom prst="rect">
                <a:avLst/>
              </a:prstGeom>
              <a:blipFill>
                <a:blip r:embed="rId2"/>
                <a:stretch>
                  <a:fillRect l="-1701" t="-1007" r="-1098"/>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8F42E842-1F95-B746-2650-AD023F55F663}"/>
              </a:ext>
            </a:extLst>
          </p:cNvPr>
          <p:cNvSpPr txBox="1"/>
          <p:nvPr/>
        </p:nvSpPr>
        <p:spPr>
          <a:xfrm>
            <a:off x="450108" y="4257722"/>
            <a:ext cx="72666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）甲运动员测试成绩的众数和中位数都是</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7</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分</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3" name="文本框 2">
                <a:extLst>
                  <a:ext uri="{FF2B5EF4-FFF2-40B4-BE49-F238E27FC236}">
                    <a16:creationId xmlns:a16="http://schemas.microsoft.com/office/drawing/2014/main" id="{1B21A1FB-0B07-A82C-806A-1E77C3F42335}"/>
                  </a:ext>
                </a:extLst>
              </p:cNvPr>
              <p:cNvSpPr txBox="1"/>
              <p:nvPr/>
            </p:nvSpPr>
            <p:spPr>
              <a:xfrm>
                <a:off x="450108" y="4733210"/>
                <a:ext cx="6494970" cy="576784"/>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）经计算，</a:t>
                </a:r>
                <a14:m>
                  <m:oMath xmlns:m="http://schemas.openxmlformats.org/officeDocument/2006/math">
                    <m:sSub>
                      <m:sSub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bPr>
                      <m:e>
                        <m:bar>
                          <m:barPr>
                            <m:pos m:val="top"/>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ba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e>
                        </m:bar>
                      </m:e>
                      <m:sub>
                        <m:r>
                          <m:rPr>
                            <m:nor/>
                          </m:rPr>
                          <a:rPr kumimoji="0" lang="zh-CN" altLang="zh-CN" sz="2400" b="0" i="0" strike="noStrike" kern="1200" cap="none" spc="0" normalizeH="0" baseline="-2000" noProof="0">
                            <a:ln>
                              <a:noFill/>
                            </a:ln>
                            <a:solidFill>
                              <a:srgbClr val="FF0000"/>
                            </a:solidFill>
                            <a:effectLst/>
                            <a:uLnTx/>
                            <a:uFillTx/>
                            <a:latin typeface="Times New Roman" panose="02040503050406030204" pitchFamily="48" charset="0"/>
                            <a:ea typeface="宋体" panose="02040503050406030204" pitchFamily="48" charset="0"/>
                          </a:rPr>
                          <m:t>甲</m:t>
                        </m:r>
                      </m:sub>
                    </m:sSub>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7</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分，</a:t>
                </a:r>
                <a14:m>
                  <m:oMath xmlns:m="http://schemas.openxmlformats.org/officeDocument/2006/math">
                    <m:sSub>
                      <m:sSub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bPr>
                      <m:e>
                        <m:bar>
                          <m:barPr>
                            <m:pos m:val="top"/>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ba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e>
                        </m:bar>
                      </m:e>
                      <m:sub>
                        <m:r>
                          <m:rPr>
                            <m:nor/>
                          </m:rPr>
                          <a:rPr kumimoji="0" lang="zh-CN" altLang="zh-CN" sz="2400" b="0" i="0" strike="noStrike" kern="1200" cap="none" spc="0" normalizeH="0" baseline="-2000" noProof="0">
                            <a:ln>
                              <a:noFill/>
                            </a:ln>
                            <a:solidFill>
                              <a:srgbClr val="FF0000"/>
                            </a:solidFill>
                            <a:effectLst/>
                            <a:uLnTx/>
                            <a:uFillTx/>
                            <a:latin typeface="Times New Roman" panose="02040503050406030204" pitchFamily="48" charset="0"/>
                            <a:ea typeface="宋体" panose="02040503050406030204" pitchFamily="48" charset="0"/>
                          </a:rPr>
                          <m:t>乙</m:t>
                        </m:r>
                      </m:sub>
                    </m:sSub>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7</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分，</a:t>
                </a:r>
                <a14:m>
                  <m:oMath xmlns:m="http://schemas.openxmlformats.org/officeDocument/2006/math">
                    <m:sSub>
                      <m:sSub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bPr>
                      <m:e>
                        <m:bar>
                          <m:barPr>
                            <m:pos m:val="top"/>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ba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e>
                        </m:bar>
                      </m:e>
                      <m:sub>
                        <m:r>
                          <m:rPr>
                            <m:nor/>
                          </m:rPr>
                          <a:rPr kumimoji="0" lang="zh-CN" altLang="zh-CN" sz="2400" b="0" i="0" strike="noStrike" kern="1200" cap="none" spc="0" normalizeH="0" baseline="-2000" noProof="0">
                            <a:ln>
                              <a:noFill/>
                            </a:ln>
                            <a:solidFill>
                              <a:srgbClr val="FF0000"/>
                            </a:solidFill>
                            <a:effectLst/>
                            <a:uLnTx/>
                            <a:uFillTx/>
                            <a:latin typeface="Times New Roman" panose="02040503050406030204" pitchFamily="48" charset="0"/>
                            <a:ea typeface="宋体" panose="02040503050406030204" pitchFamily="48" charset="0"/>
                          </a:rPr>
                          <m:t>丙</m:t>
                        </m:r>
                      </m:sub>
                    </m:sSub>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分</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a16="http://schemas.microsoft.com/office/drawing/2014/main" xmlns="">
          <p:sp>
            <p:nvSpPr>
              <p:cNvPr id="3" name="文本框 2" descr="{'rangeId': 7, 'pageBreak': True}">
                <a:extLst>
                  <a:ext uri="{FF2B5EF4-FFF2-40B4-BE49-F238E27FC236}">
                    <a16:creationId xmlns:a16="http://schemas.microsoft.com/office/drawing/2014/main" id="{1B21A1FB-0B07-A82C-806A-1E77C3F42335}"/>
                  </a:ext>
                </a:extLst>
              </p:cNvPr>
              <p:cNvSpPr txBox="1">
                <a:spLocks noRot="1" noChangeAspect="1" noMove="1" noResize="1" noEditPoints="1" noAdjustHandles="1" noChangeArrowheads="1" noChangeShapeType="1" noTextEdit="1"/>
              </p:cNvSpPr>
              <p:nvPr/>
            </p:nvSpPr>
            <p:spPr>
              <a:xfrm>
                <a:off x="450108" y="4733210"/>
                <a:ext cx="6494970" cy="576784"/>
              </a:xfrm>
              <a:prstGeom prst="rect">
                <a:avLst/>
              </a:prstGeom>
              <a:blipFill>
                <a:blip r:embed="rId3"/>
                <a:stretch>
                  <a:fillRect l="-1502" r="-1596" b="-1894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C3EC2504-8DD9-5C8E-6A4C-F536602E38E8}"/>
                  </a:ext>
                </a:extLst>
              </p:cNvPr>
              <p:cNvSpPr txBox="1"/>
              <p:nvPr/>
            </p:nvSpPr>
            <p:spPr>
              <a:xfrm>
                <a:off x="450108" y="5216382"/>
                <a:ext cx="4496054" cy="627901"/>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14:m>
                  <m:oMath xmlns:m="http://schemas.openxmlformats.org/officeDocument/2006/math">
                    <m:sSub>
                      <m:sSub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bPr>
                      <m:e>
                        <m:bar>
                          <m:barPr>
                            <m:pos m:val="top"/>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ba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e>
                        </m:bar>
                      </m:e>
                      <m:sub>
                        <m:r>
                          <m:rPr>
                            <m:nor/>
                          </m:rPr>
                          <a:rPr kumimoji="0" lang="zh-CN" altLang="zh-CN" sz="2400" b="0" i="0" strike="noStrike" kern="1200" cap="none" spc="0" normalizeH="0" baseline="-2000" noProof="0">
                            <a:ln>
                              <a:noFill/>
                            </a:ln>
                            <a:solidFill>
                              <a:srgbClr val="FF0000"/>
                            </a:solidFill>
                            <a:effectLst/>
                            <a:uLnTx/>
                            <a:uFillTx/>
                            <a:latin typeface="Times New Roman" panose="02040503050406030204" pitchFamily="48" charset="0"/>
                            <a:ea typeface="宋体" panose="02040503050406030204" pitchFamily="48" charset="0"/>
                          </a:rPr>
                          <m:t>甲</m:t>
                        </m:r>
                      </m:sub>
                    </m:sSub>
                  </m:oMath>
                </a14:m>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sSub>
                      <m:sSub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bPr>
                      <m:e>
                        <m:bar>
                          <m:barPr>
                            <m:pos m:val="top"/>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ba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e>
                        </m:bar>
                      </m:e>
                      <m:sub>
                        <m:r>
                          <m:rPr>
                            <m:nor/>
                          </m:rPr>
                          <a:rPr kumimoji="0" lang="zh-CN" altLang="zh-CN" sz="2400" b="0" i="0" strike="noStrike" kern="1200" cap="none" spc="0" normalizeH="0" baseline="-2000" noProof="0">
                            <a:ln>
                              <a:noFill/>
                            </a:ln>
                            <a:solidFill>
                              <a:srgbClr val="FF0000"/>
                            </a:solidFill>
                            <a:effectLst/>
                            <a:uLnTx/>
                            <a:uFillTx/>
                            <a:latin typeface="Times New Roman" panose="02040503050406030204" pitchFamily="48" charset="0"/>
                            <a:ea typeface="宋体" panose="02040503050406030204" pitchFamily="48" charset="0"/>
                          </a:rPr>
                          <m:t>乙</m:t>
                        </m:r>
                      </m:sub>
                    </m:sSub>
                  </m:oMath>
                </a14:m>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sSub>
                      <m:sSub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bPr>
                      <m:e>
                        <m:bar>
                          <m:barPr>
                            <m:pos m:val="top"/>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bar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e>
                        </m:bar>
                      </m:e>
                      <m:sub>
                        <m:r>
                          <m:rPr>
                            <m:nor/>
                          </m:rPr>
                          <a:rPr kumimoji="0" lang="zh-CN" altLang="zh-CN" sz="2400" b="0" i="0" strike="noStrike" kern="1200" cap="none" spc="0" normalizeH="0" baseline="-2000" noProof="0">
                            <a:ln>
                              <a:noFill/>
                            </a:ln>
                            <a:solidFill>
                              <a:srgbClr val="FF0000"/>
                            </a:solidFill>
                            <a:effectLst/>
                            <a:uLnTx/>
                            <a:uFillTx/>
                            <a:latin typeface="Times New Roman" panose="02040503050406030204" pitchFamily="48" charset="0"/>
                            <a:ea typeface="宋体" panose="02040503050406030204" pitchFamily="48" charset="0"/>
                          </a:rPr>
                          <m:t>丙</m:t>
                        </m:r>
                      </m:sub>
                    </m:sSub>
                  </m:oMath>
                </a14:m>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14:m>
                  <m:oMath xmlns:m="http://schemas.openxmlformats.org/officeDocument/2006/math">
                    <m:sSubSup>
                      <m:sSub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b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𝑠</m:t>
                        </m:r>
                      </m:e>
                      <m:sub>
                        <m:r>
                          <m:rPr>
                            <m:nor/>
                          </m:rPr>
                          <a:rPr kumimoji="0" lang="zh-CN" altLang="zh-CN" sz="2400" b="0" i="0" strike="noStrike" kern="1200" cap="none" spc="0" normalizeH="0" baseline="-2000" noProof="0">
                            <a:ln>
                              <a:noFill/>
                            </a:ln>
                            <a:solidFill>
                              <a:srgbClr val="FF0000"/>
                            </a:solidFill>
                            <a:effectLst/>
                            <a:uLnTx/>
                            <a:uFillTx/>
                            <a:latin typeface="Times New Roman" panose="02040503050406030204" pitchFamily="48" charset="0"/>
                            <a:ea typeface="宋体" panose="02040503050406030204" pitchFamily="48" charset="0"/>
                          </a:rPr>
                          <m:t>乙</m:t>
                        </m:r>
                      </m:sub>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bSup>
                  </m:oMath>
                </a14:m>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sSubSup>
                      <m:sSub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b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𝑠</m:t>
                        </m:r>
                      </m:e>
                      <m:sub>
                        <m:r>
                          <m:rPr>
                            <m:nor/>
                          </m:rPr>
                          <a:rPr kumimoji="0" lang="zh-CN" altLang="zh-CN" sz="2400" b="0" i="0" strike="noStrike" kern="1200" cap="none" spc="0" normalizeH="0" baseline="-2000" noProof="0">
                            <a:ln>
                              <a:noFill/>
                            </a:ln>
                            <a:solidFill>
                              <a:srgbClr val="FF0000"/>
                            </a:solidFill>
                            <a:effectLst/>
                            <a:uLnTx/>
                            <a:uFillTx/>
                            <a:latin typeface="Times New Roman" panose="02040503050406030204" pitchFamily="48" charset="0"/>
                            <a:ea typeface="宋体" panose="02040503050406030204" pitchFamily="48" charset="0"/>
                          </a:rPr>
                          <m:t>甲</m:t>
                        </m:r>
                      </m:sub>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bSup>
                  </m:oMath>
                </a14:m>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sSubSup>
                      <m:sSubSup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sSubSupPr>
                      <m:e>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𝑠</m:t>
                        </m:r>
                      </m:e>
                      <m:sub>
                        <m:r>
                          <m:rPr>
                            <m:nor/>
                          </m:rPr>
                          <a:rPr kumimoji="0" lang="zh-CN" altLang="zh-CN" sz="2400" b="0" i="0" strike="noStrike" kern="1200" cap="none" spc="0" normalizeH="0" baseline="-2000" noProof="0">
                            <a:ln>
                              <a:noFill/>
                            </a:ln>
                            <a:solidFill>
                              <a:srgbClr val="FF0000"/>
                            </a:solidFill>
                            <a:effectLst/>
                            <a:uLnTx/>
                            <a:uFillTx/>
                            <a:latin typeface="Times New Roman" panose="02040503050406030204" pitchFamily="48" charset="0"/>
                            <a:ea typeface="宋体" panose="02040503050406030204" pitchFamily="48" charset="0"/>
                          </a:rPr>
                          <m:t>丙</m:t>
                        </m:r>
                      </m:sub>
                      <m:sup>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sup>
                    </m:sSubSup>
                  </m:oMath>
                </a14:m>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endParaRPr lang="zh-CN" altLang="en-US" dirty="0">
                  <a:solidFill>
                    <a:srgbClr val="FF0000"/>
                  </a:solidFill>
                </a:endParaRPr>
              </a:p>
            </p:txBody>
          </p:sp>
        </mc:Choice>
        <mc:Fallback xmlns:a16="http://schemas.microsoft.com/office/drawing/2014/main" xmlns="">
          <p:sp>
            <p:nvSpPr>
              <p:cNvPr id="4" name="文本框 3" descr="{'rangeId': 7, 'pageBreak': True}">
                <a:extLst>
                  <a:ext uri="{FF2B5EF4-FFF2-40B4-BE49-F238E27FC236}">
                    <a16:creationId xmlns:a16="http://schemas.microsoft.com/office/drawing/2014/main" id="{C3EC2504-8DD9-5C8E-6A4C-F536602E38E8}"/>
                  </a:ext>
                </a:extLst>
              </p:cNvPr>
              <p:cNvSpPr txBox="1">
                <a:spLocks noRot="1" noChangeAspect="1" noMove="1" noResize="1" noEditPoints="1" noAdjustHandles="1" noChangeArrowheads="1" noChangeShapeType="1" noTextEdit="1"/>
              </p:cNvSpPr>
              <p:nvPr/>
            </p:nvSpPr>
            <p:spPr>
              <a:xfrm>
                <a:off x="450108" y="5216382"/>
                <a:ext cx="4496054" cy="627901"/>
              </a:xfrm>
              <a:prstGeom prst="rect">
                <a:avLst/>
              </a:prstGeom>
              <a:blipFill>
                <a:blip r:embed="rId4"/>
                <a:stretch>
                  <a:fillRect l="-2171" r="-2035" b="-11650"/>
                </a:stretch>
              </a:blipFill>
            </p:spPr>
            <p:txBody>
              <a:bodyPr/>
              <a:lstStyle/>
              <a:p>
                <a:r>
                  <a:rPr lang="zh-CN" altLang="en-US">
                    <a:noFill/>
                  </a:rPr>
                  <a:t> </a:t>
                </a:r>
              </a:p>
            </p:txBody>
          </p:sp>
        </mc:Fallback>
      </mc:AlternateContent>
      <p:sp>
        <p:nvSpPr>
          <p:cNvPr id="5" name="文本框 4">
            <a:extLst>
              <a:ext uri="{FF2B5EF4-FFF2-40B4-BE49-F238E27FC236}">
                <a16:creationId xmlns:a16="http://schemas.microsoft.com/office/drawing/2014/main" id="{F6AF087B-493A-5372-413C-ACA70EF68B5C}"/>
              </a:ext>
            </a:extLst>
          </p:cNvPr>
          <p:cNvSpPr txBox="1"/>
          <p:nvPr/>
        </p:nvSpPr>
        <p:spPr>
          <a:xfrm>
            <a:off x="450108" y="5844394"/>
            <a:ext cx="29994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选乙运动员更合适</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482" name="yt_shape_14482"/>
              <p:cNvSpPr txBox="1"/>
              <p:nvPr/>
            </p:nvSpPr>
            <p:spPr>
              <a:xfrm>
                <a:off x="540000" y="2479732"/>
                <a:ext cx="3565079" cy="222336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7900" b="0" i="0" u="none">
                    <a:noFill/>
                    <a:effectLst/>
                    <a:latin typeface="Times New Roman" pitchFamily="79"/>
                    <a:ea typeface="Times New Roman" pitchFamily="79"/>
                    <a:cs typeface="宋体" pitchFamily="79"/>
                    <a:sym typeface="Finished"/>
                  </a:rPr>
                  <a:t>⁠</a:t>
                </a:r>
                <a:r>
                  <a:rPr lang="en-US" altLang="zh-CN" sz="2400" b="0" i="0" u="none">
                    <a:solidFill>
                      <a:srgbClr val="FF0000">
                        <a:alpha val="0"/>
                      </a:srgbClr>
                    </a:solidFill>
                    <a:effectLst/>
                    <a:latin typeface="Times New Roman" pitchFamily="24"/>
                    <a:ea typeface="宋体" pitchFamily="24"/>
                    <a:cs typeface="宋体" pitchFamily="24"/>
                    <a:sym typeface=""/>
                  </a:rPr>
                  <a:t>                                    </a:t>
                </a:r>
                <a:r>
                  <a:rPr lang="en-US" altLang="zh-CN" sz="800" b="0" i="0" u="none">
                    <a:solidFill>
                      <a:srgbClr val="FF0000">
                        <a:alpha val="0"/>
                      </a:srgbClr>
                    </a:solidFill>
                    <a:effectLst/>
                    <a:latin typeface="Times New Roman" pitchFamily="8"/>
                    <a:ea typeface="宋体" pitchFamily="8"/>
                    <a:cs typeface="宋体" pitchFamily="8"/>
                    <a:sym typeface=""/>
                  </a:rPr>
                  <a:t> </a:t>
                </a:r>
                <a:r>
                  <a:rPr lang="zh-CN" altLang="zh-CN" sz="2400" b="0" i="0" u="none">
                    <a:no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1600" b="0" i="0" u="none">
                    <a:solidFill>
                      <a:srgbClr val="FF0000">
                        <a:alpha val="0"/>
                      </a:srgbClr>
                    </a:solidFill>
                    <a:effectLst/>
                    <a:latin typeface="Times New Roman" pitchFamily="24"/>
                    <a:ea typeface="黑体" pitchFamily="24"/>
                    <a:cs typeface="宋体" pitchFamily="24"/>
                  </a:rPr>
                  <a:t>（球回到甲手中）</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p:sp>
            <p:nvSpPr>
              <p:cNvPr id="14482" name="yt_shape_14482"/>
              <p:cNvSpPr txBox="1">
                <a:spLocks noRot="1" noChangeAspect="1" noMove="1" noResize="1" noEditPoints="1" noAdjustHandles="1" noChangeArrowheads="1" noChangeShapeType="1" noTextEdit="1"/>
              </p:cNvSpPr>
              <p:nvPr/>
            </p:nvSpPr>
            <p:spPr>
              <a:xfrm>
                <a:off x="540000" y="2479732"/>
                <a:ext cx="3565079" cy="2223366"/>
              </a:xfrm>
              <a:prstGeom prst="rect">
                <a:avLst/>
              </a:prstGeom>
              <a:blipFill>
                <a:blip r:embed="rId2"/>
                <a:stretch>
                  <a:fillRect l="-5308" b="-3562"/>
                </a:stretch>
              </a:blipFill>
            </p:spPr>
            <p:txBody>
              <a:bodyPr/>
              <a:lstStyle/>
              <a:p>
                <a:r>
                  <a:rPr lang="zh-CN" altLang="en-US">
                    <a:noFill/>
                  </a:rPr>
                  <a:t> </a:t>
                </a:r>
              </a:p>
            </p:txBody>
          </p:sp>
        </mc:Fallback>
      </mc:AlternateContent>
      <p:pic>
        <p:nvPicPr>
          <p:cNvPr id="3" name="yt_shape_1697709007386">
            <a:extLst>
              <a:ext uri="{FF2B5EF4-FFF2-40B4-BE49-F238E27FC236}">
                <a16:creationId xmlns:a16="http://schemas.microsoft.com/office/drawing/2014/main" id="{73B8E11F-DD90-6923-8BC6-C48CAA13DF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2000" y="2540725"/>
            <a:ext cx="2768792" cy="1443161"/>
          </a:xfrm>
          <a:prstGeom prst="rect">
            <a:avLst/>
          </a:prstGeom>
        </p:spPr>
      </p:pic>
      <p:sp>
        <p:nvSpPr>
          <p:cNvPr id="2" name="文本框 1">
            <a:extLst>
              <a:ext uri="{FF2B5EF4-FFF2-40B4-BE49-F238E27FC236}">
                <a16:creationId xmlns:a16="http://schemas.microsoft.com/office/drawing/2014/main" id="{F5A608C0-D6DA-E31E-6E92-A73103ACDBC2}"/>
              </a:ext>
            </a:extLst>
          </p:cNvPr>
          <p:cNvSpPr txBox="1"/>
          <p:nvPr/>
        </p:nvSpPr>
        <p:spPr>
          <a:xfrm>
            <a:off x="449989" y="2432926"/>
            <a:ext cx="3710686" cy="165876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7900" b="0" i="0" strike="noStrike" kern="1200" cap="none" spc="0" normalizeH="0" baseline="0" noProof="0">
                <a:ln>
                  <a:noFill/>
                </a:ln>
                <a:noFill/>
                <a:effectLst/>
                <a:uLnTx/>
                <a:uFillTx/>
                <a:latin typeface="Times New Roman" pitchFamily="79"/>
                <a:ea typeface="Times New Roman" pitchFamily="79"/>
                <a:cs typeface="宋体" pitchFamily="79"/>
                <a:sym typeface="Finished"/>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sym typeface=""/>
              </a:rPr>
              <a:t>                                    </a:t>
            </a:r>
            <a:r>
              <a:rPr kumimoji="0" lang="en-US" altLang="zh-CN" sz="800" b="0" i="0" strike="noStrike" kern="1200" cap="none" spc="0" normalizeH="0" baseline="0" noProof="0">
                <a:ln>
                  <a:noFill/>
                </a:ln>
                <a:solidFill>
                  <a:srgbClr val="FF0000"/>
                </a:solidFill>
                <a:effectLst/>
                <a:uLnTx/>
                <a:uFillTx/>
                <a:latin typeface="Times New Roman" pitchFamily="8"/>
                <a:ea typeface="宋体" pitchFamily="8"/>
                <a:cs typeface="宋体" pitchFamily="8"/>
                <a:sym typeface=""/>
              </a:rPr>
              <a:t> </a:t>
            </a:r>
            <a:r>
              <a:rPr kumimoji="0" lang="zh-CN" altLang="zh-CN" sz="2400" b="0" i="0" strike="noStrike" kern="1200" cap="none" spc="0" normalizeH="0" baseline="0" noProof="0">
                <a:ln>
                  <a:noFill/>
                </a:ln>
                <a:noFill/>
                <a:effectLst/>
                <a:uLnTx/>
                <a:uFillTx/>
                <a:latin typeface="Times New Roman" pitchFamily="24"/>
                <a:ea typeface="Times New Roman" pitchFamily="24"/>
                <a:cs typeface="宋体" pitchFamily="24"/>
              </a:rPr>
              <a:t>⁠</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D8A24097-5A27-E4BB-88DD-169871437492}"/>
                  </a:ext>
                </a:extLst>
              </p:cNvPr>
              <p:cNvSpPr txBox="1"/>
              <p:nvPr/>
            </p:nvSpPr>
            <p:spPr>
              <a:xfrm>
                <a:off x="449989" y="3998074"/>
                <a:ext cx="2934399" cy="730327"/>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25000" noProof="0">
                    <a:ln>
                      <a:noFill/>
                    </a:ln>
                    <a:solidFill>
                      <a:srgbClr val="FF0000"/>
                    </a:solidFill>
                    <a:effectLst/>
                    <a:uLnTx/>
                    <a:uFillTx/>
                    <a:latin typeface="Times New Roman" pitchFamily="24"/>
                    <a:ea typeface="黑体" pitchFamily="24"/>
                    <a:cs typeface="宋体" pitchFamily="24"/>
                  </a:rPr>
                  <a:t>（球回到甲手中）</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D8A24097-5A27-E4BB-88DD-169871437492}"/>
                  </a:ext>
                </a:extLst>
              </p:cNvPr>
              <p:cNvSpPr txBox="1">
                <a:spLocks noRot="1" noChangeAspect="1" noMove="1" noResize="1" noEditPoints="1" noAdjustHandles="1" noChangeArrowheads="1" noChangeShapeType="1" noTextEdit="1"/>
              </p:cNvSpPr>
              <p:nvPr/>
            </p:nvSpPr>
            <p:spPr>
              <a:xfrm>
                <a:off x="449989" y="3998074"/>
                <a:ext cx="2934399" cy="730327"/>
              </a:xfrm>
              <a:prstGeom prst="rect">
                <a:avLst/>
              </a:prstGeom>
              <a:blipFill>
                <a:blip r:embed="rId4"/>
                <a:stretch>
                  <a:fillRect l="-3326" r="-3950" b="-7500"/>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948</Words>
  <Application>Microsoft Office PowerPoint</Application>
  <PresentationFormat>宽屏</PresentationFormat>
  <Paragraphs>87</Paragraphs>
  <Slides>8</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8</vt:i4>
      </vt:variant>
    </vt:vector>
  </HeadingPairs>
  <TitlesOfParts>
    <vt:vector size="20" baseType="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44</cp:revision>
  <dcterms:created xsi:type="dcterms:W3CDTF">2023-05-05T05:33:04Z</dcterms:created>
  <dcterms:modified xsi:type="dcterms:W3CDTF">2023-10-20T06:51:48Z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