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0" r:id="rId5"/>
    <p:sldId id="372" r:id="rId6"/>
    <p:sldId id="373" r:id="rId7"/>
    <p:sldId id="374" r:id="rId8"/>
    <p:sldId id="376" r:id="rId9"/>
    <p:sldId id="377" r:id="rId10"/>
    <p:sldId id="378" r:id="rId11"/>
    <p:sldId id="379" r:id="rId12"/>
    <p:sldId id="381" r:id="rId13"/>
    <p:sldId id="383" r:id="rId14"/>
    <p:sldId id="384" r:id="rId15"/>
    <p:sldId id="385" r:id="rId16"/>
    <p:sldId id="386" r:id="rId17"/>
    <p:sldId id="392" r:id="rId18"/>
    <p:sldId id="388" r:id="rId19"/>
    <p:sldId id="393" r:id="rId20"/>
    <p:sldId id="390" r:id="rId21"/>
    <p:sldId id="256" r:id="rId22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bin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2.bin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4.bin"/><Relationship Id="rId7" Type="http://schemas.openxmlformats.org/officeDocument/2006/relationships/image" Target="../media/image4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5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12" name="yt_image_1151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4" name="yt_shape_11514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，两边分别与圆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的角叫作圆周角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一条弧所对的圆周角等于它所对的圆心角的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在同圆（或等圆）中，同弧或等弧所对的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相等；相等的圆周角所对的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也相等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3471678-957D-9F44-908E-40AD9E26C9DA}"/>
              </a:ext>
            </a:extLst>
          </p:cNvPr>
          <p:cNvSpPr txBox="1"/>
          <p:nvPr/>
        </p:nvSpPr>
        <p:spPr>
          <a:xfrm>
            <a:off x="18979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01A84C-712E-BE2F-0AB5-7DBF085E609E}"/>
              </a:ext>
            </a:extLst>
          </p:cNvPr>
          <p:cNvSpPr txBox="1"/>
          <p:nvPr/>
        </p:nvSpPr>
        <p:spPr>
          <a:xfrm>
            <a:off x="52507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相交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3D76B0-ABD9-3971-ED64-F045227C96F9}"/>
              </a:ext>
            </a:extLst>
          </p:cNvPr>
          <p:cNvSpPr txBox="1"/>
          <p:nvPr/>
        </p:nvSpPr>
        <p:spPr>
          <a:xfrm>
            <a:off x="6774707" y="34266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2BC137-6415-1722-070C-F64E13747CD3}"/>
              </a:ext>
            </a:extLst>
          </p:cNvPr>
          <p:cNvSpPr txBox="1"/>
          <p:nvPr/>
        </p:nvSpPr>
        <p:spPr>
          <a:xfrm>
            <a:off x="6469908" y="39021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圆周角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0ED7E8-5888-00EF-383C-91A04F1F5F34}"/>
              </a:ext>
            </a:extLst>
          </p:cNvPr>
          <p:cNvSpPr txBox="1"/>
          <p:nvPr/>
        </p:nvSpPr>
        <p:spPr>
          <a:xfrm>
            <a:off x="1059708" y="437760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弧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8" name="yt_shape_11578"/>
          <p:cNvSpPr txBox="1"/>
          <p:nvPr/>
        </p:nvSpPr>
        <p:spPr>
          <a:xfrm>
            <a:off x="540000" y="2904894"/>
            <a:ext cx="783227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考虑问题不全面，没有进行分类讨论导致出错</a:t>
            </a:r>
          </a:p>
        </p:txBody>
      </p:sp>
      <p:sp>
        <p:nvSpPr>
          <p:cNvPr id="11579" name="yt_shape_11579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已知某个圆的弦长等于它的半径，则这条弦所对的圆周角的度数为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467384">
            <a:extLst>
              <a:ext uri="{FF2B5EF4-FFF2-40B4-BE49-F238E27FC236}">
                <a16:creationId xmlns:a16="http://schemas.microsoft.com/office/drawing/2014/main" id="{ABBE42F3-48A0-2D88-EADB-74130A9FD1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F36026-E2D2-0BE8-F9D2-F9AF0FCA076F}"/>
              </a:ext>
            </a:extLst>
          </p:cNvPr>
          <p:cNvSpPr txBox="1"/>
          <p:nvPr/>
        </p:nvSpPr>
        <p:spPr>
          <a:xfrm>
            <a:off x="9975107" y="3357653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827DB8-71D7-72CD-AEC8-E8F368498828}"/>
              </a:ext>
            </a:extLst>
          </p:cNvPr>
          <p:cNvSpPr txBox="1"/>
          <p:nvPr/>
        </p:nvSpPr>
        <p:spPr>
          <a:xfrm>
            <a:off x="450108" y="3833141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" name="yt_shape_11581"/>
          <p:cNvSpPr txBox="1"/>
          <p:nvPr/>
        </p:nvSpPr>
        <p:spPr>
          <a:xfrm>
            <a:off x="540000" y="184489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80" name="yt_image_1158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4489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83" name="yt_shape_11583"/>
          <p:cNvSpPr txBox="1"/>
          <p:nvPr/>
        </p:nvSpPr>
        <p:spPr>
          <a:xfrm>
            <a:off x="540119" y="25367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（白银市中考）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87" name="yt_table_1158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0324115"/>
              </p:ext>
            </p:extLst>
          </p:nvPr>
        </p:nvGraphicFramePr>
        <p:xfrm>
          <a:off x="540000" y="349619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D.21°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grpSp>
        <p:nvGrpSpPr>
          <p:cNvPr id="11584" name="yt_shape_11584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2122" y="3496194"/>
            <a:ext cx="1437678" cy="1877328"/>
            <a:chOff x="0" y="0"/>
            <a:chExt cx="1437678" cy="1877328"/>
          </a:xfrm>
        </p:grpSpPr>
        <p:pic>
          <p:nvPicPr>
            <p:cNvPr id="2" name="yt_image_1158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7678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86" name="yt_shape_11586"/>
            <p:cNvSpPr txBox="1"/>
            <p:nvPr/>
          </p:nvSpPr>
          <p:spPr>
            <a:xfrm>
              <a:off x="109375" y="151732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B2CD9AC-3634-1A02-8255-B30E1700D800}"/>
              </a:ext>
            </a:extLst>
          </p:cNvPr>
          <p:cNvSpPr txBox="1"/>
          <p:nvPr/>
        </p:nvSpPr>
        <p:spPr>
          <a:xfrm>
            <a:off x="2126508" y="29654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9" name="yt_shape_11589"/>
          <p:cNvSpPr txBox="1"/>
          <p:nvPr/>
        </p:nvSpPr>
        <p:spPr>
          <a:xfrm>
            <a:off x="540119" y="214168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93" name="yt_table_115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023372"/>
              </p:ext>
            </p:extLst>
          </p:nvPr>
        </p:nvGraphicFramePr>
        <p:xfrm>
          <a:off x="540000" y="310112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</a:tbl>
          </a:graphicData>
        </a:graphic>
      </p:graphicFrame>
      <p:grpSp>
        <p:nvGrpSpPr>
          <p:cNvPr id="11590" name="yt_shape_11590_skip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4751" y="3101122"/>
            <a:ext cx="1585081" cy="1975626"/>
            <a:chOff x="0" y="0"/>
            <a:chExt cx="1585081" cy="1975626"/>
          </a:xfrm>
        </p:grpSpPr>
        <p:pic>
          <p:nvPicPr>
            <p:cNvPr id="2" name="yt_image_115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081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2" name="yt_shape_11592"/>
            <p:cNvSpPr txBox="1"/>
            <p:nvPr/>
          </p:nvSpPr>
          <p:spPr>
            <a:xfrm>
              <a:off x="183076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437193-8437-1317-9CA4-1ABF473987E2}"/>
              </a:ext>
            </a:extLst>
          </p:cNvPr>
          <p:cNvSpPr txBox="1"/>
          <p:nvPr/>
        </p:nvSpPr>
        <p:spPr>
          <a:xfrm>
            <a:off x="4060083" y="257036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5" name="yt_shape_11595"/>
          <p:cNvSpPr txBox="1"/>
          <p:nvPr/>
        </p:nvSpPr>
        <p:spPr>
          <a:xfrm>
            <a:off x="540119" y="197191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（来宾市中考）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上的两点，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99" name="yt_shape_11599"/>
          <p:cNvSpPr txBox="1"/>
          <p:nvPr/>
        </p:nvSpPr>
        <p:spPr>
          <a:xfrm>
            <a:off x="540000" y="49234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96" name="yt_shape_11596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2949" y="3083718"/>
            <a:ext cx="1426100" cy="1789317"/>
            <a:chOff x="0" y="0"/>
            <a:chExt cx="1426100" cy="1789317"/>
          </a:xfrm>
        </p:grpSpPr>
        <p:pic>
          <p:nvPicPr>
            <p:cNvPr id="2" name="yt_image_115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26100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98" name="yt_shape_11598"/>
            <p:cNvSpPr txBox="1"/>
            <p:nvPr/>
          </p:nvSpPr>
          <p:spPr>
            <a:xfrm>
              <a:off x="103586" y="142931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4B2EC75-1E6D-28AF-B15E-A08F45EA4724}"/>
              </a:ext>
            </a:extLst>
          </p:cNvPr>
          <p:cNvSpPr txBox="1"/>
          <p:nvPr/>
        </p:nvSpPr>
        <p:spPr>
          <a:xfrm>
            <a:off x="2278908" y="2400601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0" name="yt_shape_11600"/>
          <p:cNvSpPr txBox="1"/>
          <p:nvPr/>
        </p:nvSpPr>
        <p:spPr>
          <a:xfrm>
            <a:off x="540119" y="180613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如图，某博览会上有一圆形展示区，在其圆形边缘的点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处安装了一台监视器，它的监控角度是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，为了监控整个展区，最少需要在圆形边缘上共安装这样的监视器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604" name="yt_shape_11604"/>
          <p:cNvSpPr txBox="1"/>
          <p:nvPr/>
        </p:nvSpPr>
        <p:spPr>
          <a:xfrm>
            <a:off x="540000" y="5089215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01" name="yt_shape_11601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6011" y="3398062"/>
            <a:ext cx="1399977" cy="1640727"/>
            <a:chOff x="0" y="0"/>
            <a:chExt cx="1399977" cy="1640727"/>
          </a:xfrm>
        </p:grpSpPr>
        <p:pic>
          <p:nvPicPr>
            <p:cNvPr id="2" name="yt_image_116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99977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03" name="yt_shape_11603"/>
            <p:cNvSpPr txBox="1"/>
            <p:nvPr/>
          </p:nvSpPr>
          <p:spPr>
            <a:xfrm>
              <a:off x="90524" y="128072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987E9A9-4E3B-4C33-151C-11E775CF7497}"/>
              </a:ext>
            </a:extLst>
          </p:cNvPr>
          <p:cNvSpPr txBox="1"/>
          <p:nvPr/>
        </p:nvSpPr>
        <p:spPr>
          <a:xfrm>
            <a:off x="3193308" y="271030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05" name="yt_shape_11605"/>
              <p:cNvSpPr txBox="1"/>
              <p:nvPr/>
            </p:nvSpPr>
            <p:spPr>
              <a:xfrm>
                <a:off x="540120" y="2418780"/>
                <a:ext cx="11111999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（广元市中考）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的正方形网格图中，已知点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均在格点上，其中点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、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又在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是线段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的正切值为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05" name="yt_shape_116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418780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r="-988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07" name="yt_image_11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3432" y="4221088"/>
            <a:ext cx="1385136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96BB14-B6E3-B380-415D-5A1F439094BE}"/>
                  </a:ext>
                </a:extLst>
              </p:cNvPr>
              <p:cNvSpPr txBox="1"/>
              <p:nvPr/>
            </p:nvSpPr>
            <p:spPr>
              <a:xfrm>
                <a:off x="1059709" y="3150746"/>
                <a:ext cx="3086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96BB14-B6E3-B380-415D-5A1F439094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9" y="3150746"/>
                <a:ext cx="308674" cy="726326"/>
              </a:xfrm>
              <a:prstGeom prst="rect">
                <a:avLst/>
              </a:prstGeom>
              <a:blipFill>
                <a:blip r:embed="rId4"/>
                <a:stretch>
                  <a:fillRect l="-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12" name="yt_shape_11612"/>
              <p:cNvSpPr txBox="1"/>
              <p:nvPr/>
            </p:nvSpPr>
            <p:spPr>
              <a:xfrm>
                <a:off x="540000" y="1794752"/>
                <a:ext cx="4363374" cy="36284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𝐴𝐸𝐵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12" name="yt_shape_11612" descr="{&quot;rangeId&quot;:3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94752"/>
                <a:ext cx="4363374" cy="3628494"/>
              </a:xfrm>
              <a:prstGeom prst="rect">
                <a:avLst/>
              </a:prstGeom>
              <a:blipFill>
                <a:blip r:embed="rId2"/>
                <a:stretch>
                  <a:fillRect l="-4336" t="-1342" r="-3357" b="-4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488314-1E82-2869-A97F-D76925058075}"/>
              </a:ext>
            </a:extLst>
          </p:cNvPr>
          <p:cNvSpPr txBox="1"/>
          <p:nvPr/>
        </p:nvSpPr>
        <p:spPr>
          <a:xfrm>
            <a:off x="449989" y="1747946"/>
            <a:ext cx="450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1FEED7-F71C-AAB8-9F19-7C4B957CA75A}"/>
                  </a:ext>
                </a:extLst>
              </p:cNvPr>
              <p:cNvSpPr txBox="1"/>
              <p:nvPr/>
            </p:nvSpPr>
            <p:spPr>
              <a:xfrm>
                <a:off x="449989" y="2223434"/>
                <a:ext cx="2046668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𝐴𝐸𝐵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2, 'mathAnswerShape': 1}">
                <a:extLst>
                  <a:ext uri="{FF2B5EF4-FFF2-40B4-BE49-F238E27FC236}">
                    <a16:creationId xmlns:a16="http://schemas.microsoft.com/office/drawing/2014/main" id="{951FEED7-F71C-AAB8-9F19-7C4B957CA7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3434"/>
                <a:ext cx="2046668" cy="649809"/>
              </a:xfrm>
              <a:prstGeom prst="rect">
                <a:avLst/>
              </a:prstGeom>
              <a:blipFill>
                <a:blip r:embed="rId3"/>
                <a:stretch>
                  <a:fillRect l="-4762" r="-4762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96030DC-2E71-9252-7C22-5B31DBB18EBE}"/>
              </a:ext>
            </a:extLst>
          </p:cNvPr>
          <p:cNvSpPr txBox="1"/>
          <p:nvPr/>
        </p:nvSpPr>
        <p:spPr>
          <a:xfrm>
            <a:off x="449989" y="2779631"/>
            <a:ext cx="1872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F7943A-1421-7F28-E744-422A8BDCADCF}"/>
                  </a:ext>
                </a:extLst>
              </p:cNvPr>
              <p:cNvSpPr txBox="1"/>
              <p:nvPr/>
            </p:nvSpPr>
            <p:spPr>
              <a:xfrm>
                <a:off x="449989" y="3255119"/>
                <a:ext cx="1677163" cy="643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2, 'mathAnswerShape': 1}">
                <a:extLst>
                  <a:ext uri="{FF2B5EF4-FFF2-40B4-BE49-F238E27FC236}">
                    <a16:creationId xmlns:a16="http://schemas.microsoft.com/office/drawing/2014/main" id="{EAF7943A-1421-7F28-E744-422A8BDCADC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55119"/>
                <a:ext cx="1677163" cy="643077"/>
              </a:xfrm>
              <a:prstGeom prst="rect">
                <a:avLst/>
              </a:prstGeom>
              <a:blipFill>
                <a:blip r:embed="rId4"/>
                <a:stretch>
                  <a:fillRect l="-5818" r="-5818" b="-180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807F0FD8-F2BE-60FB-6398-51003633F6C5}"/>
                  </a:ext>
                </a:extLst>
              </p:cNvPr>
              <p:cNvSpPr txBox="1"/>
              <p:nvPr/>
            </p:nvSpPr>
            <p:spPr>
              <a:xfrm>
                <a:off x="449989" y="3804584"/>
                <a:ext cx="3696144" cy="6498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32, 'mathAnswerShape': 1}">
                <a:extLst>
                  <a:ext uri="{FF2B5EF4-FFF2-40B4-BE49-F238E27FC236}">
                    <a16:creationId xmlns:a16="http://schemas.microsoft.com/office/drawing/2014/main" id="{807F0FD8-F2BE-60FB-6398-51003633F6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4584"/>
                <a:ext cx="3696144" cy="649809"/>
              </a:xfrm>
              <a:prstGeom prst="rect">
                <a:avLst/>
              </a:prstGeom>
              <a:blipFill>
                <a:blip r:embed="rId5"/>
                <a:stretch>
                  <a:fillRect l="-2640" r="-2640" b="-12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F66D774-1861-9B3C-45F5-C75DDA691D8C}"/>
                  </a:ext>
                </a:extLst>
              </p:cNvPr>
              <p:cNvSpPr txBox="1"/>
              <p:nvPr/>
            </p:nvSpPr>
            <p:spPr>
              <a:xfrm>
                <a:off x="449989" y="4360781"/>
                <a:ext cx="2019936" cy="649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𝐴𝐶𝐸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2, 'mathAnswerShape': 1}">
                <a:extLst>
                  <a:ext uri="{FF2B5EF4-FFF2-40B4-BE49-F238E27FC236}">
                    <a16:creationId xmlns:a16="http://schemas.microsoft.com/office/drawing/2014/main" id="{6F66D774-1861-9B3C-45F5-C75DDA691D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60781"/>
                <a:ext cx="2019936" cy="649808"/>
              </a:xfrm>
              <a:prstGeom prst="rect">
                <a:avLst/>
              </a:prstGeom>
              <a:blipFill>
                <a:blip r:embed="rId6"/>
                <a:stretch>
                  <a:fillRect l="-4834" r="-4834" b="-158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CDE0348-D450-B50B-E882-4FF95BD3ED8A}"/>
              </a:ext>
            </a:extLst>
          </p:cNvPr>
          <p:cNvSpPr txBox="1"/>
          <p:nvPr/>
        </p:nvSpPr>
        <p:spPr>
          <a:xfrm>
            <a:off x="449989" y="4916977"/>
            <a:ext cx="1881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609">
            <a:extLst>
              <a:ext uri="{FF2B5EF4-FFF2-40B4-BE49-F238E27FC236}">
                <a16:creationId xmlns:a16="http://schemas.microsoft.com/office/drawing/2014/main" id="{189A61BC-6E1F-C6CC-7A8A-907E5CE1E7F3}"/>
              </a:ext>
            </a:extLst>
          </p:cNvPr>
          <p:cNvSpPr txBox="1"/>
          <p:nvPr/>
        </p:nvSpPr>
        <p:spPr>
          <a:xfrm>
            <a:off x="540001" y="1106243"/>
            <a:ext cx="102688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是弦，且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" name="yt_image_11610">
            <a:extLst>
              <a:ext uri="{FF2B5EF4-FFF2-40B4-BE49-F238E27FC236}">
                <a16:creationId xmlns:a16="http://schemas.microsoft.com/office/drawing/2014/main" id="{72761FF4-DFB0-3884-7073-E432123D7566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8208" y="3190679"/>
            <a:ext cx="1674046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5" name="yt_shape_11615"/>
          <p:cNvSpPr txBox="1"/>
          <p:nvPr/>
        </p:nvSpPr>
        <p:spPr>
          <a:xfrm>
            <a:off x="540000" y="919693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614" name="yt_image_1161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9693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7" name="yt_shape_11617"/>
          <p:cNvSpPr txBox="1"/>
          <p:nvPr/>
        </p:nvSpPr>
        <p:spPr>
          <a:xfrm>
            <a:off x="540119" y="16172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上的四个点，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</a:p>
        </p:txBody>
      </p:sp>
      <p:pic>
        <p:nvPicPr>
          <p:cNvPr id="11618" name="yt_image_11618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24392" y="3446250"/>
            <a:ext cx="1579750" cy="152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0" name="yt_shape_11620"/>
          <p:cNvSpPr txBox="1"/>
          <p:nvPr/>
        </p:nvSpPr>
        <p:spPr>
          <a:xfrm>
            <a:off x="540000" y="2579298"/>
            <a:ext cx="59663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的形状，并证明你的结论；</a:t>
            </a:r>
          </a:p>
        </p:txBody>
      </p:sp>
      <p:sp>
        <p:nvSpPr>
          <p:cNvPr id="2" name="yt_shape_11622">
            <a:extLst>
              <a:ext uri="{FF2B5EF4-FFF2-40B4-BE49-F238E27FC236}">
                <a16:creationId xmlns:a16="http://schemas.microsoft.com/office/drawing/2014/main" id="{D9CCF955-9B17-BF08-3C75-35BAE15C2164}"/>
              </a:ext>
            </a:extLst>
          </p:cNvPr>
          <p:cNvSpPr txBox="1"/>
          <p:nvPr/>
        </p:nvSpPr>
        <p:spPr>
          <a:xfrm>
            <a:off x="626038" y="3191728"/>
            <a:ext cx="573554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1624">
            <a:extLst>
              <a:ext uri="{FF2B5EF4-FFF2-40B4-BE49-F238E27FC236}">
                <a16:creationId xmlns:a16="http://schemas.microsoft.com/office/drawing/2014/main" id="{E363EEA4-B2C6-A7E2-6CAC-F62677FB80C7}"/>
              </a:ext>
            </a:extLst>
          </p:cNvPr>
          <p:cNvSpPr txBox="1"/>
          <p:nvPr/>
        </p:nvSpPr>
        <p:spPr>
          <a:xfrm>
            <a:off x="5291171" y="4303527"/>
            <a:ext cx="1380058" cy="12156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en-US" altLang="zh-CN" sz="6750" b="0" i="0" u="none" spc="9074">
                <a:solidFill>
                  <a:srgbClr val="1EE3CF"/>
                </a:solidFill>
                <a:effectLst/>
                <a:latin typeface="Times New Roman" pitchFamily="68"/>
                <a:ea typeface="宋体" pitchFamily="68"/>
                <a:cs typeface="宋体" pitchFamily="6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623">
            <a:extLst>
              <a:ext uri="{FF2B5EF4-FFF2-40B4-BE49-F238E27FC236}">
                <a16:creationId xmlns:a16="http://schemas.microsoft.com/office/drawing/2014/main" id="{B7DC899E-113C-D1EC-D709-C53A1C149703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37470" y="3446250"/>
            <a:ext cx="1553594" cy="1528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26">
                <a:extLst>
                  <a:ext uri="{FF2B5EF4-FFF2-40B4-BE49-F238E27FC236}">
                    <a16:creationId xmlns:a16="http://schemas.microsoft.com/office/drawing/2014/main" id="{D4FE7AF3-BA93-EBC6-B523-09C6B08D37F4}"/>
                  </a:ext>
                </a:extLst>
              </p:cNvPr>
              <p:cNvSpPr txBox="1"/>
              <p:nvPr/>
            </p:nvSpPr>
            <p:spPr>
              <a:xfrm>
                <a:off x="626038" y="4165230"/>
                <a:ext cx="5561522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所对的圆周角，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626">
                <a:extLst>
                  <a:ext uri="{FF2B5EF4-FFF2-40B4-BE49-F238E27FC236}">
                    <a16:creationId xmlns:a16="http://schemas.microsoft.com/office/drawing/2014/main" id="{D4FE7AF3-BA93-EBC6-B523-09C6B08D37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038" y="4165230"/>
                <a:ext cx="5561522" cy="490006"/>
              </a:xfrm>
              <a:prstGeom prst="rect">
                <a:avLst/>
              </a:prstGeom>
              <a:blipFill>
                <a:blip r:embed="rId5"/>
                <a:stretch>
                  <a:fillRect l="-3399" r="-241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628">
                <a:extLst>
                  <a:ext uri="{FF2B5EF4-FFF2-40B4-BE49-F238E27FC236}">
                    <a16:creationId xmlns:a16="http://schemas.microsoft.com/office/drawing/2014/main" id="{5798E820-38D9-4A20-C629-CF8678B12816}"/>
                  </a:ext>
                </a:extLst>
              </p:cNvPr>
              <p:cNvSpPr txBox="1"/>
              <p:nvPr/>
            </p:nvSpPr>
            <p:spPr>
              <a:xfrm>
                <a:off x="626038" y="4706024"/>
                <a:ext cx="5247334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都是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所对的圆周角，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628">
                <a:extLst>
                  <a:ext uri="{FF2B5EF4-FFF2-40B4-BE49-F238E27FC236}">
                    <a16:creationId xmlns:a16="http://schemas.microsoft.com/office/drawing/2014/main" id="{5798E820-38D9-4A20-C629-CF8678B128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038" y="4706024"/>
                <a:ext cx="5247334" cy="490006"/>
              </a:xfrm>
              <a:prstGeom prst="rect">
                <a:avLst/>
              </a:prstGeom>
              <a:blipFill>
                <a:blip r:embed="rId6"/>
                <a:stretch>
                  <a:fillRect l="-3605" r="-2674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630">
            <a:extLst>
              <a:ext uri="{FF2B5EF4-FFF2-40B4-BE49-F238E27FC236}">
                <a16:creationId xmlns:a16="http://schemas.microsoft.com/office/drawing/2014/main" id="{DCC85CEB-7C84-9EF8-0552-69BF104F8EA1}"/>
              </a:ext>
            </a:extLst>
          </p:cNvPr>
          <p:cNvSpPr txBox="1"/>
          <p:nvPr/>
        </p:nvSpPr>
        <p:spPr>
          <a:xfrm>
            <a:off x="626038" y="5246818"/>
            <a:ext cx="63382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CPB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631">
            <a:extLst>
              <a:ext uri="{FF2B5EF4-FFF2-40B4-BE49-F238E27FC236}">
                <a16:creationId xmlns:a16="http://schemas.microsoft.com/office/drawing/2014/main" id="{3C1F9A7D-FEC1-35BB-6663-1105DF800FA6}"/>
              </a:ext>
            </a:extLst>
          </p:cNvPr>
          <p:cNvSpPr txBox="1"/>
          <p:nvPr/>
        </p:nvSpPr>
        <p:spPr>
          <a:xfrm>
            <a:off x="626038" y="5726121"/>
            <a:ext cx="31194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2650FF-8A1A-CD08-D7A9-3A0478F97D9B}"/>
              </a:ext>
            </a:extLst>
          </p:cNvPr>
          <p:cNvSpPr txBox="1"/>
          <p:nvPr/>
        </p:nvSpPr>
        <p:spPr>
          <a:xfrm>
            <a:off x="536027" y="3144922"/>
            <a:ext cx="586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F681A8E-D9E6-F5EF-3AEA-6E163B206305}"/>
              </a:ext>
            </a:extLst>
          </p:cNvPr>
          <p:cNvSpPr txBox="1"/>
          <p:nvPr/>
        </p:nvSpPr>
        <p:spPr>
          <a:xfrm>
            <a:off x="536027" y="3620410"/>
            <a:ext cx="1572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394D41D-691C-AEA1-0BC3-CE5DD790BEF3}"/>
                  </a:ext>
                </a:extLst>
              </p:cNvPr>
              <p:cNvSpPr txBox="1"/>
              <p:nvPr/>
            </p:nvSpPr>
            <p:spPr>
              <a:xfrm>
                <a:off x="536027" y="4118424"/>
                <a:ext cx="5687822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都是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所对的圆周角，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394D41D-691C-AEA1-0BC3-CE5DD790BE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27" y="4118424"/>
                <a:ext cx="5687822" cy="578879"/>
              </a:xfrm>
              <a:prstGeom prst="rect">
                <a:avLst/>
              </a:prstGeom>
              <a:blipFill>
                <a:blip r:embed="rId7"/>
                <a:stretch>
                  <a:fillRect l="-1715" r="-1715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CD2322-F797-CFA3-68F1-7336D96D8F89}"/>
                  </a:ext>
                </a:extLst>
              </p:cNvPr>
              <p:cNvSpPr txBox="1"/>
              <p:nvPr/>
            </p:nvSpPr>
            <p:spPr>
              <a:xfrm>
                <a:off x="536027" y="4659218"/>
                <a:ext cx="5376672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都是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所对的圆周角，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CD2322-F797-CFA3-68F1-7336D96D8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27" y="4659218"/>
                <a:ext cx="5376672" cy="578879"/>
              </a:xfrm>
              <a:prstGeom prst="rect">
                <a:avLst/>
              </a:prstGeom>
              <a:blipFill>
                <a:blip r:embed="rId8"/>
                <a:stretch>
                  <a:fillRect l="-1814" r="-1814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F9B08C48-E796-1F21-EC59-92EF1885B9F0}"/>
              </a:ext>
            </a:extLst>
          </p:cNvPr>
          <p:cNvSpPr txBox="1"/>
          <p:nvPr/>
        </p:nvSpPr>
        <p:spPr>
          <a:xfrm>
            <a:off x="536027" y="5200013"/>
            <a:ext cx="645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B5FC31D-7B71-CB72-A3ED-866C353CB675}"/>
              </a:ext>
            </a:extLst>
          </p:cNvPr>
          <p:cNvSpPr txBox="1"/>
          <p:nvPr/>
        </p:nvSpPr>
        <p:spPr>
          <a:xfrm>
            <a:off x="536027" y="5679315"/>
            <a:ext cx="326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1" name="yt_shape_11621"/>
          <p:cNvSpPr txBox="1"/>
          <p:nvPr/>
        </p:nvSpPr>
        <p:spPr>
          <a:xfrm>
            <a:off x="540000" y="692696"/>
            <a:ext cx="87207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）试写出线段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之间的数量关系，并证明你的结论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632">
                <a:extLst>
                  <a:ext uri="{FF2B5EF4-FFF2-40B4-BE49-F238E27FC236}">
                    <a16:creationId xmlns:a16="http://schemas.microsoft.com/office/drawing/2014/main" id="{A9544D82-F475-4A2B-66B2-7784B6AC37F0}"/>
                  </a:ext>
                </a:extLst>
              </p:cNvPr>
              <p:cNvSpPr txBox="1"/>
              <p:nvPr/>
            </p:nvSpPr>
            <p:spPr>
              <a:xfrm>
                <a:off x="629892" y="1272897"/>
                <a:ext cx="6657272" cy="4920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证明如下：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上截取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𝐴𝐵𝑃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AAS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1632">
                <a:extLst>
                  <a:ext uri="{FF2B5EF4-FFF2-40B4-BE49-F238E27FC236}">
                    <a16:creationId xmlns:a16="http://schemas.microsoft.com/office/drawing/2014/main" id="{A9544D82-F475-4A2B-66B2-7784B6AC3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2" y="1272897"/>
                <a:ext cx="6657272" cy="4920258"/>
              </a:xfrm>
              <a:prstGeom prst="rect">
                <a:avLst/>
              </a:prstGeom>
              <a:blipFill>
                <a:blip r:embed="rId2"/>
                <a:stretch>
                  <a:fillRect l="-2747" t="-2230" r="-1648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2">
            <a:extLst>
              <a:ext uri="{FF2B5EF4-FFF2-40B4-BE49-F238E27FC236}">
                <a16:creationId xmlns:a16="http://schemas.microsoft.com/office/drawing/2014/main" id="{377B5C9A-3330-852D-06DD-8B4BC1C4D4A3}"/>
              </a:ext>
            </a:extLst>
          </p:cNvPr>
          <p:cNvSpPr txBox="1"/>
          <p:nvPr/>
        </p:nvSpPr>
        <p:spPr>
          <a:xfrm>
            <a:off x="630011" y="6243955"/>
            <a:ext cx="3557449" cy="37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940977-47F9-03FA-BE23-BBAB2568E1B1}"/>
              </a:ext>
            </a:extLst>
          </p:cNvPr>
          <p:cNvSpPr txBox="1"/>
          <p:nvPr/>
        </p:nvSpPr>
        <p:spPr>
          <a:xfrm>
            <a:off x="539881" y="1226091"/>
            <a:ext cx="424446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证明如下：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8AFD3D2-4D13-0C44-4D7D-75F7B12E2FDE}"/>
              </a:ext>
            </a:extLst>
          </p:cNvPr>
          <p:cNvSpPr txBox="1"/>
          <p:nvPr/>
        </p:nvSpPr>
        <p:spPr>
          <a:xfrm>
            <a:off x="539881" y="1628427"/>
            <a:ext cx="449649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上截取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C94DF93-B66E-1AAF-C477-FBE9D7339613}"/>
              </a:ext>
            </a:extLst>
          </p:cNvPr>
          <p:cNvSpPr txBox="1"/>
          <p:nvPr/>
        </p:nvSpPr>
        <p:spPr>
          <a:xfrm>
            <a:off x="539881" y="2030763"/>
            <a:ext cx="24009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1F804B8-7D90-1F62-2713-A31D9B3CC8C6}"/>
              </a:ext>
            </a:extLst>
          </p:cNvPr>
          <p:cNvSpPr txBox="1"/>
          <p:nvPr/>
        </p:nvSpPr>
        <p:spPr>
          <a:xfrm>
            <a:off x="539881" y="2433099"/>
            <a:ext cx="32868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B70955B-2C31-E472-92A7-3D4F42A904B6}"/>
              </a:ext>
            </a:extLst>
          </p:cNvPr>
          <p:cNvSpPr txBox="1"/>
          <p:nvPr/>
        </p:nvSpPr>
        <p:spPr>
          <a:xfrm>
            <a:off x="539881" y="2835435"/>
            <a:ext cx="67729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1187A2-8061-497B-0777-6546EE029C15}"/>
              </a:ext>
            </a:extLst>
          </p:cNvPr>
          <p:cNvSpPr txBox="1"/>
          <p:nvPr/>
        </p:nvSpPr>
        <p:spPr>
          <a:xfrm>
            <a:off x="539881" y="3237771"/>
            <a:ext cx="5209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6D2E271-BDC8-5CD3-009F-8959E009B1C2}"/>
              </a:ext>
            </a:extLst>
          </p:cNvPr>
          <p:cNvSpPr txBox="1"/>
          <p:nvPr/>
        </p:nvSpPr>
        <p:spPr>
          <a:xfrm>
            <a:off x="539881" y="3640107"/>
            <a:ext cx="26422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F09A97A-79B8-28A4-0C9B-6B729F75F2E4}"/>
                  </a:ext>
                </a:extLst>
              </p:cNvPr>
              <p:cNvSpPr txBox="1"/>
              <p:nvPr/>
            </p:nvSpPr>
            <p:spPr>
              <a:xfrm>
                <a:off x="539881" y="4042443"/>
                <a:ext cx="5536628" cy="13780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𝐴𝐵𝑃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𝐴𝑃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F09A97A-79B8-28A4-0C9B-6B729F75F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4042443"/>
                <a:ext cx="5536628" cy="1378090"/>
              </a:xfrm>
              <a:prstGeom prst="rect">
                <a:avLst/>
              </a:prstGeom>
              <a:blipFill>
                <a:blip r:embed="rId3"/>
                <a:stretch>
                  <a:fillRect l="-1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文本框 17">
            <a:extLst>
              <a:ext uri="{FF2B5EF4-FFF2-40B4-BE49-F238E27FC236}">
                <a16:creationId xmlns:a16="http://schemas.microsoft.com/office/drawing/2014/main" id="{02D4E835-3133-1F97-7D9F-5EAE296DCE56}"/>
              </a:ext>
            </a:extLst>
          </p:cNvPr>
          <p:cNvSpPr txBox="1"/>
          <p:nvPr/>
        </p:nvSpPr>
        <p:spPr>
          <a:xfrm>
            <a:off x="539881" y="5326921"/>
            <a:ext cx="2870899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913661-E3EC-BE61-809A-A9A340E25BA9}"/>
              </a:ext>
            </a:extLst>
          </p:cNvPr>
          <p:cNvSpPr txBox="1"/>
          <p:nvPr/>
        </p:nvSpPr>
        <p:spPr>
          <a:xfrm>
            <a:off x="3535494" y="5326921"/>
            <a:ext cx="791274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848D4B6-3B70-6398-E760-C9CEFBFA776B}"/>
              </a:ext>
            </a:extLst>
          </p:cNvPr>
          <p:cNvSpPr txBox="1"/>
          <p:nvPr/>
        </p:nvSpPr>
        <p:spPr>
          <a:xfrm>
            <a:off x="4451481" y="5326921"/>
            <a:ext cx="6372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10000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34C0807-8889-DDD4-042F-1C4F5E0A3A06}"/>
              </a:ext>
            </a:extLst>
          </p:cNvPr>
          <p:cNvSpPr txBox="1"/>
          <p:nvPr/>
        </p:nvSpPr>
        <p:spPr>
          <a:xfrm>
            <a:off x="539881" y="5729257"/>
            <a:ext cx="1661223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7AC6D23-AD4B-E1C5-4600-3BFA7D10AA3E}"/>
              </a:ext>
            </a:extLst>
          </p:cNvPr>
          <p:cNvSpPr txBox="1"/>
          <p:nvPr/>
        </p:nvSpPr>
        <p:spPr>
          <a:xfrm>
            <a:off x="540000" y="6197149"/>
            <a:ext cx="3703129" cy="46311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1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5" name="yt_shape_11635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634" name="yt_image_116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37" name="yt_shape_11637"/>
          <p:cNvSpPr txBox="1"/>
          <p:nvPr/>
        </p:nvSpPr>
        <p:spPr>
          <a:xfrm>
            <a:off x="2637754" y="3343824"/>
            <a:ext cx="691649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分析圆周角，常分析它所对的弧的关系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同弦所对的圆周角往往有两种情况（直径除外）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8" name="yt_shape_11518"/>
          <p:cNvSpPr txBox="1"/>
          <p:nvPr/>
        </p:nvSpPr>
        <p:spPr>
          <a:xfrm>
            <a:off x="540000" y="185485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517" name="yt_image_1151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5485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0" name="yt_shape_11520"/>
          <p:cNvSpPr txBox="1"/>
          <p:nvPr/>
        </p:nvSpPr>
        <p:spPr>
          <a:xfrm>
            <a:off x="540000" y="2558153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圆周角概念及圆周角定理</a:t>
            </a:r>
          </a:p>
        </p:txBody>
      </p:sp>
      <p:sp>
        <p:nvSpPr>
          <p:cNvPr id="11521" name="yt_shape_11521"/>
          <p:cNvSpPr txBox="1"/>
          <p:nvPr/>
        </p:nvSpPr>
        <p:spPr>
          <a:xfrm>
            <a:off x="540000" y="3057718"/>
            <a:ext cx="59583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是圆周角的是（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522" name="yt_image_115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07139"/>
            <a:ext cx="972851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3" name="yt_image_115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72851" y="4028856"/>
            <a:ext cx="1041080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4" name="yt_image_115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3931" y="3913413"/>
            <a:ext cx="1120856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25" name="yt_image_115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4787" y="3689385"/>
            <a:ext cx="91414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8" name="yt_shape_11528"/>
          <p:cNvSpPr txBox="1"/>
          <p:nvPr/>
        </p:nvSpPr>
        <p:spPr>
          <a:xfrm>
            <a:off x="826391" y="490096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1529" name="yt_shape_11529"/>
          <p:cNvSpPr txBox="1"/>
          <p:nvPr/>
        </p:nvSpPr>
        <p:spPr>
          <a:xfrm>
            <a:off x="2201764" y="490096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1530" name="yt_shape_11530"/>
          <p:cNvSpPr txBox="1"/>
          <p:nvPr/>
        </p:nvSpPr>
        <p:spPr>
          <a:xfrm>
            <a:off x="3642732" y="4900965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1531" name="yt_shape_11531"/>
          <p:cNvSpPr txBox="1"/>
          <p:nvPr/>
        </p:nvSpPr>
        <p:spPr>
          <a:xfrm>
            <a:off x="5011824" y="4900965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97708466933">
            <a:extLst>
              <a:ext uri="{FF2B5EF4-FFF2-40B4-BE49-F238E27FC236}">
                <a16:creationId xmlns:a16="http://schemas.microsoft.com/office/drawing/2014/main" id="{14F4CBE4-6DF9-B316-BFD1-80FCBA660C3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9748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26496D-6837-DE19-BB4A-7F9B30BC8C27}"/>
              </a:ext>
            </a:extLst>
          </p:cNvPr>
          <p:cNvSpPr txBox="1"/>
          <p:nvPr/>
        </p:nvSpPr>
        <p:spPr>
          <a:xfrm>
            <a:off x="5672864" y="30109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2" name="yt_shape_11532"/>
          <p:cNvSpPr txBox="1"/>
          <p:nvPr/>
        </p:nvSpPr>
        <p:spPr>
          <a:xfrm>
            <a:off x="540000" y="990180"/>
            <a:ext cx="95987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36" name="yt_table_1153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940741"/>
              </p:ext>
            </p:extLst>
          </p:nvPr>
        </p:nvGraphicFramePr>
        <p:xfrm>
          <a:off x="540000" y="1469483"/>
          <a:ext cx="8287513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grpSp>
        <p:nvGrpSpPr>
          <p:cNvPr id="11533" name="yt_shape_11533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4944" y="1202365"/>
            <a:ext cx="1554858" cy="1871613"/>
            <a:chOff x="0" y="0"/>
            <a:chExt cx="1554858" cy="1871613"/>
          </a:xfrm>
        </p:grpSpPr>
        <p:pic>
          <p:nvPicPr>
            <p:cNvPr id="3" name="yt_image_1153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54858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5" name="yt_shape_11535"/>
            <p:cNvSpPr txBox="1"/>
            <p:nvPr/>
          </p:nvSpPr>
          <p:spPr>
            <a:xfrm>
              <a:off x="244148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1538" name="yt_shape_11538"/>
          <p:cNvSpPr txBox="1"/>
          <p:nvPr/>
        </p:nvSpPr>
        <p:spPr>
          <a:xfrm>
            <a:off x="540119" y="33914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542" name="yt_table_115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9058239"/>
              </p:ext>
            </p:extLst>
          </p:nvPr>
        </p:nvGraphicFramePr>
        <p:xfrm>
          <a:off x="540000" y="4350906"/>
          <a:ext cx="8439913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20"/>
                    </a:ext>
                  </a:extLst>
                </a:gridCol>
                <a:gridCol w="2363915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A.27°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B.108°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C.116°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D.128°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grpSp>
        <p:nvGrpSpPr>
          <p:cNvPr id="11539" name="yt_shape_11539_skip" title="H_147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04005" y="4350906"/>
            <a:ext cx="1445797" cy="1877328"/>
            <a:chOff x="0" y="0"/>
            <a:chExt cx="1445797" cy="1877328"/>
          </a:xfrm>
        </p:grpSpPr>
        <p:pic>
          <p:nvPicPr>
            <p:cNvPr id="2" name="yt_image_1153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45797" cy="1481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1" name="yt_shape_11541"/>
            <p:cNvSpPr txBox="1"/>
            <p:nvPr/>
          </p:nvSpPr>
          <p:spPr>
            <a:xfrm>
              <a:off x="189617" y="15173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A8B7191B-2454-F88B-27ED-FD52F1099250}"/>
              </a:ext>
            </a:extLst>
          </p:cNvPr>
          <p:cNvSpPr txBox="1"/>
          <p:nvPr/>
        </p:nvSpPr>
        <p:spPr>
          <a:xfrm>
            <a:off x="9278076" y="94337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A83B0F-1CFD-60BC-4A2A-962A6F7F73E8}"/>
              </a:ext>
            </a:extLst>
          </p:cNvPr>
          <p:cNvSpPr txBox="1"/>
          <p:nvPr/>
        </p:nvSpPr>
        <p:spPr>
          <a:xfrm>
            <a:off x="907308" y="38201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2245124"/>
            <a:ext cx="97013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都在圆上，则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48" name="yt_shape_11548"/>
          <p:cNvSpPr txBox="1"/>
          <p:nvPr/>
        </p:nvSpPr>
        <p:spPr>
          <a:xfrm>
            <a:off x="540000" y="465022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45" name="yt_shape_11545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9764" y="2876791"/>
            <a:ext cx="1332471" cy="1723023"/>
            <a:chOff x="0" y="0"/>
            <a:chExt cx="1332471" cy="1723023"/>
          </a:xfrm>
        </p:grpSpPr>
        <p:pic>
          <p:nvPicPr>
            <p:cNvPr id="2" name="yt_image_1154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2471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47" name="yt_shape_11547"/>
            <p:cNvSpPr txBox="1"/>
            <p:nvPr/>
          </p:nvSpPr>
          <p:spPr>
            <a:xfrm>
              <a:off x="132954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F2AEE8C-CF36-4EA3-E1F7-869C62CE5619}"/>
              </a:ext>
            </a:extLst>
          </p:cNvPr>
          <p:cNvSpPr txBox="1"/>
          <p:nvPr/>
        </p:nvSpPr>
        <p:spPr>
          <a:xfrm>
            <a:off x="9249501" y="2198318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49" name="yt_shape_11549"/>
              <p:cNvSpPr txBox="1"/>
              <p:nvPr/>
            </p:nvSpPr>
            <p:spPr>
              <a:xfrm>
                <a:off x="485950" y="2186486"/>
                <a:ext cx="10951844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上一点，且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49" name="yt_shape_11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950" y="2186486"/>
                <a:ext cx="10951844" cy="465577"/>
              </a:xfrm>
              <a:prstGeom prst="rect">
                <a:avLst/>
              </a:prstGeom>
              <a:blipFill>
                <a:blip r:embed="rId2"/>
                <a:stretch>
                  <a:fillRect l="-1726" t="-5263" r="-724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51" name="yt_image_115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376" y="3403629"/>
            <a:ext cx="1488121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553" name="yt_shape_11553"/>
              <p:cNvSpPr txBox="1"/>
              <p:nvPr/>
            </p:nvSpPr>
            <p:spPr>
              <a:xfrm>
                <a:off x="540000" y="2881335"/>
                <a:ext cx="5243423" cy="26709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为等腰直角三角形，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·sin45°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553" name="yt_shape_11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1335"/>
                <a:ext cx="5243423" cy="2670988"/>
              </a:xfrm>
              <a:prstGeom prst="rect">
                <a:avLst/>
              </a:prstGeom>
              <a:blipFill>
                <a:blip r:embed="rId4"/>
                <a:stretch>
                  <a:fillRect l="-3605" t="-2055" r="-2558" b="-5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5F9AAC1-69A3-71FE-255B-CA6C884E06FC}"/>
              </a:ext>
            </a:extLst>
          </p:cNvPr>
          <p:cNvSpPr txBox="1"/>
          <p:nvPr/>
        </p:nvSpPr>
        <p:spPr>
          <a:xfrm>
            <a:off x="449989" y="2834529"/>
            <a:ext cx="537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解：由题意，得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E4133C-D721-25B2-277B-2FA61AE1BC95}"/>
              </a:ext>
            </a:extLst>
          </p:cNvPr>
          <p:cNvSpPr txBox="1"/>
          <p:nvPr/>
        </p:nvSpPr>
        <p:spPr>
          <a:xfrm>
            <a:off x="449989" y="3310017"/>
            <a:ext cx="2229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8E8736-2A18-EC3C-E92D-BA46DF15410F}"/>
              </a:ext>
            </a:extLst>
          </p:cNvPr>
          <p:cNvSpPr txBox="1"/>
          <p:nvPr/>
        </p:nvSpPr>
        <p:spPr>
          <a:xfrm>
            <a:off x="449989" y="3785505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7B75D-A50E-C2E5-E993-12BB0FCA3022}"/>
                  </a:ext>
                </a:extLst>
              </p:cNvPr>
              <p:cNvSpPr txBox="1"/>
              <p:nvPr/>
            </p:nvSpPr>
            <p:spPr>
              <a:xfrm>
                <a:off x="449989" y="4260993"/>
                <a:ext cx="4852416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·sin45°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A87B75D-A50E-C2E5-E993-12BB0FCA30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60993"/>
                <a:ext cx="4852416" cy="851231"/>
              </a:xfrm>
              <a:prstGeom prst="rect">
                <a:avLst/>
              </a:prstGeom>
              <a:blipFill>
                <a:blip r:embed="rId5"/>
                <a:stretch>
                  <a:fillRect l="-2010" r="-138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271B49-6AF6-F10E-679C-4E44272B121E}"/>
                  </a:ext>
                </a:extLst>
              </p:cNvPr>
              <p:cNvSpPr txBox="1"/>
              <p:nvPr/>
            </p:nvSpPr>
            <p:spPr>
              <a:xfrm>
                <a:off x="449989" y="5018612"/>
                <a:ext cx="2626551" cy="554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271B49-6AF6-F10E-679C-4E44272B1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8612"/>
                <a:ext cx="2626551" cy="554685"/>
              </a:xfrm>
              <a:prstGeom prst="rect">
                <a:avLst/>
              </a:prstGeom>
              <a:blipFill>
                <a:blip r:embed="rId6"/>
                <a:stretch>
                  <a:fillRect l="-3712" r="-3480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5" name="yt_shape_11555"/>
          <p:cNvSpPr txBox="1"/>
          <p:nvPr/>
        </p:nvSpPr>
        <p:spPr>
          <a:xfrm>
            <a:off x="540000" y="1935262"/>
            <a:ext cx="4292842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圆周角定理的推论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56" name="yt_shape_11556"/>
              <p:cNvSpPr txBox="1"/>
              <p:nvPr/>
            </p:nvSpPr>
            <p:spPr>
              <a:xfrm>
                <a:off x="540119" y="2434827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556" name="yt_shape_11556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34827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61" name="yt_table_1156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792218"/>
              </p:ext>
            </p:extLst>
          </p:nvPr>
        </p:nvGraphicFramePr>
        <p:xfrm>
          <a:off x="540000" y="347210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grpSp>
        <p:nvGrpSpPr>
          <p:cNvPr id="11558" name="yt_shape_11558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13965" y="3472104"/>
            <a:ext cx="1335812" cy="1811034"/>
            <a:chOff x="0" y="0"/>
            <a:chExt cx="1335812" cy="1811034"/>
          </a:xfrm>
        </p:grpSpPr>
        <p:pic>
          <p:nvPicPr>
            <p:cNvPr id="2" name="yt_image_1155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5812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0" name="yt_shape_11560"/>
            <p:cNvSpPr txBox="1"/>
            <p:nvPr/>
          </p:nvSpPr>
          <p:spPr>
            <a:xfrm>
              <a:off x="-627205" y="1451034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pic>
        <p:nvPicPr>
          <p:cNvPr id="4" name="yt_shape_1697708467181">
            <a:extLst>
              <a:ext uri="{FF2B5EF4-FFF2-40B4-BE49-F238E27FC236}">
                <a16:creationId xmlns:a16="http://schemas.microsoft.com/office/drawing/2014/main" id="{D3A08059-1E2C-05D4-C6E3-4355351AEE9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458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81FEEE3-43B4-A22F-BE7B-3CD912E732F5}"/>
              </a:ext>
            </a:extLst>
          </p:cNvPr>
          <p:cNvSpPr txBox="1"/>
          <p:nvPr/>
        </p:nvSpPr>
        <p:spPr>
          <a:xfrm>
            <a:off x="907308" y="29405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3" name="yt_shape_11563"/>
          <p:cNvSpPr txBox="1"/>
          <p:nvPr/>
        </p:nvSpPr>
        <p:spPr>
          <a:xfrm>
            <a:off x="540000" y="2297120"/>
            <a:ext cx="104050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的两条直径，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1567" name="yt_shape_11567"/>
          <p:cNvSpPr txBox="1"/>
          <p:nvPr/>
        </p:nvSpPr>
        <p:spPr>
          <a:xfrm>
            <a:off x="540000" y="45982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64" name="yt_shape_11564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6691" y="2928787"/>
            <a:ext cx="1378616" cy="1619010"/>
            <a:chOff x="0" y="0"/>
            <a:chExt cx="1378616" cy="1619010"/>
          </a:xfrm>
        </p:grpSpPr>
        <p:pic>
          <p:nvPicPr>
            <p:cNvPr id="2" name="yt_image_1156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78616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66" name="yt_shape_11566"/>
            <p:cNvSpPr txBox="1"/>
            <p:nvPr/>
          </p:nvSpPr>
          <p:spPr>
            <a:xfrm>
              <a:off x="156027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A99AB8E-3DC0-48EB-2BDA-18EAC12DDDC6}"/>
              </a:ext>
            </a:extLst>
          </p:cNvPr>
          <p:cNvSpPr txBox="1"/>
          <p:nvPr/>
        </p:nvSpPr>
        <p:spPr>
          <a:xfrm>
            <a:off x="9946414" y="225031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119" y="17484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上不同的三点，点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的内部，连接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，并延长线段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72" name="yt_shape_11572"/>
          <p:cNvSpPr txBox="1"/>
          <p:nvPr/>
        </p:nvSpPr>
        <p:spPr>
          <a:xfrm>
            <a:off x="540000" y="514692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69" name="yt_shape_11569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8206" y="3340354"/>
            <a:ext cx="1335587" cy="1756170"/>
            <a:chOff x="0" y="0"/>
            <a:chExt cx="1335587" cy="1756170"/>
          </a:xfrm>
        </p:grpSpPr>
        <p:pic>
          <p:nvPicPr>
            <p:cNvPr id="2" name="yt_image_1156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35587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1" name="yt_shape_11571"/>
            <p:cNvSpPr txBox="1"/>
            <p:nvPr/>
          </p:nvSpPr>
          <p:spPr>
            <a:xfrm>
              <a:off x="-627317" y="1396170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087F38-8E7D-F56E-9996-E6FCEF97E9F1}"/>
              </a:ext>
            </a:extLst>
          </p:cNvPr>
          <p:cNvSpPr txBox="1"/>
          <p:nvPr/>
        </p:nvSpPr>
        <p:spPr>
          <a:xfrm>
            <a:off x="2009033" y="2652594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80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3" name="yt_shape_11573"/>
          <p:cNvSpPr txBox="1"/>
          <p:nvPr/>
        </p:nvSpPr>
        <p:spPr>
          <a:xfrm>
            <a:off x="540119" y="19559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如图，等边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的三个顶点都在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在劣弧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577" name="yt_shape_11577"/>
          <p:cNvSpPr txBox="1"/>
          <p:nvPr/>
        </p:nvSpPr>
        <p:spPr>
          <a:xfrm>
            <a:off x="540000" y="493942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4" name="yt_shape_11574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52967" y="3067719"/>
            <a:ext cx="1286065" cy="1821321"/>
            <a:chOff x="0" y="0"/>
            <a:chExt cx="1286065" cy="1821321"/>
          </a:xfrm>
        </p:grpSpPr>
        <p:pic>
          <p:nvPicPr>
            <p:cNvPr id="2" name="yt_image_1157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286065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6" name="yt_shape_11576"/>
            <p:cNvSpPr txBox="1"/>
            <p:nvPr/>
          </p:nvSpPr>
          <p:spPr>
            <a:xfrm>
              <a:off x="109751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04B2489-2753-F212-7F45-3F3B4566CB5D}"/>
              </a:ext>
            </a:extLst>
          </p:cNvPr>
          <p:cNvSpPr txBox="1"/>
          <p:nvPr/>
        </p:nvSpPr>
        <p:spPr>
          <a:xfrm>
            <a:off x="6038108" y="2384602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1728</Words>
  <Application>Microsoft Office PowerPoint</Application>
  <PresentationFormat>宽屏</PresentationFormat>
  <Paragraphs>153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2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2023-10-20T11:32:01Z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