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69" r:id="rId7"/>
    <p:sldId id="371" r:id="rId8"/>
    <p:sldId id="372" r:id="rId9"/>
    <p:sldId id="392" r:id="rId10"/>
    <p:sldId id="376" r:id="rId11"/>
    <p:sldId id="378" r:id="rId12"/>
    <p:sldId id="381" r:id="rId13"/>
    <p:sldId id="384" r:id="rId14"/>
    <p:sldId id="386" r:id="rId15"/>
    <p:sldId id="396" r:id="rId16"/>
    <p:sldId id="387" r:id="rId17"/>
    <p:sldId id="394" r:id="rId18"/>
    <p:sldId id="395" r:id="rId19"/>
    <p:sldId id="389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20" y="2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bin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bin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bin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4" name="yt_image_1008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6" name="yt_shape_10086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）的图象是开口向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的抛物线，有最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，在对称轴的左侧，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，在对称轴的右侧，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CF883B-1FA2-B54F-4C84-25B8CBA6E756}"/>
              </a:ext>
            </a:extLst>
          </p:cNvPr>
          <p:cNvSpPr txBox="1"/>
          <p:nvPr/>
        </p:nvSpPr>
        <p:spPr>
          <a:xfrm>
            <a:off x="6765182" y="321659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D82E54-052E-D5F9-BC0F-474959FA7927}"/>
              </a:ext>
            </a:extLst>
          </p:cNvPr>
          <p:cNvSpPr txBox="1"/>
          <p:nvPr/>
        </p:nvSpPr>
        <p:spPr>
          <a:xfrm>
            <a:off x="9813182" y="321659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236FBF-5E17-9620-D3FE-E4B59B708FCC}"/>
              </a:ext>
            </a:extLst>
          </p:cNvPr>
          <p:cNvSpPr txBox="1"/>
          <p:nvPr/>
        </p:nvSpPr>
        <p:spPr>
          <a:xfrm>
            <a:off x="1364508" y="369208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F4263D-6EE5-2531-5FF7-CDEBFEABE389}"/>
              </a:ext>
            </a:extLst>
          </p:cNvPr>
          <p:cNvSpPr txBox="1"/>
          <p:nvPr/>
        </p:nvSpPr>
        <p:spPr>
          <a:xfrm>
            <a:off x="4717308" y="3664337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7E73FB-3587-4F09-6002-15FC0E366E4D}"/>
              </a:ext>
            </a:extLst>
          </p:cNvPr>
          <p:cNvSpPr txBox="1"/>
          <p:nvPr/>
        </p:nvSpPr>
        <p:spPr>
          <a:xfrm>
            <a:off x="10303721" y="369208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5EEF6A8-3241-AC51-C822-A076B15FABC8}"/>
              </a:ext>
            </a:extLst>
          </p:cNvPr>
          <p:cNvSpPr txBox="1"/>
          <p:nvPr/>
        </p:nvSpPr>
        <p:spPr>
          <a:xfrm>
            <a:off x="4987183" y="416757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07D641-AD21-76D3-AAFB-3A68ACA98646}"/>
              </a:ext>
            </a:extLst>
          </p:cNvPr>
          <p:cNvSpPr txBox="1"/>
          <p:nvPr/>
        </p:nvSpPr>
        <p:spPr>
          <a:xfrm>
            <a:off x="7255721" y="416757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E8900E-FC2A-925A-0EF4-FD7483CF414D}"/>
              </a:ext>
            </a:extLst>
          </p:cNvPr>
          <p:cNvSpPr txBox="1"/>
          <p:nvPr/>
        </p:nvSpPr>
        <p:spPr>
          <a:xfrm>
            <a:off x="9371857" y="416757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29B51F-CA48-5C4C-0241-CD9931AA6CB5}"/>
              </a:ext>
            </a:extLst>
          </p:cNvPr>
          <p:cNvSpPr txBox="1"/>
          <p:nvPr/>
        </p:nvSpPr>
        <p:spPr>
          <a:xfrm>
            <a:off x="10895857" y="416757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9" name="yt_shape_10149"/>
          <p:cNvSpPr txBox="1"/>
          <p:nvPr/>
        </p:nvSpPr>
        <p:spPr>
          <a:xfrm>
            <a:off x="540000" y="132222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48" name="yt_image_1014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2222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1" name="yt_shape_10151"/>
          <p:cNvSpPr txBox="1"/>
          <p:nvPr/>
        </p:nvSpPr>
        <p:spPr>
          <a:xfrm>
            <a:off x="540000" y="2014097"/>
            <a:ext cx="6304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152" name="yt_image_1015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45763"/>
            <a:ext cx="5051944" cy="138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4" name="yt_shape_10154"/>
          <p:cNvSpPr txBox="1"/>
          <p:nvPr/>
        </p:nvSpPr>
        <p:spPr>
          <a:xfrm>
            <a:off x="540119" y="42548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55" name="yt_table_101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8699218"/>
              </p:ext>
            </p:extLst>
          </p:nvPr>
        </p:nvGraphicFramePr>
        <p:xfrm>
          <a:off x="540000" y="5214328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18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DE7D508-5839-1552-0D79-26AC6C4DBE34}"/>
              </a:ext>
            </a:extLst>
          </p:cNvPr>
          <p:cNvSpPr txBox="1"/>
          <p:nvPr/>
        </p:nvSpPr>
        <p:spPr>
          <a:xfrm>
            <a:off x="6033036" y="19672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C50832-18A0-9809-AFE5-006C47715D4F}"/>
              </a:ext>
            </a:extLst>
          </p:cNvPr>
          <p:cNvSpPr txBox="1"/>
          <p:nvPr/>
        </p:nvSpPr>
        <p:spPr>
          <a:xfrm>
            <a:off x="1239710" y="46835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7" name="yt_shape_10157"/>
          <p:cNvSpPr txBox="1"/>
          <p:nvPr/>
        </p:nvSpPr>
        <p:spPr>
          <a:xfrm>
            <a:off x="540119" y="13059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的图象上，且线段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158" name="yt_image_10158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2362" y="2417735"/>
            <a:ext cx="967275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0" name="yt_shape_10160"/>
          <p:cNvSpPr txBox="1"/>
          <p:nvPr/>
        </p:nvSpPr>
        <p:spPr>
          <a:xfrm>
            <a:off x="540000" y="3916384"/>
            <a:ext cx="10650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93DEB1-4080-B16F-2007-DF346057475C}"/>
              </a:ext>
            </a:extLst>
          </p:cNvPr>
          <p:cNvSpPr txBox="1"/>
          <p:nvPr/>
        </p:nvSpPr>
        <p:spPr>
          <a:xfrm>
            <a:off x="1669308" y="173461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FE59F4-F8F2-0AA8-0A36-35399D878247}"/>
              </a:ext>
            </a:extLst>
          </p:cNvPr>
          <p:cNvSpPr txBox="1"/>
          <p:nvPr/>
        </p:nvSpPr>
        <p:spPr>
          <a:xfrm>
            <a:off x="8025539" y="3869578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C0AAD3-D726-2F07-97BC-DDC838B451D0}"/>
              </a:ext>
            </a:extLst>
          </p:cNvPr>
          <p:cNvSpPr txBox="1"/>
          <p:nvPr/>
        </p:nvSpPr>
        <p:spPr>
          <a:xfrm>
            <a:off x="10463939" y="3869578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63" name="yt_image_1016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2104" y="2924944"/>
            <a:ext cx="1327791" cy="16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161">
                <a:extLst>
                  <a:ext uri="{FF2B5EF4-FFF2-40B4-BE49-F238E27FC236}">
                    <a16:creationId xmlns:a16="http://schemas.microsoft.com/office/drawing/2014/main" id="{A1C945B6-53E8-6C69-6081-D603CADA05BF}"/>
                  </a:ext>
                </a:extLst>
              </p:cNvPr>
              <p:cNvSpPr txBox="1"/>
              <p:nvPr/>
            </p:nvSpPr>
            <p:spPr>
              <a:xfrm>
                <a:off x="540000" y="1196752"/>
                <a:ext cx="11111999" cy="15163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为坐标原点，点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轴的正半轴上，点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的图象上，四边形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为菱形，且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，则菱形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 b="0" i="0" u="sng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0161">
                <a:extLst>
                  <a:ext uri="{FF2B5EF4-FFF2-40B4-BE49-F238E27FC236}">
                    <a16:creationId xmlns:a16="http://schemas.microsoft.com/office/drawing/2014/main" id="{A1C945B6-53E8-6C69-6081-D603CADA0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96752"/>
                <a:ext cx="11111999" cy="1516377"/>
              </a:xfrm>
              <a:prstGeom prst="rect">
                <a:avLst/>
              </a:prstGeom>
              <a:blipFill>
                <a:blip r:embed="rId3"/>
                <a:stretch>
                  <a:fillRect l="-1701" t="-1205" r="-659" b="-1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47F9A4-C4CA-9401-FA45-05E70D99D543}"/>
                  </a:ext>
                </a:extLst>
              </p:cNvPr>
              <p:cNvSpPr txBox="1"/>
              <p:nvPr/>
            </p:nvSpPr>
            <p:spPr>
              <a:xfrm>
                <a:off x="2769327" y="2109634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47F9A4-C4CA-9401-FA45-05E70D99D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327" y="2109634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0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65" name="yt_shape_10165"/>
              <p:cNvSpPr txBox="1"/>
              <p:nvPr/>
            </p:nvSpPr>
            <p:spPr>
              <a:xfrm>
                <a:off x="540119" y="1069618"/>
                <a:ext cx="11111999" cy="14965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）求满足条件的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的值；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时，二次函数的图象有最低点，这个最低点为（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），且当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65" name="yt_shape_10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69618"/>
                <a:ext cx="11111999" cy="1496500"/>
              </a:xfrm>
              <a:prstGeom prst="rect">
                <a:avLst/>
              </a:prstGeom>
              <a:blipFill>
                <a:blip r:embed="rId2"/>
                <a:stretch>
                  <a:fillRect l="-1701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6D2366-5941-2CD1-4146-57698D67A36E}"/>
                  </a:ext>
                </a:extLst>
              </p:cNvPr>
              <p:cNvSpPr txBox="1"/>
              <p:nvPr/>
            </p:nvSpPr>
            <p:spPr>
              <a:xfrm>
                <a:off x="450108" y="2114575"/>
                <a:ext cx="529050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6D2366-5941-2CD1-4146-57698D67A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14575"/>
                <a:ext cx="5290502" cy="1154189"/>
              </a:xfrm>
              <a:prstGeom prst="rect">
                <a:avLst/>
              </a:prstGeom>
              <a:blipFill>
                <a:blip r:embed="rId3"/>
                <a:stretch>
                  <a:fillRect l="-1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F6C5A9-953A-E79D-0585-FCA391355006}"/>
                  </a:ext>
                </a:extLst>
              </p:cNvPr>
              <p:cNvSpPr txBox="1"/>
              <p:nvPr/>
            </p:nvSpPr>
            <p:spPr>
              <a:xfrm>
                <a:off x="450108" y="3175152"/>
                <a:ext cx="581399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或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kumimoji="0" lang="en-US" altLang="zh-CN" sz="2400" b="0" i="0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  <a:cs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F6C5A9-953A-E79D-0585-FCA3913550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75152"/>
                <a:ext cx="5813996" cy="1154189"/>
              </a:xfrm>
              <a:prstGeom prst="rect">
                <a:avLst/>
              </a:prstGeom>
              <a:blipFill>
                <a:blip r:embed="rId4"/>
                <a:stretch>
                  <a:fillRect l="-1677" b="-30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65" name="yt_shape_10165"/>
              <p:cNvSpPr txBox="1"/>
              <p:nvPr/>
            </p:nvSpPr>
            <p:spPr>
              <a:xfrm>
                <a:off x="540119" y="1069618"/>
                <a:ext cx="11111999" cy="40107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为何值时，二次函数的图象有最低点？求出这个最低点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这时当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为何值时，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+2≠0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或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时，二次函数的图象有最低点，这个最低点为（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），且当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65" name="yt_shape_101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69618"/>
                <a:ext cx="11111999" cy="4010778"/>
              </a:xfrm>
              <a:prstGeom prst="rect">
                <a:avLst/>
              </a:prstGeom>
              <a:blipFill>
                <a:blip r:embed="rId2"/>
                <a:stretch>
                  <a:fillRect l="-1701" t="-1216" r="-1427" b="-37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612D037-4449-FEB3-61F1-0EFCB40B4590}"/>
              </a:ext>
            </a:extLst>
          </p:cNvPr>
          <p:cNvSpPr txBox="1"/>
          <p:nvPr/>
        </p:nvSpPr>
        <p:spPr>
          <a:xfrm>
            <a:off x="539882" y="2060848"/>
            <a:ext cx="10746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时，二次函数的图象有最低点，这个最低点为（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2372B8D-F51A-9795-D215-BFAD7CF5DF7F}"/>
              </a:ext>
            </a:extLst>
          </p:cNvPr>
          <p:cNvSpPr txBox="1"/>
          <p:nvPr/>
        </p:nvSpPr>
        <p:spPr>
          <a:xfrm>
            <a:off x="539882" y="2536336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且当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48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5" name="yt_shape_10175"/>
          <p:cNvSpPr txBox="1"/>
          <p:nvPr/>
        </p:nvSpPr>
        <p:spPr>
          <a:xfrm>
            <a:off x="540000" y="1366732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174" name="yt_image_1017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66732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77" name="yt_shape_10177"/>
          <p:cNvSpPr txBox="1"/>
          <p:nvPr/>
        </p:nvSpPr>
        <p:spPr>
          <a:xfrm>
            <a:off x="540119" y="20643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）在二次函数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178" name="yt_shape_10178"/>
          <p:cNvSpPr txBox="1"/>
          <p:nvPr/>
        </p:nvSpPr>
        <p:spPr>
          <a:xfrm>
            <a:off x="540000" y="3023750"/>
            <a:ext cx="28036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0180" name="yt_shape_10180"/>
          <p:cNvSpPr txBox="1"/>
          <p:nvPr/>
        </p:nvSpPr>
        <p:spPr>
          <a:xfrm>
            <a:off x="540000" y="3519015"/>
            <a:ext cx="748762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）因为点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）在二次函数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8178A0-CACF-0DCC-A2DF-A66B09821D48}"/>
              </a:ext>
            </a:extLst>
          </p:cNvPr>
          <p:cNvSpPr txBox="1"/>
          <p:nvPr/>
        </p:nvSpPr>
        <p:spPr>
          <a:xfrm>
            <a:off x="449989" y="3472209"/>
            <a:ext cx="759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）因为点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DF273A-630E-8E1A-4C66-64F8C93FB169}"/>
              </a:ext>
            </a:extLst>
          </p:cNvPr>
          <p:cNvSpPr txBox="1"/>
          <p:nvPr/>
        </p:nvSpPr>
        <p:spPr>
          <a:xfrm>
            <a:off x="449989" y="3947697"/>
            <a:ext cx="226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63EF63-BD20-0213-6BC2-0BF84A14B36D}"/>
              </a:ext>
            </a:extLst>
          </p:cNvPr>
          <p:cNvSpPr txBox="1"/>
          <p:nvPr/>
        </p:nvSpPr>
        <p:spPr>
          <a:xfrm>
            <a:off x="449989" y="4423185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81" name="yt_shape_10181"/>
              <p:cNvSpPr txBox="1"/>
              <p:nvPr/>
            </p:nvSpPr>
            <p:spPr>
              <a:xfrm>
                <a:off x="597912" y="2077833"/>
                <a:ext cx="6356035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）存在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），所以易得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81" name="yt_shape_101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912" y="2077833"/>
                <a:ext cx="6356035" cy="469167"/>
              </a:xfrm>
              <a:prstGeom prst="rect">
                <a:avLst/>
              </a:prstGeom>
              <a:blipFill>
                <a:blip r:embed="rId2"/>
                <a:stretch>
                  <a:fillRect l="-2876" t="-3896" r="-2109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3" name="yt_shape_10183"/>
          <p:cNvSpPr txBox="1"/>
          <p:nvPr/>
        </p:nvSpPr>
        <p:spPr>
          <a:xfrm>
            <a:off x="597912" y="2597788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分下列三种情况讨论：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184" name="yt_image_1018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5144" y="3873465"/>
            <a:ext cx="2723243" cy="259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187" name="yt_shape_10187"/>
              <p:cNvSpPr txBox="1"/>
              <p:nvPr/>
            </p:nvSpPr>
            <p:spPr>
              <a:xfrm>
                <a:off x="597912" y="3115766"/>
                <a:ext cx="9719264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时，如图，点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87" name="yt_shape_101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912" y="3115766"/>
                <a:ext cx="9719264" cy="469167"/>
              </a:xfrm>
              <a:prstGeom prst="rect">
                <a:avLst/>
              </a:prstGeom>
              <a:blipFill>
                <a:blip r:embed="rId4"/>
                <a:stretch>
                  <a:fillRect l="-1882" t="-2597" r="-878" b="-40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89" name="yt_shape_10189"/>
          <p:cNvSpPr txBox="1"/>
          <p:nvPr/>
        </p:nvSpPr>
        <p:spPr>
          <a:xfrm>
            <a:off x="597912" y="3635721"/>
            <a:ext cx="886941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8EC9C4-8D1E-2E8B-5933-6F811565FBE7}"/>
                  </a:ext>
                </a:extLst>
              </p:cNvPr>
              <p:cNvSpPr txBox="1"/>
              <p:nvPr/>
            </p:nvSpPr>
            <p:spPr>
              <a:xfrm>
                <a:off x="507901" y="2031027"/>
                <a:ext cx="647465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）存在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），所以易得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8EC9C4-8D1E-2E8B-5933-6F811565FB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01" y="2031027"/>
                <a:ext cx="6474651" cy="558242"/>
              </a:xfrm>
              <a:prstGeom prst="rect">
                <a:avLst/>
              </a:prstGeom>
              <a:blipFill>
                <a:blip r:embed="rId5"/>
                <a:stretch>
                  <a:fillRect l="-1412" r="-1695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E9DAF67-5416-D61F-26F4-789255FE85F0}"/>
              </a:ext>
            </a:extLst>
          </p:cNvPr>
          <p:cNvSpPr txBox="1"/>
          <p:nvPr/>
        </p:nvSpPr>
        <p:spPr>
          <a:xfrm>
            <a:off x="507901" y="2550982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分下列三种情况讨论：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F29C8D-F06C-7656-8CF7-C4E256D5D83E}"/>
                  </a:ext>
                </a:extLst>
              </p:cNvPr>
              <p:cNvSpPr txBox="1"/>
              <p:nvPr/>
            </p:nvSpPr>
            <p:spPr>
              <a:xfrm>
                <a:off x="507901" y="3068960"/>
                <a:ext cx="9805353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时，如图，点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EF29C8D-F06C-7656-8CF7-C4E256D5D8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901" y="3068960"/>
                <a:ext cx="9805353" cy="558242"/>
              </a:xfrm>
              <a:prstGeom prst="rect">
                <a:avLst/>
              </a:prstGeom>
              <a:blipFill>
                <a:blip r:embed="rId6"/>
                <a:stretch>
                  <a:fillRect l="-932" r="-870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AACC056-9AC9-C182-ECCE-D481304EF2FA}"/>
              </a:ext>
            </a:extLst>
          </p:cNvPr>
          <p:cNvSpPr txBox="1"/>
          <p:nvPr/>
        </p:nvSpPr>
        <p:spPr>
          <a:xfrm>
            <a:off x="507901" y="3588915"/>
            <a:ext cx="896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67CE89-D7E8-EF6A-AF8B-3DF2D77D9E3A}"/>
              </a:ext>
            </a:extLst>
          </p:cNvPr>
          <p:cNvSpPr txBox="1"/>
          <p:nvPr/>
        </p:nvSpPr>
        <p:spPr>
          <a:xfrm>
            <a:off x="507901" y="4064403"/>
            <a:ext cx="4125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0179">
            <a:extLst>
              <a:ext uri="{FF2B5EF4-FFF2-40B4-BE49-F238E27FC236}">
                <a16:creationId xmlns:a16="http://schemas.microsoft.com/office/drawing/2014/main" id="{301B7E15-6930-E01B-C30D-4FA13C2167EA}"/>
              </a:ext>
            </a:extLst>
          </p:cNvPr>
          <p:cNvSpPr txBox="1"/>
          <p:nvPr/>
        </p:nvSpPr>
        <p:spPr>
          <a:xfrm>
            <a:off x="507901" y="11203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是等腰三角形？若存在，写出点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90" name="yt_shape_10190"/>
              <p:cNvSpPr txBox="1"/>
              <p:nvPr/>
            </p:nvSpPr>
            <p:spPr>
              <a:xfrm>
                <a:off x="569268" y="1379284"/>
                <a:ext cx="4400244" cy="13938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时，如图，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</m:e>
                      <m:sub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b>
                      <m:sup>
                        <m:r>
                          <a:rPr lang="en-US" altLang="zh-CN" sz="2400" b="0" i="0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90" name="yt_shape_101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268" y="1379284"/>
                <a:ext cx="4400244" cy="1393843"/>
              </a:xfrm>
              <a:prstGeom prst="rect">
                <a:avLst/>
              </a:prstGeom>
              <a:blipFill>
                <a:blip r:embed="rId2"/>
                <a:stretch>
                  <a:fillRect l="-4155" t="-3493" r="-2355" b="-126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192" name="yt_shape_10192"/>
              <p:cNvSpPr txBox="1"/>
              <p:nvPr/>
            </p:nvSpPr>
            <p:spPr>
              <a:xfrm>
                <a:off x="569387" y="2823915"/>
                <a:ext cx="11111999" cy="1918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综上所述，使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是等腰三角形的点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192" name="yt_shape_101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2823915"/>
                <a:ext cx="11111999" cy="1918987"/>
              </a:xfrm>
              <a:prstGeom prst="rect">
                <a:avLst/>
              </a:prstGeom>
              <a:blipFill>
                <a:blip r:embed="rId3"/>
                <a:stretch>
                  <a:fillRect l="-1646" t="-2540" b="-92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1822D39-8DB3-B298-C2D1-B7B114126A65}"/>
              </a:ext>
            </a:extLst>
          </p:cNvPr>
          <p:cNvSpPr txBox="1"/>
          <p:nvPr/>
        </p:nvSpPr>
        <p:spPr>
          <a:xfrm>
            <a:off x="479257" y="1332478"/>
            <a:ext cx="339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时，如图，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4C6AF6-0E19-A6B2-E06F-11B8A66B67F6}"/>
                  </a:ext>
                </a:extLst>
              </p:cNvPr>
              <p:cNvSpPr txBox="1"/>
              <p:nvPr/>
            </p:nvSpPr>
            <p:spPr>
              <a:xfrm>
                <a:off x="479257" y="1807966"/>
                <a:ext cx="4314953" cy="5741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bSup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</m:e>
                      <m:sub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b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4C6AF6-0E19-A6B2-E06F-11B8A66B6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257" y="1807966"/>
                <a:ext cx="4314953" cy="574117"/>
              </a:xfrm>
              <a:prstGeom prst="rect">
                <a:avLst/>
              </a:prstGeom>
              <a:blipFill>
                <a:blip r:embed="rId4"/>
                <a:stretch>
                  <a:fillRect l="-2263" r="-2687" b="-20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7028682-7B9B-9A2D-864E-DDA94C93DB7B}"/>
              </a:ext>
            </a:extLst>
          </p:cNvPr>
          <p:cNvSpPr txBox="1"/>
          <p:nvPr/>
        </p:nvSpPr>
        <p:spPr>
          <a:xfrm>
            <a:off x="479257" y="2288471"/>
            <a:ext cx="44869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042BA77-E5E8-493B-DAF7-F3BB4367F866}"/>
              </a:ext>
            </a:extLst>
          </p:cNvPr>
          <p:cNvSpPr txBox="1"/>
          <p:nvPr/>
        </p:nvSpPr>
        <p:spPr>
          <a:xfrm>
            <a:off x="479376" y="2777109"/>
            <a:ext cx="1458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7C7053-829B-871E-FA86-10E77F965718}"/>
              </a:ext>
            </a:extLst>
          </p:cNvPr>
          <p:cNvSpPr txBox="1"/>
          <p:nvPr/>
        </p:nvSpPr>
        <p:spPr>
          <a:xfrm>
            <a:off x="479376" y="3252597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15D909-BC49-72E2-49AE-65389E5952E3}"/>
                  </a:ext>
                </a:extLst>
              </p:cNvPr>
              <p:cNvSpPr txBox="1"/>
              <p:nvPr/>
            </p:nvSpPr>
            <p:spPr>
              <a:xfrm>
                <a:off x="479376" y="3728085"/>
                <a:ext cx="1083875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综上所述，使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是等腰三角形的点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）或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15D909-BC49-72E2-49AE-65389E595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728085"/>
                <a:ext cx="10838752" cy="618694"/>
              </a:xfrm>
              <a:prstGeom prst="rect">
                <a:avLst/>
              </a:prstGeom>
              <a:blipFill>
                <a:blip r:embed="rId5"/>
                <a:stretch>
                  <a:fillRect l="-900" r="-78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4494344-C65C-4D05-409C-90E93F7073FD}"/>
              </a:ext>
            </a:extLst>
          </p:cNvPr>
          <p:cNvSpPr txBox="1"/>
          <p:nvPr/>
        </p:nvSpPr>
        <p:spPr>
          <a:xfrm>
            <a:off x="479376" y="4253167"/>
            <a:ext cx="2999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0184">
            <a:extLst>
              <a:ext uri="{FF2B5EF4-FFF2-40B4-BE49-F238E27FC236}">
                <a16:creationId xmlns:a16="http://schemas.microsoft.com/office/drawing/2014/main" id="{18A524EE-66D2-DF60-8715-EEF42E8AD319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36160" y="1124744"/>
            <a:ext cx="2723243" cy="259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5" name="yt_shape_10195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194" name="yt_image_101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7" name="yt_shape_10197"/>
          <p:cNvSpPr txBox="1"/>
          <p:nvPr/>
        </p:nvSpPr>
        <p:spPr>
          <a:xfrm>
            <a:off x="2176090" y="3343824"/>
            <a:ext cx="7839820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画函数图象选取点时，要尽量使得计算简便，描点方便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二次函数的增减性由图象的开口方向及对称轴决定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8" name="yt_shape_10088"/>
          <p:cNvSpPr txBox="1"/>
          <p:nvPr/>
        </p:nvSpPr>
        <p:spPr>
          <a:xfrm>
            <a:off x="540000" y="135672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87" name="yt_image_10087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5672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0" name="yt_shape_10090"/>
          <p:cNvSpPr txBox="1"/>
          <p:nvPr/>
        </p:nvSpPr>
        <p:spPr>
          <a:xfrm>
            <a:off x="540000" y="2060019"/>
            <a:ext cx="589905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1" name="yt_shape_10091"/>
              <p:cNvSpPr txBox="1"/>
              <p:nvPr/>
            </p:nvSpPr>
            <p:spPr>
              <a:xfrm>
                <a:off x="540000" y="2559584"/>
                <a:ext cx="563936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的图象大致是（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91" name="yt_shape_1009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9584"/>
                <a:ext cx="5639364" cy="641779"/>
              </a:xfrm>
              <a:prstGeom prst="rect">
                <a:avLst/>
              </a:prstGeom>
              <a:blipFill>
                <a:blip r:embed="rId3"/>
                <a:stretch>
                  <a:fillRect l="-3351" r="-227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93" name="yt_image_1009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713" y="3352507"/>
            <a:ext cx="5899051" cy="122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95" name="yt_shape_10095"/>
          <p:cNvSpPr txBox="1"/>
          <p:nvPr/>
        </p:nvSpPr>
        <p:spPr>
          <a:xfrm>
            <a:off x="540000" y="4663017"/>
            <a:ext cx="55992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的图象一定经过（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96" name="yt_table_100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58513"/>
              </p:ext>
            </p:extLst>
          </p:nvPr>
        </p:nvGraphicFramePr>
        <p:xfrm>
          <a:off x="540000" y="5142320"/>
          <a:ext cx="6351906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  <p:pic>
        <p:nvPicPr>
          <p:cNvPr id="3" name="yt_shape_1697708138360">
            <a:extLst>
              <a:ext uri="{FF2B5EF4-FFF2-40B4-BE49-F238E27FC236}">
                <a16:creationId xmlns:a16="http://schemas.microsoft.com/office/drawing/2014/main" id="{4DB4B1EC-D6C4-6426-E503-12B53ABB192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993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766C75-D896-99BA-D98A-BD6B6EEB3D88}"/>
              </a:ext>
            </a:extLst>
          </p:cNvPr>
          <p:cNvSpPr txBox="1"/>
          <p:nvPr/>
        </p:nvSpPr>
        <p:spPr>
          <a:xfrm>
            <a:off x="5374414" y="2512778"/>
            <a:ext cx="383286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14EF2A-6ADA-E336-1087-F8DCCE0E841F}"/>
              </a:ext>
            </a:extLst>
          </p:cNvPr>
          <p:cNvSpPr txBox="1"/>
          <p:nvPr/>
        </p:nvSpPr>
        <p:spPr>
          <a:xfrm>
            <a:off x="5317264" y="46162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8" name="yt_shape_10098"/>
              <p:cNvSpPr txBox="1"/>
              <p:nvPr/>
            </p:nvSpPr>
            <p:spPr>
              <a:xfrm>
                <a:off x="540119" y="2073328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在同一平面直角坐标系中，作出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的图象，它们的共同特点是（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98" name="yt_shape_10098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3328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348" r="-823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100" name="yt_table_101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507470"/>
              </p:ext>
            </p:extLst>
          </p:nvPr>
        </p:nvGraphicFramePr>
        <p:xfrm>
          <a:off x="540000" y="3243140"/>
          <a:ext cx="5588000" cy="1901952"/>
        </p:xfrm>
        <a:graphic>
          <a:graphicData uri="http://schemas.openxmlformats.org/drawingml/2006/table">
            <a:tbl>
              <a:tblPr/>
              <a:tblGrid>
                <a:gridCol w="5588000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轴对称，抛物线开口向上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都是关于原点对称，顶点都是原点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轴对称，抛物线开口向下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都是关于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轴对称，顶点都是原点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AB0673F-0B76-75C1-E585-214C5BF7B9A0}"/>
              </a:ext>
            </a:extLst>
          </p:cNvPr>
          <p:cNvSpPr txBox="1"/>
          <p:nvPr/>
        </p:nvSpPr>
        <p:spPr>
          <a:xfrm>
            <a:off x="4930033" y="2502010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02" name="yt_shape_10102"/>
              <p:cNvSpPr txBox="1"/>
              <p:nvPr/>
            </p:nvSpPr>
            <p:spPr>
              <a:xfrm>
                <a:off x="276052" y="1069556"/>
                <a:ext cx="473687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请按要求画出函数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的图象：</a:t>
                </a:r>
              </a:p>
            </p:txBody>
          </p:sp>
        </mc:Choice>
        <mc:Fallback>
          <p:sp>
            <p:nvSpPr>
              <p:cNvPr id="10102" name="yt_shape_10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052" y="1069556"/>
                <a:ext cx="4736874" cy="638893"/>
              </a:xfrm>
              <a:prstGeom prst="rect">
                <a:avLst/>
              </a:prstGeom>
              <a:blipFill>
                <a:blip r:embed="rId2"/>
                <a:stretch>
                  <a:fillRect l="-3861" r="-308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04" name="yt_image_1010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6712" y="3861555"/>
            <a:ext cx="1903944" cy="191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06" name="yt_shape_10106"/>
          <p:cNvSpPr txBox="1"/>
          <p:nvPr/>
        </p:nvSpPr>
        <p:spPr>
          <a:xfrm>
            <a:off x="287436" y="1771731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）列表；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107" name="yt_table_10107" title="H_98.0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2169774"/>
                  </p:ext>
                </p:extLst>
              </p:nvPr>
            </p:nvGraphicFramePr>
            <p:xfrm>
              <a:off x="287436" y="2403398"/>
              <a:ext cx="11111992" cy="124460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05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12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12"/>
                              <a:ea typeface="宋体" pitchFamily="12"/>
                              <a:cs typeface="宋体" pitchFamily="12"/>
                            </a:rPr>
                            <a:t>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 smtClean="0">
                                      <a:solidFill>
                                        <a:srgbClr val="FE0000">
                                          <a:alpha val="0"/>
                                        </a:srgbClr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1200" b="0" i="0" u="none">
                            <a:solidFill>
                              <a:srgbClr val="FF0000"/>
                            </a:solidFill>
                            <a:effectLst/>
                            <a:latin typeface="Times New Roman" pitchFamily="12"/>
                            <a:ea typeface="宋体" pitchFamily="12"/>
                            <a:cs typeface="宋体" pitchFamily="12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107" name="yt_table_10107" title="H_98.0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2169774"/>
                  </p:ext>
                </p:extLst>
              </p:nvPr>
            </p:nvGraphicFramePr>
            <p:xfrm>
              <a:off x="287436" y="2403398"/>
              <a:ext cx="11111992" cy="124460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1058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  <a:gridCol w="1111268">
                      <a:extLst>
                        <a:ext uri="{9D8B030D-6E8A-4147-A177-3AD203B41FA5}">
                          <a16:colId xmlns:a16="http://schemas.microsoft.com/office/drawing/2014/main" val="20009"/>
                        </a:ext>
                      </a:extLst>
                    </a:gridCol>
                  </a:tblGrid>
                  <a:tr h="51949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5107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201099" t="-73109" r="-702198" b="-50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401099" t="-73109" r="-502198" b="-50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601648" t="-73109" r="-301648" b="-50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>
                                  <a:alpha val="0"/>
                                </a:srgbClr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4"/>
                          <a:stretch>
                            <a:fillRect l="-797268" t="-73109" r="-100546" b="-50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…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109" name="yt_shape_10109"/>
          <p:cNvSpPr txBox="1"/>
          <p:nvPr/>
        </p:nvSpPr>
        <p:spPr>
          <a:xfrm>
            <a:off x="287436" y="3917724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）描点；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0B7FB5-906B-35AF-61AE-E66AFD359D03}"/>
                  </a:ext>
                </a:extLst>
              </p:cNvPr>
              <p:cNvSpPr txBox="1"/>
              <p:nvPr/>
            </p:nvSpPr>
            <p:spPr>
              <a:xfrm>
                <a:off x="2878045" y="2914705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60B7FB5-906B-35AF-61AE-E66AFD359D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045" y="2914705"/>
                <a:ext cx="308674" cy="7272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B2A9666-E303-9DDC-7559-9E5494BE2935}"/>
              </a:ext>
            </a:extLst>
          </p:cNvPr>
          <p:cNvSpPr txBox="1"/>
          <p:nvPr/>
        </p:nvSpPr>
        <p:spPr>
          <a:xfrm>
            <a:off x="3979787" y="300995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E42AE4-0C5A-E024-014A-5ABBEDF57679}"/>
                  </a:ext>
                </a:extLst>
              </p:cNvPr>
              <p:cNvSpPr txBox="1"/>
              <p:nvPr/>
            </p:nvSpPr>
            <p:spPr>
              <a:xfrm>
                <a:off x="5100581" y="2924230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9E42AE4-0C5A-E024-014A-5ABBEDF576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581" y="2924230"/>
                <a:ext cx="308674" cy="726326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12BF2D9-E103-F51A-E26A-68D5C12D3F01}"/>
              </a:ext>
            </a:extLst>
          </p:cNvPr>
          <p:cNvSpPr txBox="1"/>
          <p:nvPr/>
        </p:nvSpPr>
        <p:spPr>
          <a:xfrm>
            <a:off x="6211848" y="300995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DDC029-76BD-D869-B547-5537DCD989BC}"/>
                  </a:ext>
                </a:extLst>
              </p:cNvPr>
              <p:cNvSpPr txBox="1"/>
              <p:nvPr/>
            </p:nvSpPr>
            <p:spPr>
              <a:xfrm>
                <a:off x="7313591" y="2924230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DDC029-76BD-D869-B547-5537DCD98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13591" y="2924230"/>
                <a:ext cx="308674" cy="726326"/>
              </a:xfrm>
              <a:prstGeom prst="rect">
                <a:avLst/>
              </a:prstGeom>
              <a:blipFill>
                <a:blip r:embed="rId7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D17DD4A-FEE0-06B1-1C57-D1650A6EEC2F}"/>
              </a:ext>
            </a:extLst>
          </p:cNvPr>
          <p:cNvSpPr txBox="1"/>
          <p:nvPr/>
        </p:nvSpPr>
        <p:spPr>
          <a:xfrm>
            <a:off x="8434384" y="3009955"/>
            <a:ext cx="332486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B0B075B-B9B7-6835-F5BF-72B7265A5FAB}"/>
                  </a:ext>
                </a:extLst>
              </p:cNvPr>
              <p:cNvSpPr txBox="1"/>
              <p:nvPr/>
            </p:nvSpPr>
            <p:spPr>
              <a:xfrm>
                <a:off x="9545653" y="2914705"/>
                <a:ext cx="3086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B0B075B-B9B7-6835-F5BF-72B7265A5F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5653" y="2914705"/>
                <a:ext cx="308674" cy="727279"/>
              </a:xfrm>
              <a:prstGeom prst="rect">
                <a:avLst/>
              </a:prstGeom>
              <a:blipFill>
                <a:blip r:embed="rId8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110">
            <a:extLst>
              <a:ext uri="{FF2B5EF4-FFF2-40B4-BE49-F238E27FC236}">
                <a16:creationId xmlns:a16="http://schemas.microsoft.com/office/drawing/2014/main" id="{53B14855-62D5-F38B-483E-3C1632F79C91}"/>
              </a:ext>
            </a:extLst>
          </p:cNvPr>
          <p:cNvSpPr txBox="1"/>
          <p:nvPr/>
        </p:nvSpPr>
        <p:spPr>
          <a:xfrm>
            <a:off x="287436" y="4453935"/>
            <a:ext cx="16927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）连线；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0111">
                <a:extLst>
                  <a:ext uri="{FF2B5EF4-FFF2-40B4-BE49-F238E27FC236}">
                    <a16:creationId xmlns:a16="http://schemas.microsoft.com/office/drawing/2014/main" id="{8F923AC0-CE8F-7384-E993-BAC016BACE04}"/>
                  </a:ext>
                </a:extLst>
              </p:cNvPr>
              <p:cNvSpPr txBox="1"/>
              <p:nvPr/>
            </p:nvSpPr>
            <p:spPr>
              <a:xfrm>
                <a:off x="287436" y="4873352"/>
                <a:ext cx="9800119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中，在该函数图象上的是点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0111">
                <a:extLst>
                  <a:ext uri="{FF2B5EF4-FFF2-40B4-BE49-F238E27FC236}">
                    <a16:creationId xmlns:a16="http://schemas.microsoft.com/office/drawing/2014/main" id="{8F923AC0-CE8F-7384-E993-BAC016BACE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436" y="4873352"/>
                <a:ext cx="9800119" cy="677108"/>
              </a:xfrm>
              <a:prstGeom prst="rect">
                <a:avLst/>
              </a:prstGeom>
              <a:blipFill>
                <a:blip r:embed="rId9"/>
                <a:stretch>
                  <a:fillRect l="-1866" r="-995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0113">
            <a:extLst>
              <a:ext uri="{FF2B5EF4-FFF2-40B4-BE49-F238E27FC236}">
                <a16:creationId xmlns:a16="http://schemas.microsoft.com/office/drawing/2014/main" id="{AFC8E073-7BE2-32F5-5F24-F4FD31E1F7CB}"/>
              </a:ex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86626" y="3861048"/>
            <a:ext cx="1914030" cy="19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A09AACE-E32D-C09C-B3DE-346520BCC8C3}"/>
              </a:ext>
            </a:extLst>
          </p:cNvPr>
          <p:cNvSpPr txBox="1"/>
          <p:nvPr/>
        </p:nvSpPr>
        <p:spPr>
          <a:xfrm>
            <a:off x="8295147" y="4822552"/>
            <a:ext cx="1399287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6" name="yt_shape_10116"/>
          <p:cNvSpPr txBox="1"/>
          <p:nvPr/>
        </p:nvSpPr>
        <p:spPr>
          <a:xfrm>
            <a:off x="540000" y="2168800"/>
            <a:ext cx="589905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的性质</a:t>
            </a:r>
          </a:p>
        </p:txBody>
      </p:sp>
      <p:sp>
        <p:nvSpPr>
          <p:cNvPr id="10117" name="yt_shape_10117"/>
          <p:cNvSpPr txBox="1"/>
          <p:nvPr/>
        </p:nvSpPr>
        <p:spPr>
          <a:xfrm>
            <a:off x="540000" y="2668365"/>
            <a:ext cx="7736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的图象与性质的叙述，错误的是（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18" name="yt_table_101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90397"/>
              </p:ext>
            </p:extLst>
          </p:nvPr>
        </p:nvGraphicFramePr>
        <p:xfrm>
          <a:off x="540000" y="3147668"/>
          <a:ext cx="5757863" cy="1901952"/>
        </p:xfrm>
        <a:graphic>
          <a:graphicData uri="http://schemas.openxmlformats.org/drawingml/2006/table">
            <a:tbl>
              <a:tblPr/>
              <a:tblGrid>
                <a:gridCol w="575786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其图象的对称轴与图象的交点是原点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在对称轴右侧，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在对称轴左侧，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pic>
        <p:nvPicPr>
          <p:cNvPr id="3" name="yt_shape_1697708138745">
            <a:extLst>
              <a:ext uri="{FF2B5EF4-FFF2-40B4-BE49-F238E27FC236}">
                <a16:creationId xmlns:a16="http://schemas.microsoft.com/office/drawing/2014/main" id="{7397DD73-5A6F-3D5F-684C-F0B374D21E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81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A1FE50-CB22-B64E-3C89-9AA03FAB23CF}"/>
              </a:ext>
            </a:extLst>
          </p:cNvPr>
          <p:cNvSpPr txBox="1"/>
          <p:nvPr/>
        </p:nvSpPr>
        <p:spPr>
          <a:xfrm>
            <a:off x="7450864" y="26215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0" name="yt_shape_10120"/>
          <p:cNvSpPr txBox="1"/>
          <p:nvPr/>
        </p:nvSpPr>
        <p:spPr>
          <a:xfrm>
            <a:off x="540119" y="21785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的图象上的两点，则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121" name="yt_table_101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047290"/>
              </p:ext>
            </p:extLst>
          </p:nvPr>
        </p:nvGraphicFramePr>
        <p:xfrm>
          <a:off x="540000" y="3137951"/>
          <a:ext cx="3792538" cy="1901952"/>
        </p:xfrm>
        <a:graphic>
          <a:graphicData uri="http://schemas.openxmlformats.org/drawingml/2006/table">
            <a:tbl>
              <a:tblPr/>
              <a:tblGrid>
                <a:gridCol w="3792538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的大小不能判断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DEA464E-5138-BC5F-E531-2550566D9ECC}"/>
              </a:ext>
            </a:extLst>
          </p:cNvPr>
          <p:cNvSpPr txBox="1"/>
          <p:nvPr/>
        </p:nvSpPr>
        <p:spPr>
          <a:xfrm>
            <a:off x="1821708" y="26071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23" name="yt_shape_10123"/>
              <p:cNvSpPr txBox="1"/>
              <p:nvPr/>
            </p:nvSpPr>
            <p:spPr>
              <a:xfrm>
                <a:off x="540000" y="908720"/>
                <a:ext cx="11111999" cy="17979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有三个二次函数：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，它们的开口由大到小按顺序排列为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①③②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画二次函数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的图象，并回答下列问题：</a:t>
                </a:r>
              </a:p>
            </p:txBody>
          </p:sp>
        </mc:Choice>
        <mc:Fallback>
          <p:sp>
            <p:nvSpPr>
              <p:cNvPr id="10123" name="yt_shape_101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11111999" cy="1797993"/>
              </a:xfrm>
              <a:prstGeom prst="rect">
                <a:avLst/>
              </a:prstGeom>
              <a:blipFill>
                <a:blip r:embed="rId2"/>
                <a:stretch>
                  <a:fillRect l="-1701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5CD827-4248-6D66-4B52-6D3AED50B849}"/>
              </a:ext>
            </a:extLst>
          </p:cNvPr>
          <p:cNvSpPr txBox="1"/>
          <p:nvPr/>
        </p:nvSpPr>
        <p:spPr>
          <a:xfrm>
            <a:off x="1364389" y="153336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①③②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0127" title="H_208.11386">
            <a:extLst>
              <a:ext uri="{FF2B5EF4-FFF2-40B4-BE49-F238E27FC236}">
                <a16:creationId xmlns:a16="http://schemas.microsoft.com/office/drawing/2014/main" id="{7F943A08-2A0D-E21E-899F-861ED608D74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2996952"/>
            <a:ext cx="2106428" cy="2643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129">
            <a:extLst>
              <a:ext uri="{FF2B5EF4-FFF2-40B4-BE49-F238E27FC236}">
                <a16:creationId xmlns:a16="http://schemas.microsoft.com/office/drawing/2014/main" id="{988F7CFE-002A-4C7C-3747-AB5BA045E9B5}"/>
              </a:ext>
            </a:extLst>
          </p:cNvPr>
          <p:cNvSpPr txBox="1"/>
          <p:nvPr/>
        </p:nvSpPr>
        <p:spPr>
          <a:xfrm>
            <a:off x="394479" y="2809883"/>
            <a:ext cx="4581382" cy="33130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是多少？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的值是多少？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</p:txBody>
      </p:sp>
      <p:pic>
        <p:nvPicPr>
          <p:cNvPr id="5" name="yt_image_10135">
            <a:extLst>
              <a:ext uri="{FF2B5EF4-FFF2-40B4-BE49-F238E27FC236}">
                <a16:creationId xmlns:a16="http://schemas.microsoft.com/office/drawing/2014/main" id="{F3DA08CF-42D6-C880-48FA-885D13B982BD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36000" y="3033141"/>
            <a:ext cx="1946556" cy="247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C2EEE4-7438-D593-052E-08C7C0343E0F}"/>
                  </a:ext>
                </a:extLst>
              </p:cNvPr>
              <p:cNvSpPr txBox="1"/>
              <p:nvPr/>
            </p:nvSpPr>
            <p:spPr>
              <a:xfrm>
                <a:off x="489200" y="3312275"/>
                <a:ext cx="31947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的图象如图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7C2EEE4-7438-D593-052E-08C7C0343E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200" y="3312275"/>
                <a:ext cx="3194749" cy="727279"/>
              </a:xfrm>
              <a:prstGeom prst="rect">
                <a:avLst/>
              </a:prstGeom>
              <a:blipFill>
                <a:blip r:embed="rId5"/>
                <a:stretch>
                  <a:fillRect l="-2863" r="-324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73B60F-1BCF-4143-6A1C-1F7921FDE785}"/>
                  </a:ext>
                </a:extLst>
              </p:cNvPr>
              <p:cNvSpPr txBox="1"/>
              <p:nvPr/>
            </p:nvSpPr>
            <p:spPr>
              <a:xfrm>
                <a:off x="394479" y="4021892"/>
                <a:ext cx="42615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873B60F-1BCF-4143-6A1C-1F7921FDE7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479" y="4021892"/>
                <a:ext cx="4261548" cy="727279"/>
              </a:xfrm>
              <a:prstGeom prst="rect">
                <a:avLst/>
              </a:prstGeom>
              <a:blipFill>
                <a:blip r:embed="rId6"/>
                <a:stretch>
                  <a:fillRect l="-2289" r="-228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50D35E-94CA-5287-5AEB-597FE30B789C}"/>
                  </a:ext>
                </a:extLst>
              </p:cNvPr>
              <p:cNvSpPr txBox="1"/>
              <p:nvPr/>
            </p:nvSpPr>
            <p:spPr>
              <a:xfrm>
                <a:off x="479376" y="5157192"/>
                <a:ext cx="35757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250D35E-94CA-5287-5AEB-597FE30B7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157192"/>
                <a:ext cx="3575748" cy="727279"/>
              </a:xfrm>
              <a:prstGeom prst="rect">
                <a:avLst/>
              </a:prstGeom>
              <a:blipFill>
                <a:blip r:embed="rId7"/>
                <a:stretch>
                  <a:fillRect l="-2730" r="-2184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339E5CE8-E39E-8E7F-0DEB-B4B0876970EA}"/>
              </a:ext>
            </a:extLst>
          </p:cNvPr>
          <p:cNvSpPr txBox="1"/>
          <p:nvPr/>
        </p:nvSpPr>
        <p:spPr>
          <a:xfrm>
            <a:off x="479376" y="5847835"/>
            <a:ext cx="176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2" name="yt_shape_10132"/>
          <p:cNvSpPr txBox="1"/>
          <p:nvPr/>
        </p:nvSpPr>
        <p:spPr>
          <a:xfrm>
            <a:off x="540000" y="900000"/>
            <a:ext cx="716221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取何值时，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有最小值，最小值是多少？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的增大怎样变化？当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时呢？</a:t>
            </a:r>
          </a:p>
        </p:txBody>
      </p:sp>
      <p:sp>
        <p:nvSpPr>
          <p:cNvPr id="10136" name="yt_shape_10136"/>
          <p:cNvSpPr txBox="1"/>
          <p:nvPr/>
        </p:nvSpPr>
        <p:spPr>
          <a:xfrm>
            <a:off x="5097182" y="2222310"/>
            <a:ext cx="1596463" cy="18189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100" b="0" i="0" u="none" spc="-10100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  <a:cs typeface="宋体" pitchFamily="101"/>
              </a:rPr>
              <a:t> </a:t>
            </a:r>
            <a:r>
              <a:rPr lang="en-US" altLang="zh-CN" sz="10100" b="0" i="0" u="none" spc="9924">
                <a:solidFill>
                  <a:srgbClr val="1EE3CF"/>
                </a:solidFill>
                <a:effectLst/>
                <a:latin typeface="Times New Roman" pitchFamily="101"/>
                <a:ea typeface="宋体" pitchFamily="101"/>
                <a:cs typeface="宋体" pitchFamily="10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38" name="yt_shape_10138"/>
              <p:cNvSpPr txBox="1"/>
              <p:nvPr/>
            </p:nvSpPr>
            <p:spPr>
              <a:xfrm>
                <a:off x="540000" y="4285477"/>
                <a:ext cx="4121321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54.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38" name="yt_shape_10138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85477"/>
                <a:ext cx="4121321" cy="639855"/>
              </a:xfrm>
              <a:prstGeom prst="rect">
                <a:avLst/>
              </a:prstGeom>
              <a:blipFill>
                <a:blip r:embed="rId4"/>
                <a:stretch>
                  <a:fillRect l="-4586" r="-355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40" name="yt_shape_10140"/>
              <p:cNvSpPr txBox="1"/>
              <p:nvPr/>
            </p:nvSpPr>
            <p:spPr>
              <a:xfrm>
                <a:off x="540000" y="4976120"/>
                <a:ext cx="342882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0" name="yt_shape_10140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76120"/>
                <a:ext cx="3428824" cy="639855"/>
              </a:xfrm>
              <a:prstGeom prst="rect">
                <a:avLst/>
              </a:prstGeom>
              <a:blipFill>
                <a:blip r:embed="rId5"/>
                <a:stretch>
                  <a:fillRect l="-5516" r="-444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43" name="yt_shape_10143"/>
          <p:cNvSpPr txBox="1"/>
          <p:nvPr/>
        </p:nvSpPr>
        <p:spPr>
          <a:xfrm>
            <a:off x="540000" y="6146066"/>
            <a:ext cx="54277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有最小值，最小值是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2949ABD-1636-F729-0370-1A3781099AD7}"/>
              </a:ext>
            </a:extLst>
          </p:cNvPr>
          <p:cNvSpPr txBox="1"/>
          <p:nvPr/>
        </p:nvSpPr>
        <p:spPr>
          <a:xfrm>
            <a:off x="623392" y="1484784"/>
            <a:ext cx="555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有最小值，最小值是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0144">
            <a:extLst>
              <a:ext uri="{FF2B5EF4-FFF2-40B4-BE49-F238E27FC236}">
                <a16:creationId xmlns:a16="http://schemas.microsoft.com/office/drawing/2014/main" id="{38F548DD-C079-256D-7D2C-02BD648457C4}"/>
              </a:ext>
            </a:extLst>
          </p:cNvPr>
          <p:cNvSpPr txBox="1"/>
          <p:nvPr/>
        </p:nvSpPr>
        <p:spPr>
          <a:xfrm>
            <a:off x="713403" y="2925320"/>
            <a:ext cx="502541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A58732-9438-E461-C3AA-AE69FBF5B116}"/>
              </a:ext>
            </a:extLst>
          </p:cNvPr>
          <p:cNvSpPr txBox="1"/>
          <p:nvPr/>
        </p:nvSpPr>
        <p:spPr>
          <a:xfrm>
            <a:off x="623392" y="2878514"/>
            <a:ext cx="515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CE20855-802F-FE0F-4E4C-50BD0C40383E}"/>
              </a:ext>
            </a:extLst>
          </p:cNvPr>
          <p:cNvSpPr txBox="1"/>
          <p:nvPr/>
        </p:nvSpPr>
        <p:spPr>
          <a:xfrm>
            <a:off x="623392" y="3354002"/>
            <a:ext cx="416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5" name="yt_shape_10145"/>
          <p:cNvSpPr txBox="1"/>
          <p:nvPr/>
        </p:nvSpPr>
        <p:spPr>
          <a:xfrm>
            <a:off x="540000" y="2853438"/>
            <a:ext cx="743793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）的增减性把握不准而出错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46" name="yt_shape_10146"/>
              <p:cNvSpPr txBox="1"/>
              <p:nvPr/>
            </p:nvSpPr>
            <p:spPr>
              <a:xfrm>
                <a:off x="540119" y="3353003"/>
                <a:ext cx="11111999" cy="10115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的图象在对称轴的左边部分，函数值随自变量取值的增大而减小，则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146" name="yt_shape_101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3003"/>
                <a:ext cx="11111999" cy="1011559"/>
              </a:xfrm>
              <a:prstGeom prst="rect">
                <a:avLst/>
              </a:prstGeom>
              <a:blipFill>
                <a:blip r:embed="rId2"/>
                <a:stretch>
                  <a:fillRect l="-1701" b="-18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139142">
            <a:extLst>
              <a:ext uri="{FF2B5EF4-FFF2-40B4-BE49-F238E27FC236}">
                <a16:creationId xmlns:a16="http://schemas.microsoft.com/office/drawing/2014/main" id="{E0DB607D-4493-5354-F9AB-EE4463DD4A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9276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657384-019D-699C-0E35-BAC37FC0CCC6}"/>
                  </a:ext>
                </a:extLst>
              </p:cNvPr>
              <p:cNvSpPr txBox="1"/>
              <p:nvPr/>
            </p:nvSpPr>
            <p:spPr>
              <a:xfrm>
                <a:off x="4937971" y="3765950"/>
                <a:ext cx="1158113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657384-019D-699C-0E35-BAC37FC0CC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7971" y="3765950"/>
                <a:ext cx="1158113" cy="554685"/>
              </a:xfrm>
              <a:prstGeom prst="rect">
                <a:avLst/>
              </a:prstGeom>
              <a:blipFill>
                <a:blip r:embed="rId4"/>
                <a:stretch>
                  <a:fillRect l="-7895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2052</Words>
  <Application>Microsoft Office PowerPoint</Application>
  <PresentationFormat>宽屏</PresentationFormat>
  <Paragraphs>170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2023-10-19T13:59:34Z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