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3" r:id="rId4"/>
    <p:sldId id="365" r:id="rId5"/>
    <p:sldId id="375" r:id="rId6"/>
    <p:sldId id="376" r:id="rId7"/>
    <p:sldId id="366" r:id="rId8"/>
    <p:sldId id="377" r:id="rId9"/>
    <p:sldId id="368" r:id="rId10"/>
    <p:sldId id="378" r:id="rId11"/>
    <p:sldId id="370" r:id="rId12"/>
    <p:sldId id="382" r:id="rId13"/>
    <p:sldId id="383" r:id="rId14"/>
    <p:sldId id="371" r:id="rId15"/>
    <p:sldId id="384" r:id="rId16"/>
    <p:sldId id="387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bin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bin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6" name="yt_shape_13336"/>
          <p:cNvSpPr txBox="1"/>
          <p:nvPr/>
        </p:nvSpPr>
        <p:spPr>
          <a:xfrm>
            <a:off x="530085" y="1124016"/>
            <a:ext cx="27251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圆与面积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37" name="yt_shape_13337"/>
              <p:cNvSpPr txBox="1"/>
              <p:nvPr/>
            </p:nvSpPr>
            <p:spPr>
              <a:xfrm>
                <a:off x="530204" y="1623581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（南通市中考）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的延长线上，连接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37" name="yt_shape_133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204" y="1623581"/>
                <a:ext cx="11111999" cy="946798"/>
              </a:xfrm>
              <a:prstGeom prst="rect">
                <a:avLst/>
              </a:prstGeom>
              <a:blipFill>
                <a:blip r:embed="rId2"/>
                <a:stretch>
                  <a:fillRect l="-1700" t="-5128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39" name="yt_image_1333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30301" y="3228863"/>
            <a:ext cx="2313894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41" name="yt_shape_13341"/>
          <p:cNvSpPr txBox="1"/>
          <p:nvPr/>
        </p:nvSpPr>
        <p:spPr>
          <a:xfrm>
            <a:off x="511304" y="2685363"/>
            <a:ext cx="30264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）求直径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pic>
        <p:nvPicPr>
          <p:cNvPr id="3" name="yt_shape_1697708803800">
            <a:extLst>
              <a:ext uri="{FF2B5EF4-FFF2-40B4-BE49-F238E27FC236}">
                <a16:creationId xmlns:a16="http://schemas.microsoft.com/office/drawing/2014/main" id="{7B6593AF-F498-A0C6-890A-F1D7A2FDFD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085" y="1163045"/>
            <a:ext cx="1174942" cy="366380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344">
                <a:extLst>
                  <a:ext uri="{FF2B5EF4-FFF2-40B4-BE49-F238E27FC236}">
                    <a16:creationId xmlns:a16="http://schemas.microsoft.com/office/drawing/2014/main" id="{10C13E72-693D-30E2-2444-20EC9523D112}"/>
                  </a:ext>
                </a:extLst>
              </p:cNvPr>
              <p:cNvSpPr txBox="1"/>
              <p:nvPr/>
            </p:nvSpPr>
            <p:spPr>
              <a:xfrm>
                <a:off x="641395" y="3129462"/>
                <a:ext cx="4124527" cy="2991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344">
                <a:extLst>
                  <a:ext uri="{FF2B5EF4-FFF2-40B4-BE49-F238E27FC236}">
                    <a16:creationId xmlns:a16="http://schemas.microsoft.com/office/drawing/2014/main" id="{10C13E72-693D-30E2-2444-20EC9523D1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395" y="3129462"/>
                <a:ext cx="4124527" cy="2991909"/>
              </a:xfrm>
              <a:prstGeom prst="rect">
                <a:avLst/>
              </a:prstGeom>
              <a:blipFill>
                <a:blip r:embed="rId5"/>
                <a:stretch>
                  <a:fillRect l="-4431" t="-1629" r="-3545" b="-5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406BF63-71B1-3FA4-040E-70C92DEF4066}"/>
              </a:ext>
            </a:extLst>
          </p:cNvPr>
          <p:cNvSpPr txBox="1"/>
          <p:nvPr/>
        </p:nvSpPr>
        <p:spPr>
          <a:xfrm>
            <a:off x="551384" y="3082656"/>
            <a:ext cx="426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83C666-04D1-8E3A-3D18-D54C27100717}"/>
              </a:ext>
            </a:extLst>
          </p:cNvPr>
          <p:cNvSpPr txBox="1"/>
          <p:nvPr/>
        </p:nvSpPr>
        <p:spPr>
          <a:xfrm>
            <a:off x="551384" y="3558144"/>
            <a:ext cx="342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4EFC80-4438-B914-6162-696C32A1A22D}"/>
              </a:ext>
            </a:extLst>
          </p:cNvPr>
          <p:cNvSpPr txBox="1"/>
          <p:nvPr/>
        </p:nvSpPr>
        <p:spPr>
          <a:xfrm>
            <a:off x="551384" y="4033632"/>
            <a:ext cx="268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7850DC4-DDD5-0D0A-78CB-DEBB56123D77}"/>
                  </a:ext>
                </a:extLst>
              </p:cNvPr>
              <p:cNvSpPr txBox="1"/>
              <p:nvPr/>
            </p:nvSpPr>
            <p:spPr>
              <a:xfrm>
                <a:off x="551384" y="4509120"/>
                <a:ext cx="414864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e>
                    </m:groupChr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7850DC4-DDD5-0D0A-78CB-DEBB56123D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4509120"/>
                <a:ext cx="4148645" cy="646189"/>
              </a:xfrm>
              <a:prstGeom prst="rect">
                <a:avLst/>
              </a:prstGeom>
              <a:blipFill>
                <a:blip r:embed="rId6"/>
                <a:stretch>
                  <a:fillRect l="-2203" r="-2643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5C0FE8-0C7A-05AE-3A5E-86758B72B53C}"/>
                  </a:ext>
                </a:extLst>
              </p:cNvPr>
              <p:cNvSpPr txBox="1"/>
              <p:nvPr/>
            </p:nvSpPr>
            <p:spPr>
              <a:xfrm>
                <a:off x="551384" y="5061697"/>
                <a:ext cx="25043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5C0FE8-0C7A-05AE-3A5E-86758B72B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061697"/>
                <a:ext cx="2504314" cy="615392"/>
              </a:xfrm>
              <a:prstGeom prst="rect">
                <a:avLst/>
              </a:prstGeom>
              <a:blipFill>
                <a:blip r:embed="rId7"/>
                <a:stretch>
                  <a:fillRect l="-3650" r="-389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4D40B4-2BC6-3252-3F8A-281513B8E5E3}"/>
                  </a:ext>
                </a:extLst>
              </p:cNvPr>
              <p:cNvSpPr txBox="1"/>
              <p:nvPr/>
            </p:nvSpPr>
            <p:spPr>
              <a:xfrm>
                <a:off x="551384" y="5583478"/>
                <a:ext cx="29235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D4D40B4-2BC6-3252-3F8A-281513B8E5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5583478"/>
                <a:ext cx="2923541" cy="555765"/>
              </a:xfrm>
              <a:prstGeom prst="rect">
                <a:avLst/>
              </a:prstGeom>
              <a:blipFill>
                <a:blip r:embed="rId8"/>
                <a:stretch>
                  <a:fillRect l="-3125" r="-333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3" name="yt_shape_13403"/>
          <p:cNvSpPr txBox="1"/>
          <p:nvPr/>
        </p:nvSpPr>
        <p:spPr>
          <a:xfrm>
            <a:off x="664176" y="82648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（菏泽市中考）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的平分线交于点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04" name="yt_image_1340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17267" y="3038774"/>
            <a:ext cx="2552369" cy="202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6" name="yt_shape_13406"/>
          <p:cNvSpPr txBox="1"/>
          <p:nvPr/>
        </p:nvSpPr>
        <p:spPr>
          <a:xfrm>
            <a:off x="551384" y="1940422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的度数；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54D7B19-3A83-8571-359F-F47225F05DBB}"/>
              </a:ext>
            </a:extLst>
          </p:cNvPr>
          <p:cNvSpPr txBox="1"/>
          <p:nvPr/>
        </p:nvSpPr>
        <p:spPr>
          <a:xfrm>
            <a:off x="517675" y="2341871"/>
            <a:ext cx="3226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F6E4B2-10B7-166B-0112-66E2B0C8389C}"/>
              </a:ext>
            </a:extLst>
          </p:cNvPr>
          <p:cNvSpPr txBox="1"/>
          <p:nvPr/>
        </p:nvSpPr>
        <p:spPr>
          <a:xfrm>
            <a:off x="517675" y="2817359"/>
            <a:ext cx="2096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33A2D35-FDE2-393C-0B86-552658635128}"/>
              </a:ext>
            </a:extLst>
          </p:cNvPr>
          <p:cNvSpPr txBox="1"/>
          <p:nvPr/>
        </p:nvSpPr>
        <p:spPr>
          <a:xfrm>
            <a:off x="517675" y="3292847"/>
            <a:ext cx="2380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2C509B-3DCB-6C21-AFE4-8365CFBE9E65}"/>
              </a:ext>
            </a:extLst>
          </p:cNvPr>
          <p:cNvSpPr txBox="1"/>
          <p:nvPr/>
        </p:nvSpPr>
        <p:spPr>
          <a:xfrm>
            <a:off x="517675" y="3768335"/>
            <a:ext cx="363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0070E6B-72CC-94B5-480A-97BD188B8407}"/>
              </a:ext>
            </a:extLst>
          </p:cNvPr>
          <p:cNvSpPr txBox="1"/>
          <p:nvPr/>
        </p:nvSpPr>
        <p:spPr>
          <a:xfrm>
            <a:off x="517675" y="4243823"/>
            <a:ext cx="14961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FD561C-BA95-968E-31DF-2B1D225867E5}"/>
              </a:ext>
            </a:extLst>
          </p:cNvPr>
          <p:cNvSpPr txBox="1"/>
          <p:nvPr/>
        </p:nvSpPr>
        <p:spPr>
          <a:xfrm>
            <a:off x="517675" y="4719311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6EDB99-C956-7CCC-6DA5-8E9A6A742BE1}"/>
              </a:ext>
            </a:extLst>
          </p:cNvPr>
          <p:cNvSpPr txBox="1"/>
          <p:nvPr/>
        </p:nvSpPr>
        <p:spPr>
          <a:xfrm>
            <a:off x="517675" y="5194799"/>
            <a:ext cx="324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72°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386838-BD61-17F4-1CA4-469B5DCDC5AE}"/>
              </a:ext>
            </a:extLst>
          </p:cNvPr>
          <p:cNvSpPr txBox="1"/>
          <p:nvPr/>
        </p:nvSpPr>
        <p:spPr>
          <a:xfrm>
            <a:off x="517675" y="5670287"/>
            <a:ext cx="35459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4BE47F-7093-8309-C13F-5FFE40F53A0E}"/>
              </a:ext>
            </a:extLst>
          </p:cNvPr>
          <p:cNvSpPr txBox="1"/>
          <p:nvPr/>
        </p:nvSpPr>
        <p:spPr>
          <a:xfrm>
            <a:off x="517675" y="6145776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36°.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413" name="yt_shape_13413"/>
              <p:cNvSpPr txBox="1"/>
              <p:nvPr/>
            </p:nvSpPr>
            <p:spPr>
              <a:xfrm>
                <a:off x="569387" y="1554345"/>
                <a:ext cx="5796459" cy="36215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𝐸𝐴𝐹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∽△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13" name="yt_shape_134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9387" y="1554345"/>
                <a:ext cx="5796459" cy="3621504"/>
              </a:xfrm>
              <a:prstGeom prst="rect">
                <a:avLst/>
              </a:prstGeom>
              <a:blipFill>
                <a:blip r:embed="rId2"/>
                <a:stretch>
                  <a:fillRect l="-3155" t="-1515" r="-2313" b="-42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8225E8-26B3-D759-422F-55D474E25441}"/>
              </a:ext>
            </a:extLst>
          </p:cNvPr>
          <p:cNvSpPr txBox="1"/>
          <p:nvPr/>
        </p:nvSpPr>
        <p:spPr>
          <a:xfrm>
            <a:off x="479376" y="1507539"/>
            <a:ext cx="592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248833-F72E-127A-03FD-09A648CC6778}"/>
              </a:ext>
            </a:extLst>
          </p:cNvPr>
          <p:cNvSpPr txBox="1"/>
          <p:nvPr/>
        </p:nvSpPr>
        <p:spPr>
          <a:xfrm>
            <a:off x="479376" y="1983027"/>
            <a:ext cx="486556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34A329-C8BE-C9D8-2BFC-CA2D4E24873E}"/>
                  </a:ext>
                </a:extLst>
              </p:cNvPr>
              <p:cNvSpPr txBox="1"/>
              <p:nvPr/>
            </p:nvSpPr>
            <p:spPr>
              <a:xfrm>
                <a:off x="479376" y="2458515"/>
                <a:ext cx="556113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AFE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𝐸𝐴𝐹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𝐴𝐸𝐹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34A329-C8BE-C9D8-2BFC-CA2D4E2487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2458515"/>
                <a:ext cx="5561139" cy="1154189"/>
              </a:xfrm>
              <a:prstGeom prst="rect">
                <a:avLst/>
              </a:prstGeom>
              <a:blipFill>
                <a:blip r:embed="rId3"/>
                <a:stretch>
                  <a:fillRect l="-1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B1AF17D-EAFD-C8E3-9898-1C6A73D36FC0}"/>
              </a:ext>
            </a:extLst>
          </p:cNvPr>
          <p:cNvSpPr txBox="1"/>
          <p:nvPr/>
        </p:nvSpPr>
        <p:spPr>
          <a:xfrm>
            <a:off x="479376" y="3519092"/>
            <a:ext cx="2853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1692BF5-968E-E1A9-6D00-446BE53ADFE0}"/>
                  </a:ext>
                </a:extLst>
              </p:cNvPr>
              <p:cNvSpPr txBox="1"/>
              <p:nvPr/>
            </p:nvSpPr>
            <p:spPr>
              <a:xfrm>
                <a:off x="479376" y="3994580"/>
                <a:ext cx="170072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1692BF5-968E-E1A9-6D00-446BE53ADF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994580"/>
                <a:ext cx="1700720" cy="768681"/>
              </a:xfrm>
              <a:prstGeom prst="rect">
                <a:avLst/>
              </a:prstGeom>
              <a:blipFill>
                <a:blip r:embed="rId4"/>
                <a:stretch>
                  <a:fillRect l="-5735" r="-537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8B4E6CB-74D1-F028-0131-EC5094BBDBB3}"/>
              </a:ext>
            </a:extLst>
          </p:cNvPr>
          <p:cNvSpPr txBox="1"/>
          <p:nvPr/>
        </p:nvSpPr>
        <p:spPr>
          <a:xfrm>
            <a:off x="479376" y="4669649"/>
            <a:ext cx="22184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407">
            <a:extLst>
              <a:ext uri="{FF2B5EF4-FFF2-40B4-BE49-F238E27FC236}">
                <a16:creationId xmlns:a16="http://schemas.microsoft.com/office/drawing/2014/main" id="{4E8E0C88-74EF-1CE1-A93D-29CA236FDDA3}"/>
              </a:ext>
            </a:extLst>
          </p:cNvPr>
          <p:cNvSpPr txBox="1"/>
          <p:nvPr/>
        </p:nvSpPr>
        <p:spPr>
          <a:xfrm>
            <a:off x="591065" y="1032051"/>
            <a:ext cx="3674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15" name="yt_shape_13415"/>
              <p:cNvSpPr txBox="1"/>
              <p:nvPr/>
            </p:nvSpPr>
            <p:spPr>
              <a:xfrm>
                <a:off x="540000" y="1427986"/>
                <a:ext cx="7086876" cy="43620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）证明：连接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，延长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交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SSS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AP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的切线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15" name="yt_shape_13415" descr="{&quot;rangeId&quot;:3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27986"/>
                <a:ext cx="7086876" cy="4362028"/>
              </a:xfrm>
              <a:prstGeom prst="rect">
                <a:avLst/>
              </a:prstGeom>
              <a:blipFill>
                <a:blip r:embed="rId2"/>
                <a:stretch>
                  <a:fillRect l="-2668" t="-1117" r="-1721" b="-34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0709C1-01FE-57F9-5497-509A032D8B85}"/>
              </a:ext>
            </a:extLst>
          </p:cNvPr>
          <p:cNvSpPr txBox="1"/>
          <p:nvPr/>
        </p:nvSpPr>
        <p:spPr>
          <a:xfrm>
            <a:off x="449989" y="1381180"/>
            <a:ext cx="7198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，延长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00D565-ED52-C76D-E813-2D5F604DEB15}"/>
                  </a:ext>
                </a:extLst>
              </p:cNvPr>
              <p:cNvSpPr txBox="1"/>
              <p:nvPr/>
            </p:nvSpPr>
            <p:spPr>
              <a:xfrm>
                <a:off x="449989" y="1856668"/>
                <a:ext cx="480161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3, 'mathAnswerShape': 1}">
                <a:extLst>
                  <a:ext uri="{FF2B5EF4-FFF2-40B4-BE49-F238E27FC236}">
                    <a16:creationId xmlns:a16="http://schemas.microsoft.com/office/drawing/2014/main" id="{A100D565-ED52-C76D-E813-2D5F604DEB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6668"/>
                <a:ext cx="4801616" cy="1611643"/>
              </a:xfrm>
              <a:prstGeom prst="rect">
                <a:avLst/>
              </a:prstGeom>
              <a:blipFill>
                <a:blip r:embed="rId3"/>
                <a:stretch>
                  <a:fillRect l="-2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2FBA9F1-CAF1-2B3C-CCBC-92702EC2750B}"/>
              </a:ext>
            </a:extLst>
          </p:cNvPr>
          <p:cNvSpPr txBox="1"/>
          <p:nvPr/>
        </p:nvSpPr>
        <p:spPr>
          <a:xfrm>
            <a:off x="449989" y="3374699"/>
            <a:ext cx="2905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CE7CAD4-8F4E-F669-B38C-2A9559E767BC}"/>
              </a:ext>
            </a:extLst>
          </p:cNvPr>
          <p:cNvSpPr txBox="1"/>
          <p:nvPr/>
        </p:nvSpPr>
        <p:spPr>
          <a:xfrm>
            <a:off x="3215680" y="3374699"/>
            <a:ext cx="689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3DDDF7-B8E6-88FA-AAFF-7695CAA7679F}"/>
              </a:ext>
            </a:extLst>
          </p:cNvPr>
          <p:cNvSpPr txBox="1"/>
          <p:nvPr/>
        </p:nvSpPr>
        <p:spPr>
          <a:xfrm>
            <a:off x="3719736" y="3374699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rtl="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BA02062-D1AD-B582-620A-47CD27CA9493}"/>
              </a:ext>
            </a:extLst>
          </p:cNvPr>
          <p:cNvSpPr txBox="1"/>
          <p:nvPr/>
        </p:nvSpPr>
        <p:spPr>
          <a:xfrm>
            <a:off x="449989" y="3850187"/>
            <a:ext cx="4352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AP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AC22FE-B37B-6379-1272-6AD2F70229D6}"/>
              </a:ext>
            </a:extLst>
          </p:cNvPr>
          <p:cNvSpPr txBox="1"/>
          <p:nvPr/>
        </p:nvSpPr>
        <p:spPr>
          <a:xfrm>
            <a:off x="449989" y="4325676"/>
            <a:ext cx="1889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87ADE6A-CEDB-1D14-E9EA-A7655188495C}"/>
              </a:ext>
            </a:extLst>
          </p:cNvPr>
          <p:cNvSpPr txBox="1"/>
          <p:nvPr/>
        </p:nvSpPr>
        <p:spPr>
          <a:xfrm>
            <a:off x="449989" y="4801163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EF82ECA-DB7D-783E-2890-8EE33FE7985C}"/>
              </a:ext>
            </a:extLst>
          </p:cNvPr>
          <p:cNvSpPr txBox="1"/>
          <p:nvPr/>
        </p:nvSpPr>
        <p:spPr>
          <a:xfrm>
            <a:off x="449989" y="5276651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3408">
            <a:extLst>
              <a:ext uri="{FF2B5EF4-FFF2-40B4-BE49-F238E27FC236}">
                <a16:creationId xmlns:a16="http://schemas.microsoft.com/office/drawing/2014/main" id="{FAEF4CB6-3F43-A65F-514F-8B45ABA6AC65}"/>
              </a:ext>
            </a:extLst>
          </p:cNvPr>
          <p:cNvSpPr txBox="1"/>
          <p:nvPr/>
        </p:nvSpPr>
        <p:spPr>
          <a:xfrm>
            <a:off x="572353" y="950422"/>
            <a:ext cx="38936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" name="yt_image_13410">
            <a:extLst>
              <a:ext uri="{FF2B5EF4-FFF2-40B4-BE49-F238E27FC236}">
                <a16:creationId xmlns:a16="http://schemas.microsoft.com/office/drawing/2014/main" id="{47E6AD6B-0B52-A3A4-CCB8-DCCB5E4CF6E4}"/>
              </a:ex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2636" y="3112896"/>
            <a:ext cx="2020984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7" name="yt_shape_13417"/>
          <p:cNvSpPr txBox="1"/>
          <p:nvPr/>
        </p:nvSpPr>
        <p:spPr>
          <a:xfrm>
            <a:off x="540000" y="1469386"/>
            <a:ext cx="3340658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圆与二次函数</a:t>
            </a:r>
          </a:p>
        </p:txBody>
      </p:sp>
      <p:sp>
        <p:nvSpPr>
          <p:cNvPr id="13418" name="yt_shape_13418"/>
          <p:cNvSpPr txBox="1"/>
          <p:nvPr/>
        </p:nvSpPr>
        <p:spPr>
          <a:xfrm>
            <a:off x="540119" y="196895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，与抛物线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有唯一公共点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轴于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419" name="yt_image_13419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90944" y="3284704"/>
            <a:ext cx="2098254" cy="2189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1" name="yt_shape_13421"/>
          <p:cNvSpPr txBox="1"/>
          <p:nvPr/>
        </p:nvSpPr>
        <p:spPr>
          <a:xfrm>
            <a:off x="542545" y="2921631"/>
            <a:ext cx="32316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）求抛物线表达式；</a:t>
            </a:r>
          </a:p>
        </p:txBody>
      </p:sp>
      <p:pic>
        <p:nvPicPr>
          <p:cNvPr id="3" name="yt_shape_1697708804579">
            <a:extLst>
              <a:ext uri="{FF2B5EF4-FFF2-40B4-BE49-F238E27FC236}">
                <a16:creationId xmlns:a16="http://schemas.microsoft.com/office/drawing/2014/main" id="{C4217FEE-0632-EE52-FB81-628DD7FB7B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08415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A771EB0-21F7-5CED-9B18-8E0E37E17C0A}"/>
              </a:ext>
            </a:extLst>
          </p:cNvPr>
          <p:cNvSpPr txBox="1"/>
          <p:nvPr/>
        </p:nvSpPr>
        <p:spPr>
          <a:xfrm>
            <a:off x="540000" y="3356374"/>
            <a:ext cx="8085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）由题意，得方程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有两个相等实根，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CE6E01F-7746-0D0C-3DCC-07C37940FA5E}"/>
              </a:ext>
            </a:extLst>
          </p:cNvPr>
          <p:cNvSpPr txBox="1"/>
          <p:nvPr/>
        </p:nvSpPr>
        <p:spPr>
          <a:xfrm>
            <a:off x="502802" y="3861243"/>
            <a:ext cx="34995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9BEA7A-5C8A-0521-D028-ABDD5217D363}"/>
              </a:ext>
            </a:extLst>
          </p:cNvPr>
          <p:cNvSpPr txBox="1"/>
          <p:nvPr/>
        </p:nvSpPr>
        <p:spPr>
          <a:xfrm>
            <a:off x="502802" y="4340546"/>
            <a:ext cx="1686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653730-EB43-926F-3747-6888CDCC7EFB}"/>
                  </a:ext>
                </a:extLst>
              </p:cNvPr>
              <p:cNvSpPr txBox="1"/>
              <p:nvPr/>
            </p:nvSpPr>
            <p:spPr>
              <a:xfrm>
                <a:off x="502802" y="4819849"/>
                <a:ext cx="137547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653730-EB43-926F-3747-6888CDCC7E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802" y="4819849"/>
                <a:ext cx="1375474" cy="726326"/>
              </a:xfrm>
              <a:prstGeom prst="rect">
                <a:avLst/>
              </a:prstGeom>
              <a:blipFill>
                <a:blip r:embed="rId4"/>
                <a:stretch>
                  <a:fillRect l="-6637" r="-708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431">
                <a:extLst>
                  <a:ext uri="{FF2B5EF4-FFF2-40B4-BE49-F238E27FC236}">
                    <a16:creationId xmlns:a16="http://schemas.microsoft.com/office/drawing/2014/main" id="{79B4CAE1-5AF6-F646-8519-1AD558755627}"/>
                  </a:ext>
                </a:extLst>
              </p:cNvPr>
              <p:cNvSpPr txBox="1"/>
              <p:nvPr/>
            </p:nvSpPr>
            <p:spPr>
              <a:xfrm>
                <a:off x="592813" y="5456911"/>
                <a:ext cx="119744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7" name="yt_shape_13431">
                <a:extLst>
                  <a:ext uri="{FF2B5EF4-FFF2-40B4-BE49-F238E27FC236}">
                    <a16:creationId xmlns:a16="http://schemas.microsoft.com/office/drawing/2014/main" id="{79B4CAE1-5AF6-F646-8519-1AD5587556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813" y="5456911"/>
                <a:ext cx="1197444" cy="638893"/>
              </a:xfrm>
              <a:prstGeom prst="rect">
                <a:avLst/>
              </a:prstGeom>
              <a:blipFill>
                <a:blip r:embed="rId5"/>
                <a:stretch>
                  <a:fillRect l="-15228" r="-1472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C90F5E-C091-2FF7-12B3-34E626933F3A}"/>
                  </a:ext>
                </a:extLst>
              </p:cNvPr>
              <p:cNvSpPr txBox="1"/>
              <p:nvPr/>
            </p:nvSpPr>
            <p:spPr>
              <a:xfrm>
                <a:off x="502802" y="5410105"/>
                <a:ext cx="13659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C90F5E-C091-2FF7-12B3-34E626933F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802" y="5410105"/>
                <a:ext cx="1365949" cy="726326"/>
              </a:xfrm>
              <a:prstGeom prst="rect">
                <a:avLst/>
              </a:prstGeom>
              <a:blipFill>
                <a:blip r:embed="rId6"/>
                <a:stretch>
                  <a:fillRect l="-6667" r="-711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2" name="yt_shape_13422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）是否存在实数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，使经过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三点的圆与抛物线的交点恰好是点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？若存在，求出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的值；若不存在，说明理由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423" name="yt_shape_13423"/>
          <p:cNvSpPr txBox="1"/>
          <p:nvPr/>
        </p:nvSpPr>
        <p:spPr>
          <a:xfrm>
            <a:off x="540000" y="1724139"/>
            <a:ext cx="79829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）由题意，得方程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有两个相等实根，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25" name="yt_shape_13425"/>
          <p:cNvSpPr txBox="1"/>
          <p:nvPr/>
        </p:nvSpPr>
        <p:spPr>
          <a:xfrm>
            <a:off x="4919362" y="2355806"/>
            <a:ext cx="1957267" cy="17739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850" b="0" i="0" u="none" spc="-985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en-US" altLang="zh-CN" sz="9850" b="0" i="0" u="none" spc="12800">
                <a:solidFill>
                  <a:srgbClr val="1EE3CF"/>
                </a:solidFill>
                <a:effectLst/>
                <a:latin typeface="Times New Roman" pitchFamily="98"/>
                <a:ea typeface="宋体" pitchFamily="98"/>
                <a:cs typeface="宋体" pitchFamily="98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424" name="yt_image_13424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2184" y="2620418"/>
            <a:ext cx="1936360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27" name="yt_shape_13427"/>
          <p:cNvSpPr txBox="1"/>
          <p:nvPr/>
        </p:nvSpPr>
        <p:spPr>
          <a:xfrm>
            <a:off x="540000" y="4369835"/>
            <a:ext cx="335188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428" name="yt_shape_13428"/>
          <p:cNvSpPr txBox="1"/>
          <p:nvPr/>
        </p:nvSpPr>
        <p:spPr>
          <a:xfrm>
            <a:off x="540000" y="4849138"/>
            <a:ext cx="15212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429" name="yt_shape_13429"/>
              <p:cNvSpPr txBox="1"/>
              <p:nvPr/>
            </p:nvSpPr>
            <p:spPr>
              <a:xfrm>
                <a:off x="540000" y="5328441"/>
                <a:ext cx="120706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429" name="yt_shape_134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28441"/>
                <a:ext cx="1207062" cy="638893"/>
              </a:xfrm>
              <a:prstGeom prst="rect">
                <a:avLst/>
              </a:prstGeom>
              <a:blipFill>
                <a:blip r:embed="rId3"/>
                <a:stretch>
                  <a:fillRect l="-15657" r="-1414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433">
                <a:extLst>
                  <a:ext uri="{FF2B5EF4-FFF2-40B4-BE49-F238E27FC236}">
                    <a16:creationId xmlns:a16="http://schemas.microsoft.com/office/drawing/2014/main" id="{CA672311-C142-604C-BEE8-59649C03EC86}"/>
                  </a:ext>
                </a:extLst>
              </p:cNvPr>
              <p:cNvSpPr txBox="1"/>
              <p:nvPr/>
            </p:nvSpPr>
            <p:spPr>
              <a:xfrm>
                <a:off x="483930" y="1701123"/>
                <a:ext cx="6455293" cy="4911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）设存在实数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满足条件，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连接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均为过点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三点的圆的直径，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EBO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HL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zh-CN" sz="1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Times New Roman"/>
                  <a:ea typeface="宋体"/>
                  <a:cs typeface="宋体"/>
                </a:endParaRPr>
              </a:p>
            </p:txBody>
          </p:sp>
        </mc:Choice>
        <mc:Fallback>
          <p:sp>
            <p:nvSpPr>
              <p:cNvPr id="6" name="yt_shape_13433">
                <a:extLst>
                  <a:ext uri="{FF2B5EF4-FFF2-40B4-BE49-F238E27FC236}">
                    <a16:creationId xmlns:a16="http://schemas.microsoft.com/office/drawing/2014/main" id="{CA672311-C142-604C-BEE8-59649C03EC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930" y="1701123"/>
                <a:ext cx="6455293" cy="4911794"/>
              </a:xfrm>
              <a:prstGeom prst="rect">
                <a:avLst/>
              </a:prstGeom>
              <a:blipFill>
                <a:blip r:embed="rId4"/>
                <a:stretch>
                  <a:fillRect l="-2833" t="-993" r="-1983" b="-1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FA6AA75B-310B-2DE4-B210-4FE00F6F2CB5}"/>
              </a:ext>
            </a:extLst>
          </p:cNvPr>
          <p:cNvSpPr txBox="1"/>
          <p:nvPr/>
        </p:nvSpPr>
        <p:spPr>
          <a:xfrm>
            <a:off x="393919" y="1654317"/>
            <a:ext cx="4125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）设存在实数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满足条件，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3F8C1C0-4F1D-35C8-2BAB-DB7C0817C176}"/>
                  </a:ext>
                </a:extLst>
              </p:cNvPr>
              <p:cNvSpPr txBox="1"/>
              <p:nvPr/>
            </p:nvSpPr>
            <p:spPr>
              <a:xfrm>
                <a:off x="393919" y="2129805"/>
                <a:ext cx="444220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p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C3F8C1C0-4F1D-35C8-2BAB-DB7C0817C1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19" y="2129805"/>
                <a:ext cx="4442206" cy="1611643"/>
              </a:xfrm>
              <a:prstGeom prst="rect">
                <a:avLst/>
              </a:prstGeom>
              <a:blipFill>
                <a:blip r:embed="rId5"/>
                <a:stretch>
                  <a:fillRect l="-21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5145BA51-B4B7-F74F-9C05-B77E91741866}"/>
              </a:ext>
            </a:extLst>
          </p:cNvPr>
          <p:cNvSpPr txBox="1"/>
          <p:nvPr/>
        </p:nvSpPr>
        <p:spPr>
          <a:xfrm>
            <a:off x="393919" y="3647836"/>
            <a:ext cx="2413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4321DB-D7B5-BDE8-55C2-18FE387F9305}"/>
              </a:ext>
            </a:extLst>
          </p:cNvPr>
          <p:cNvSpPr txBox="1"/>
          <p:nvPr/>
        </p:nvSpPr>
        <p:spPr>
          <a:xfrm>
            <a:off x="393919" y="4123324"/>
            <a:ext cx="1473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265D963-5EB5-9A2F-AC41-D9FE141384C9}"/>
              </a:ext>
            </a:extLst>
          </p:cNvPr>
          <p:cNvSpPr txBox="1"/>
          <p:nvPr/>
        </p:nvSpPr>
        <p:spPr>
          <a:xfrm>
            <a:off x="393919" y="4598813"/>
            <a:ext cx="198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7C927CF-865C-2D9C-5E6D-28F7F1791A83}"/>
              </a:ext>
            </a:extLst>
          </p:cNvPr>
          <p:cNvSpPr txBox="1"/>
          <p:nvPr/>
        </p:nvSpPr>
        <p:spPr>
          <a:xfrm>
            <a:off x="393919" y="5074300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D8E5CD-1B41-639C-A1ED-551BF2AFACEA}"/>
              </a:ext>
            </a:extLst>
          </p:cNvPr>
          <p:cNvSpPr txBox="1"/>
          <p:nvPr/>
        </p:nvSpPr>
        <p:spPr>
          <a:xfrm>
            <a:off x="393919" y="5549788"/>
            <a:ext cx="657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均为过点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三点的圆的直径，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B1FC30F-3B58-DEF9-E425-9E77B3DA9F2C}"/>
              </a:ext>
            </a:extLst>
          </p:cNvPr>
          <p:cNvSpPr txBox="1"/>
          <p:nvPr/>
        </p:nvSpPr>
        <p:spPr>
          <a:xfrm>
            <a:off x="393919" y="6025276"/>
            <a:ext cx="3497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6101092-5622-795E-FE56-7963203886EB}"/>
              </a:ext>
            </a:extLst>
          </p:cNvPr>
          <p:cNvSpPr txBox="1"/>
          <p:nvPr/>
        </p:nvSpPr>
        <p:spPr>
          <a:xfrm>
            <a:off x="3719736" y="6025276"/>
            <a:ext cx="58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C08EFAE-8A5B-A40F-13D1-D23EFF55ACF2}"/>
              </a:ext>
            </a:extLst>
          </p:cNvPr>
          <p:cNvSpPr txBox="1"/>
          <p:nvPr/>
        </p:nvSpPr>
        <p:spPr>
          <a:xfrm>
            <a:off x="4151784" y="60252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2">
            <a:extLst>
              <a:ext uri="{FF2B5EF4-FFF2-40B4-BE49-F238E27FC236}">
                <a16:creationId xmlns:a16="http://schemas.microsoft.com/office/drawing/2014/main" id="{59BE4DF7-773D-BB21-A1FB-7F548C04C7C1}"/>
              </a:ext>
            </a:extLst>
          </p:cNvPr>
          <p:cNvSpPr txBox="1"/>
          <p:nvPr/>
        </p:nvSpPr>
        <p:spPr>
          <a:xfrm>
            <a:off x="540000" y="2674544"/>
            <a:ext cx="3154710" cy="1868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none" lIns="0" tIns="0" rIns="0" bIns="0" rtlCol="0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en-US" altLang="zh-CN" sz="2400" baseline="300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</a:p>
          <a:p>
            <a:pPr lvl="0" hangingPunct="0">
              <a:lnSpc>
                <a:spcPct val="129999"/>
              </a:lnSpc>
            </a:pP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i="1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lang="zh-CN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100">
                <a:noFill/>
                <a:latin typeface="Times New Roman"/>
                <a:ea typeface="宋体"/>
                <a:cs typeface="宋体"/>
              </a:rPr>
              <a:t>⁠</a:t>
            </a:r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1044D3-E1CA-1ED4-FA87-57E49792A743}"/>
              </a:ext>
            </a:extLst>
          </p:cNvPr>
          <p:cNvSpPr txBox="1"/>
          <p:nvPr/>
        </p:nvSpPr>
        <p:spPr>
          <a:xfrm>
            <a:off x="449989" y="2627738"/>
            <a:ext cx="1678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70D7119-BB79-595D-BBEF-9B6B1168407A}"/>
              </a:ext>
            </a:extLst>
          </p:cNvPr>
          <p:cNvSpPr txBox="1"/>
          <p:nvPr/>
        </p:nvSpPr>
        <p:spPr>
          <a:xfrm>
            <a:off x="449989" y="3103226"/>
            <a:ext cx="3304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8D0013-8A5E-8CD7-94C1-4F0099998AC7}"/>
              </a:ext>
            </a:extLst>
          </p:cNvPr>
          <p:cNvSpPr txBox="1"/>
          <p:nvPr/>
        </p:nvSpPr>
        <p:spPr>
          <a:xfrm>
            <a:off x="449989" y="3578715"/>
            <a:ext cx="1381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B863E4-3F98-6A1F-2EC3-0DD8C1D1F54B}"/>
              </a:ext>
            </a:extLst>
          </p:cNvPr>
          <p:cNvSpPr txBox="1"/>
          <p:nvPr/>
        </p:nvSpPr>
        <p:spPr>
          <a:xfrm>
            <a:off x="449989" y="4054202"/>
            <a:ext cx="1153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42" name="yt_shape_13342"/>
              <p:cNvSpPr txBox="1"/>
              <p:nvPr/>
            </p:nvSpPr>
            <p:spPr>
              <a:xfrm>
                <a:off x="468371" y="2052128"/>
                <a:ext cx="6056273" cy="4666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，计算图中阴影部分的面积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342" name="yt_shape_133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371" y="2052128"/>
                <a:ext cx="6056273" cy="466666"/>
              </a:xfrm>
              <a:prstGeom prst="rect">
                <a:avLst/>
              </a:prstGeom>
              <a:blipFill>
                <a:blip r:embed="rId2"/>
                <a:stretch>
                  <a:fillRect l="-3122" t="-5263" r="-221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346" name="yt_shape_13346"/>
              <p:cNvSpPr txBox="1"/>
              <p:nvPr/>
            </p:nvSpPr>
            <p:spPr>
              <a:xfrm>
                <a:off x="785411" y="2766570"/>
                <a:ext cx="5739135" cy="21260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弓形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弓形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346" name="yt_shape_133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5411" y="2766570"/>
                <a:ext cx="5739135" cy="2126031"/>
              </a:xfrm>
              <a:prstGeom prst="rect">
                <a:avLst/>
              </a:prstGeom>
              <a:blipFill>
                <a:blip r:embed="rId3"/>
                <a:stretch>
                  <a:fillRect l="-3294" t="-1146" r="-2338" b="-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E2ACCF7-DA21-AA79-5A30-FAA39BF9C4A7}"/>
                  </a:ext>
                </a:extLst>
              </p:cNvPr>
              <p:cNvSpPr txBox="1"/>
              <p:nvPr/>
            </p:nvSpPr>
            <p:spPr>
              <a:xfrm>
                <a:off x="695400" y="2719764"/>
                <a:ext cx="58637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黑体" pitchFamily="24"/>
                    <a:cs typeface="宋体" pitchFamily="24"/>
                  </a:rPr>
                  <a:t>解：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CE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E2ACCF7-DA21-AA79-5A30-FAA39BF9C4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2719764"/>
                <a:ext cx="5863717" cy="615392"/>
              </a:xfrm>
              <a:prstGeom prst="rect">
                <a:avLst/>
              </a:prstGeom>
              <a:blipFill>
                <a:blip r:embed="rId4"/>
                <a:stretch>
                  <a:fillRect l="-1559" r="-13410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EF2F7413-1A42-767C-7269-7DCB37953DF4}"/>
              </a:ext>
            </a:extLst>
          </p:cNvPr>
          <p:cNvSpPr txBox="1"/>
          <p:nvPr/>
        </p:nvSpPr>
        <p:spPr>
          <a:xfrm>
            <a:off x="695400" y="324154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97C4FF-62BE-6314-5696-940C19656C7F}"/>
              </a:ext>
            </a:extLst>
          </p:cNvPr>
          <p:cNvSpPr txBox="1"/>
          <p:nvPr/>
        </p:nvSpPr>
        <p:spPr>
          <a:xfrm>
            <a:off x="695400" y="3717032"/>
            <a:ext cx="252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弓形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弓形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0AEC788-EB1E-57A5-BD69-485B7B861B6D}"/>
                  </a:ext>
                </a:extLst>
              </p:cNvPr>
              <p:cNvSpPr txBox="1"/>
              <p:nvPr/>
            </p:nvSpPr>
            <p:spPr>
              <a:xfrm>
                <a:off x="695400" y="4192520"/>
                <a:ext cx="472694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F0AEC788-EB1E-57A5-BD69-485B7B861B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400" y="4192520"/>
                <a:ext cx="4726940" cy="726326"/>
              </a:xfrm>
              <a:prstGeom prst="rect">
                <a:avLst/>
              </a:prstGeom>
              <a:blipFill>
                <a:blip r:embed="rId5"/>
                <a:stretch>
                  <a:fillRect l="-1935" r="-219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48" name="yt_shape_13348"/>
          <p:cNvSpPr txBox="1"/>
          <p:nvPr/>
        </p:nvSpPr>
        <p:spPr>
          <a:xfrm>
            <a:off x="582740" y="7753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，延长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349" name="yt_image_1334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8981" y="2616246"/>
            <a:ext cx="1646814" cy="166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51" name="yt_shape_13351"/>
          <p:cNvSpPr txBox="1"/>
          <p:nvPr/>
        </p:nvSpPr>
        <p:spPr>
          <a:xfrm>
            <a:off x="582740" y="1834449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354">
            <a:extLst>
              <a:ext uri="{FF2B5EF4-FFF2-40B4-BE49-F238E27FC236}">
                <a16:creationId xmlns:a16="http://schemas.microsoft.com/office/drawing/2014/main" id="{7DEFFAA2-8C4F-9043-6E7D-D102BA2CD55B}"/>
              </a:ext>
            </a:extLst>
          </p:cNvPr>
          <p:cNvSpPr txBox="1"/>
          <p:nvPr/>
        </p:nvSpPr>
        <p:spPr>
          <a:xfrm>
            <a:off x="540000" y="2283426"/>
            <a:ext cx="44371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356">
            <a:extLst>
              <a:ext uri="{FF2B5EF4-FFF2-40B4-BE49-F238E27FC236}">
                <a16:creationId xmlns:a16="http://schemas.microsoft.com/office/drawing/2014/main" id="{9A59F0D3-F492-093D-4C26-49ED00FD4E77}"/>
              </a:ext>
            </a:extLst>
          </p:cNvPr>
          <p:cNvSpPr txBox="1"/>
          <p:nvPr/>
        </p:nvSpPr>
        <p:spPr>
          <a:xfrm>
            <a:off x="5227616" y="2915093"/>
            <a:ext cx="1333057" cy="127874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en-US" altLang="zh-CN" sz="7100" b="0" i="0" u="none" spc="8620">
                <a:solidFill>
                  <a:srgbClr val="1EE3CF"/>
                </a:solidFill>
                <a:effectLst/>
                <a:latin typeface="Times New Roman" pitchFamily="71"/>
                <a:ea typeface="宋体" pitchFamily="71"/>
                <a:cs typeface="宋体" pitchFamily="71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355">
            <a:extLst>
              <a:ext uri="{FF2B5EF4-FFF2-40B4-BE49-F238E27FC236}">
                <a16:creationId xmlns:a16="http://schemas.microsoft.com/office/drawing/2014/main" id="{3D1B4442-CDEF-49D5-171D-38458D9A13DF}"/>
              </a:ex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92544" y="2736746"/>
            <a:ext cx="1451836" cy="156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358">
            <a:extLst>
              <a:ext uri="{FF2B5EF4-FFF2-40B4-BE49-F238E27FC236}">
                <a16:creationId xmlns:a16="http://schemas.microsoft.com/office/drawing/2014/main" id="{9045568F-00EB-D0AC-F085-8C1074E7E351}"/>
              </a:ext>
            </a:extLst>
          </p:cNvPr>
          <p:cNvSpPr txBox="1"/>
          <p:nvPr/>
        </p:nvSpPr>
        <p:spPr>
          <a:xfrm>
            <a:off x="756024" y="2826670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359">
            <a:extLst>
              <a:ext uri="{FF2B5EF4-FFF2-40B4-BE49-F238E27FC236}">
                <a16:creationId xmlns:a16="http://schemas.microsoft.com/office/drawing/2014/main" id="{05F48794-D03F-CD45-2470-1922F696D1F7}"/>
              </a:ext>
            </a:extLst>
          </p:cNvPr>
          <p:cNvSpPr txBox="1"/>
          <p:nvPr/>
        </p:nvSpPr>
        <p:spPr>
          <a:xfrm>
            <a:off x="756024" y="3305973"/>
            <a:ext cx="2029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360">
            <a:extLst>
              <a:ext uri="{FF2B5EF4-FFF2-40B4-BE49-F238E27FC236}">
                <a16:creationId xmlns:a16="http://schemas.microsoft.com/office/drawing/2014/main" id="{2A80684A-520C-63E9-7181-FC90FCE1707A}"/>
              </a:ext>
            </a:extLst>
          </p:cNvPr>
          <p:cNvSpPr txBox="1"/>
          <p:nvPr/>
        </p:nvSpPr>
        <p:spPr>
          <a:xfrm>
            <a:off x="756024" y="3785276"/>
            <a:ext cx="638155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六边形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为正六边形，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361">
                <a:extLst>
                  <a:ext uri="{FF2B5EF4-FFF2-40B4-BE49-F238E27FC236}">
                    <a16:creationId xmlns:a16="http://schemas.microsoft.com/office/drawing/2014/main" id="{F6431B37-BB92-6893-D9ED-B9FD7E9BB36E}"/>
                  </a:ext>
                </a:extLst>
              </p:cNvPr>
              <p:cNvSpPr txBox="1"/>
              <p:nvPr/>
            </p:nvSpPr>
            <p:spPr>
              <a:xfrm>
                <a:off x="756024" y="4264579"/>
                <a:ext cx="5799665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8" name="yt_shape_13361">
                <a:extLst>
                  <a:ext uri="{FF2B5EF4-FFF2-40B4-BE49-F238E27FC236}">
                    <a16:creationId xmlns:a16="http://schemas.microsoft.com/office/drawing/2014/main" id="{F6431B37-BB92-6893-D9ED-B9FD7E9BB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024" y="4264579"/>
                <a:ext cx="5799665" cy="641201"/>
              </a:xfrm>
              <a:prstGeom prst="rect">
                <a:avLst/>
              </a:prstGeom>
              <a:blipFill>
                <a:blip r:embed="rId4"/>
                <a:stretch>
                  <a:fillRect l="-3155" r="-241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363">
            <a:extLst>
              <a:ext uri="{FF2B5EF4-FFF2-40B4-BE49-F238E27FC236}">
                <a16:creationId xmlns:a16="http://schemas.microsoft.com/office/drawing/2014/main" id="{2FBE2C81-59E2-E63D-7933-427D10905B9C}"/>
              </a:ext>
            </a:extLst>
          </p:cNvPr>
          <p:cNvSpPr txBox="1"/>
          <p:nvPr/>
        </p:nvSpPr>
        <p:spPr>
          <a:xfrm>
            <a:off x="756024" y="4956568"/>
            <a:ext cx="488114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364">
            <a:extLst>
              <a:ext uri="{FF2B5EF4-FFF2-40B4-BE49-F238E27FC236}">
                <a16:creationId xmlns:a16="http://schemas.microsoft.com/office/drawing/2014/main" id="{613F5F5C-249A-D0A4-4357-2AEA7D92AFBF}"/>
              </a:ext>
            </a:extLst>
          </p:cNvPr>
          <p:cNvSpPr txBox="1"/>
          <p:nvPr/>
        </p:nvSpPr>
        <p:spPr>
          <a:xfrm>
            <a:off x="756024" y="5435871"/>
            <a:ext cx="20294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3365">
            <a:extLst>
              <a:ext uri="{FF2B5EF4-FFF2-40B4-BE49-F238E27FC236}">
                <a16:creationId xmlns:a16="http://schemas.microsoft.com/office/drawing/2014/main" id="{DF1A3F69-4E8F-84B3-84DE-9A84D8A35EF7}"/>
              </a:ext>
            </a:extLst>
          </p:cNvPr>
          <p:cNvSpPr txBox="1"/>
          <p:nvPr/>
        </p:nvSpPr>
        <p:spPr>
          <a:xfrm>
            <a:off x="756024" y="5915174"/>
            <a:ext cx="226023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512BA88-733D-EAD3-F685-519F380E07F6}"/>
              </a:ext>
            </a:extLst>
          </p:cNvPr>
          <p:cNvSpPr txBox="1"/>
          <p:nvPr/>
        </p:nvSpPr>
        <p:spPr>
          <a:xfrm>
            <a:off x="449989" y="2236620"/>
            <a:ext cx="457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）证明：如图，连接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EA46E03-E5C1-0D1B-434D-29E105EF972A}"/>
              </a:ext>
            </a:extLst>
          </p:cNvPr>
          <p:cNvSpPr txBox="1"/>
          <p:nvPr/>
        </p:nvSpPr>
        <p:spPr>
          <a:xfrm>
            <a:off x="666013" y="2779864"/>
            <a:ext cx="187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3E4B699-33C7-B669-226D-FB5EF19B9450}"/>
              </a:ext>
            </a:extLst>
          </p:cNvPr>
          <p:cNvSpPr txBox="1"/>
          <p:nvPr/>
        </p:nvSpPr>
        <p:spPr>
          <a:xfrm>
            <a:off x="666013" y="3259167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14B13A7-D761-711D-8666-443E8229B389}"/>
              </a:ext>
            </a:extLst>
          </p:cNvPr>
          <p:cNvSpPr txBox="1"/>
          <p:nvPr/>
        </p:nvSpPr>
        <p:spPr>
          <a:xfrm>
            <a:off x="666013" y="3738471"/>
            <a:ext cx="64999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六边形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为正六边形，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30BE2D2-7963-9E8D-67A1-6405A5E7585E}"/>
                  </a:ext>
                </a:extLst>
              </p:cNvPr>
              <p:cNvSpPr txBox="1"/>
              <p:nvPr/>
            </p:nvSpPr>
            <p:spPr>
              <a:xfrm>
                <a:off x="666013" y="4217773"/>
                <a:ext cx="59236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330BE2D2-7963-9E8D-67A1-6405A5E758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13" y="4217773"/>
                <a:ext cx="5923661" cy="728612"/>
              </a:xfrm>
              <a:prstGeom prst="rect">
                <a:avLst/>
              </a:prstGeom>
              <a:blipFill>
                <a:blip r:embed="rId5"/>
                <a:stretch>
                  <a:fillRect l="-1543" r="-17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38179142-4B2C-49A7-37D6-3C59DA88E238}"/>
              </a:ext>
            </a:extLst>
          </p:cNvPr>
          <p:cNvSpPr txBox="1"/>
          <p:nvPr/>
        </p:nvSpPr>
        <p:spPr>
          <a:xfrm>
            <a:off x="666013" y="4909762"/>
            <a:ext cx="5014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BED56855-7C1C-9BC5-B7F5-A952D1110561}"/>
              </a:ext>
            </a:extLst>
          </p:cNvPr>
          <p:cNvSpPr txBox="1"/>
          <p:nvPr/>
        </p:nvSpPr>
        <p:spPr>
          <a:xfrm>
            <a:off x="666013" y="5389065"/>
            <a:ext cx="2189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28CC472-02EC-BD8E-81DE-72BA04FFE4F8}"/>
              </a:ext>
            </a:extLst>
          </p:cNvPr>
          <p:cNvSpPr txBox="1"/>
          <p:nvPr/>
        </p:nvSpPr>
        <p:spPr>
          <a:xfrm>
            <a:off x="666013" y="5868368"/>
            <a:ext cx="2418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yt_shape_13366">
            <a:extLst>
              <a:ext uri="{FF2B5EF4-FFF2-40B4-BE49-F238E27FC236}">
                <a16:creationId xmlns:a16="http://schemas.microsoft.com/office/drawing/2014/main" id="{6E81EDC3-2A0C-B3F9-8555-EF593B23C62D}"/>
              </a:ext>
            </a:extLst>
          </p:cNvPr>
          <p:cNvSpPr txBox="1"/>
          <p:nvPr/>
        </p:nvSpPr>
        <p:spPr>
          <a:xfrm>
            <a:off x="540000" y="2089660"/>
            <a:ext cx="367408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3367">
            <a:extLst>
              <a:ext uri="{FF2B5EF4-FFF2-40B4-BE49-F238E27FC236}">
                <a16:creationId xmlns:a16="http://schemas.microsoft.com/office/drawing/2014/main" id="{88564135-66FA-76A0-EB25-4A818A4921FD}"/>
              </a:ext>
            </a:extLst>
          </p:cNvPr>
          <p:cNvSpPr txBox="1"/>
          <p:nvPr/>
        </p:nvSpPr>
        <p:spPr>
          <a:xfrm>
            <a:off x="540000" y="2568963"/>
            <a:ext cx="41710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BGF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3368">
            <a:extLst>
              <a:ext uri="{FF2B5EF4-FFF2-40B4-BE49-F238E27FC236}">
                <a16:creationId xmlns:a16="http://schemas.microsoft.com/office/drawing/2014/main" id="{28CB5478-D02D-E853-997C-08E4B443C4C4}"/>
              </a:ext>
            </a:extLst>
          </p:cNvPr>
          <p:cNvSpPr txBox="1"/>
          <p:nvPr/>
        </p:nvSpPr>
        <p:spPr>
          <a:xfrm>
            <a:off x="540000" y="3048266"/>
            <a:ext cx="151323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3369">
            <a:extLst>
              <a:ext uri="{FF2B5EF4-FFF2-40B4-BE49-F238E27FC236}">
                <a16:creationId xmlns:a16="http://schemas.microsoft.com/office/drawing/2014/main" id="{46DB83A6-D661-BD62-A879-E4E208440F2C}"/>
              </a:ext>
            </a:extLst>
          </p:cNvPr>
          <p:cNvSpPr txBox="1"/>
          <p:nvPr/>
        </p:nvSpPr>
        <p:spPr>
          <a:xfrm>
            <a:off x="540000" y="3527569"/>
            <a:ext cx="304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3370">
            <a:extLst>
              <a:ext uri="{FF2B5EF4-FFF2-40B4-BE49-F238E27FC236}">
                <a16:creationId xmlns:a16="http://schemas.microsoft.com/office/drawing/2014/main" id="{940E77B3-8D4B-4EE2-951B-75DCB20186DA}"/>
              </a:ext>
            </a:extLst>
          </p:cNvPr>
          <p:cNvSpPr txBox="1"/>
          <p:nvPr/>
        </p:nvSpPr>
        <p:spPr>
          <a:xfrm>
            <a:off x="540000" y="4006872"/>
            <a:ext cx="25087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42185D8-4BEA-DE49-2CE4-389E6CDCD5F2}"/>
              </a:ext>
            </a:extLst>
          </p:cNvPr>
          <p:cNvSpPr txBox="1"/>
          <p:nvPr/>
        </p:nvSpPr>
        <p:spPr>
          <a:xfrm>
            <a:off x="449989" y="2042854"/>
            <a:ext cx="381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3223F67-0653-89E3-4251-35A19BEDE17B}"/>
              </a:ext>
            </a:extLst>
          </p:cNvPr>
          <p:cNvSpPr txBox="1"/>
          <p:nvPr/>
        </p:nvSpPr>
        <p:spPr>
          <a:xfrm>
            <a:off x="449989" y="2522157"/>
            <a:ext cx="4310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BGF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B12DD93-DD4E-4201-8CAE-4528AC377486}"/>
              </a:ext>
            </a:extLst>
          </p:cNvPr>
          <p:cNvSpPr txBox="1"/>
          <p:nvPr/>
        </p:nvSpPr>
        <p:spPr>
          <a:xfrm>
            <a:off x="449989" y="3001460"/>
            <a:ext cx="167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GF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E6BE017-0A46-38BD-056F-D1A51E939F7B}"/>
              </a:ext>
            </a:extLst>
          </p:cNvPr>
          <p:cNvSpPr txBox="1"/>
          <p:nvPr/>
        </p:nvSpPr>
        <p:spPr>
          <a:xfrm>
            <a:off x="449989" y="3480764"/>
            <a:ext cx="31979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90A220D-6E78-D754-9FA4-A3B6743D0121}"/>
              </a:ext>
            </a:extLst>
          </p:cNvPr>
          <p:cNvSpPr txBox="1"/>
          <p:nvPr/>
        </p:nvSpPr>
        <p:spPr>
          <a:xfrm>
            <a:off x="449989" y="3960066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FG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71" name="yt_shape_13371"/>
              <p:cNvSpPr txBox="1"/>
              <p:nvPr/>
            </p:nvSpPr>
            <p:spPr>
              <a:xfrm>
                <a:off x="581872" y="2689627"/>
                <a:ext cx="3722173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）解：过程略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371" name="yt_shape_13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872" y="2689627"/>
                <a:ext cx="3722173" cy="642163"/>
              </a:xfrm>
              <a:prstGeom prst="rect">
                <a:avLst/>
              </a:prstGeom>
              <a:blipFill>
                <a:blip r:embed="rId2"/>
                <a:stretch>
                  <a:fillRect l="-4910" r="-1637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4AFB038-B68E-D589-ACBE-8DD1706AB56E}"/>
                  </a:ext>
                </a:extLst>
              </p:cNvPr>
              <p:cNvSpPr txBox="1"/>
              <p:nvPr/>
            </p:nvSpPr>
            <p:spPr>
              <a:xfrm>
                <a:off x="479376" y="3284984"/>
                <a:ext cx="376466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）解：过程略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4AFB038-B68E-D589-ACBE-8DD1706AB5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84984"/>
                <a:ext cx="3764661" cy="729565"/>
              </a:xfrm>
              <a:prstGeom prst="rect">
                <a:avLst/>
              </a:prstGeom>
              <a:blipFill>
                <a:blip r:embed="rId3"/>
                <a:stretch>
                  <a:fillRect l="-2593" r="-291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352">
                <a:extLst>
                  <a:ext uri="{FF2B5EF4-FFF2-40B4-BE49-F238E27FC236}">
                    <a16:creationId xmlns:a16="http://schemas.microsoft.com/office/drawing/2014/main" id="{10E51979-FE91-D1D3-5881-40532ED901CB}"/>
                  </a:ext>
                </a:extLst>
              </p:cNvPr>
              <p:cNvSpPr txBox="1"/>
              <p:nvPr/>
            </p:nvSpPr>
            <p:spPr>
              <a:xfrm>
                <a:off x="583411" y="2866213"/>
                <a:ext cx="6091539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FG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，求图中阴影部分的面积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352">
                <a:extLst>
                  <a:ext uri="{FF2B5EF4-FFF2-40B4-BE49-F238E27FC236}">
                    <a16:creationId xmlns:a16="http://schemas.microsoft.com/office/drawing/2014/main" id="{10E51979-FE91-D1D3-5881-40532ED901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411" y="2866213"/>
                <a:ext cx="6091539" cy="465577"/>
              </a:xfrm>
              <a:prstGeom prst="rect">
                <a:avLst/>
              </a:prstGeom>
              <a:blipFill>
                <a:blip r:embed="rId4"/>
                <a:stretch>
                  <a:fillRect l="-3103" t="-3896" r="-2002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3" name="yt_shape_13373"/>
          <p:cNvSpPr txBox="1"/>
          <p:nvPr/>
        </p:nvSpPr>
        <p:spPr>
          <a:xfrm>
            <a:off x="540000" y="900000"/>
            <a:ext cx="3956211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圆与锐角三角函数</a:t>
            </a:r>
          </a:p>
        </p:txBody>
      </p:sp>
      <p:sp>
        <p:nvSpPr>
          <p:cNvPr id="13374" name="yt_shape_13374"/>
          <p:cNvSpPr txBox="1"/>
          <p:nvPr/>
        </p:nvSpPr>
        <p:spPr>
          <a:xfrm>
            <a:off x="540119" y="1348777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（岳阳市中考）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某太阳能热水器的横截面示意图如图所示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已知真空热水管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与支架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所在直线相交于点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，支架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与水平线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垂直，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165cm.</a:t>
            </a:r>
          </a:p>
        </p:txBody>
      </p:sp>
      <p:pic>
        <p:nvPicPr>
          <p:cNvPr id="13375" name="yt_image_13375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3661314"/>
            <a:ext cx="2558494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7" name="yt_shape_13377"/>
          <p:cNvSpPr txBox="1"/>
          <p:nvPr/>
        </p:nvSpPr>
        <p:spPr>
          <a:xfrm>
            <a:off x="538618" y="2857458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）求支架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的长；</a:t>
            </a:r>
          </a:p>
        </p:txBody>
      </p:sp>
      <p:pic>
        <p:nvPicPr>
          <p:cNvPr id="3" name="yt_shape_1697708804099">
            <a:extLst>
              <a:ext uri="{FF2B5EF4-FFF2-40B4-BE49-F238E27FC236}">
                <a16:creationId xmlns:a16="http://schemas.microsoft.com/office/drawing/2014/main" id="{65F5B413-8D57-1A29-1E31-D526161738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029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DAA5A5-D789-C9DD-0425-65EE91690515}"/>
              </a:ext>
            </a:extLst>
          </p:cNvPr>
          <p:cNvSpPr txBox="1"/>
          <p:nvPr/>
        </p:nvSpPr>
        <p:spPr>
          <a:xfrm>
            <a:off x="448607" y="3356992"/>
            <a:ext cx="9262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DCE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80cm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C64BC5-B68D-833C-4B53-7247C9274EA5}"/>
                  </a:ext>
                </a:extLst>
              </p:cNvPr>
              <p:cNvSpPr txBox="1"/>
              <p:nvPr/>
            </p:nvSpPr>
            <p:spPr>
              <a:xfrm>
                <a:off x="448607" y="3832480"/>
                <a:ext cx="5880989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C64BC5-B68D-833C-4B53-7247C9274E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607" y="3832480"/>
                <a:ext cx="5880989" cy="806400"/>
              </a:xfrm>
              <a:prstGeom prst="rect">
                <a:avLst/>
              </a:prstGeom>
              <a:blipFill>
                <a:blip r:embed="rId4"/>
                <a:stretch>
                  <a:fillRect l="-1660" r="-1349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1" name="yt_shape_13381"/>
              <p:cNvSpPr txBox="1"/>
              <p:nvPr/>
            </p:nvSpPr>
            <p:spPr>
              <a:xfrm>
                <a:off x="540000" y="2490328"/>
                <a:ext cx="8082725" cy="22373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165cm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1" name="yt_shape_13381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90328"/>
                <a:ext cx="8082725" cy="2237344"/>
              </a:xfrm>
              <a:prstGeom prst="rect">
                <a:avLst/>
              </a:prstGeom>
              <a:blipFill>
                <a:blip r:embed="rId2"/>
                <a:stretch>
                  <a:fillRect l="-2340" t="-2452" r="-1283" b="-73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85CD61A-E5E9-4043-A0CF-D42E61BB23D3}"/>
              </a:ext>
            </a:extLst>
          </p:cNvPr>
          <p:cNvSpPr txBox="1"/>
          <p:nvPr/>
        </p:nvSpPr>
        <p:spPr>
          <a:xfrm>
            <a:off x="449989" y="2443522"/>
            <a:ext cx="680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解：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）在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165cm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618152-16FA-28F9-BD6C-19BA35717A9B}"/>
                  </a:ext>
                </a:extLst>
              </p:cNvPr>
              <p:cNvSpPr txBox="1"/>
              <p:nvPr/>
            </p:nvSpPr>
            <p:spPr>
              <a:xfrm>
                <a:off x="449989" y="2919010"/>
                <a:ext cx="6311201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mathAnswerShape': 1}">
                <a:extLst>
                  <a:ext uri="{FF2B5EF4-FFF2-40B4-BE49-F238E27FC236}">
                    <a16:creationId xmlns:a16="http://schemas.microsoft.com/office/drawing/2014/main" id="{CA618152-16FA-28F9-BD6C-19BA35717A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9010"/>
                <a:ext cx="6311201" cy="852437"/>
              </a:xfrm>
              <a:prstGeom prst="rect">
                <a:avLst/>
              </a:prstGeom>
              <a:blipFill>
                <a:blip r:embed="rId3"/>
                <a:stretch>
                  <a:fillRect l="-1546" r="-1159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076D0C9-DCEE-27AB-7A9B-B3548D116A47}"/>
                  </a:ext>
                </a:extLst>
              </p:cNvPr>
              <p:cNvSpPr txBox="1"/>
              <p:nvPr/>
            </p:nvSpPr>
            <p:spPr>
              <a:xfrm>
                <a:off x="449989" y="3677835"/>
                <a:ext cx="6603492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8076D0C9-DCEE-27AB-7A9B-B3548D116A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7835"/>
                <a:ext cx="6603492" cy="613931"/>
              </a:xfrm>
              <a:prstGeom prst="rect">
                <a:avLst/>
              </a:prstGeom>
              <a:blipFill>
                <a:blip r:embed="rId4"/>
                <a:stretch>
                  <a:fillRect l="-1477" r="-1016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6664B6-7B60-7DA5-4BA9-AA0BAE3E4610}"/>
                  </a:ext>
                </a:extLst>
              </p:cNvPr>
              <p:cNvSpPr txBox="1"/>
              <p:nvPr/>
            </p:nvSpPr>
            <p:spPr>
              <a:xfrm>
                <a:off x="449989" y="4198154"/>
                <a:ext cx="8184642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55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95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856664B6-7B60-7DA5-4BA9-AA0BAE3E46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98154"/>
                <a:ext cx="8184642" cy="554686"/>
              </a:xfrm>
              <a:prstGeom prst="rect">
                <a:avLst/>
              </a:prstGeom>
              <a:blipFill>
                <a:blip r:embed="rId5"/>
                <a:stretch>
                  <a:fillRect l="-1192" r="-111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378">
            <a:extLst>
              <a:ext uri="{FF2B5EF4-FFF2-40B4-BE49-F238E27FC236}">
                <a16:creationId xmlns:a16="http://schemas.microsoft.com/office/drawing/2014/main" id="{2CF432F6-AA59-D8BD-8C63-908C825A71ED}"/>
              </a:ext>
            </a:extLst>
          </p:cNvPr>
          <p:cNvSpPr txBox="1"/>
          <p:nvPr/>
        </p:nvSpPr>
        <p:spPr>
          <a:xfrm>
            <a:off x="557851" y="1991604"/>
            <a:ext cx="64536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）求真空热水管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（结果均保留根号）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3" name="yt_shape_13383"/>
          <p:cNvSpPr txBox="1"/>
          <p:nvPr/>
        </p:nvSpPr>
        <p:spPr>
          <a:xfrm>
            <a:off x="624259" y="1032032"/>
            <a:ext cx="2725105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cs typeface="宋体" pitchFamily="10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圆与相似</a:t>
            </a:r>
          </a:p>
        </p:txBody>
      </p:sp>
      <p:sp>
        <p:nvSpPr>
          <p:cNvPr id="13384" name="yt_shape_13384"/>
          <p:cNvSpPr txBox="1"/>
          <p:nvPr/>
        </p:nvSpPr>
        <p:spPr>
          <a:xfrm>
            <a:off x="624378" y="15315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延长线上的一点，点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为圆上一点，且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求证：</a:t>
            </a:r>
          </a:p>
        </p:txBody>
      </p:sp>
      <p:pic>
        <p:nvPicPr>
          <p:cNvPr id="13385" name="yt_image_133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6360" y="2852936"/>
            <a:ext cx="2373463" cy="150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87" name="yt_shape_13387"/>
          <p:cNvSpPr txBox="1"/>
          <p:nvPr/>
        </p:nvSpPr>
        <p:spPr>
          <a:xfrm>
            <a:off x="615702" y="2638679"/>
            <a:ext cx="321402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pic>
        <p:nvPicPr>
          <p:cNvPr id="3" name="yt_shape_1697708804281">
            <a:extLst>
              <a:ext uri="{FF2B5EF4-FFF2-40B4-BE49-F238E27FC236}">
                <a16:creationId xmlns:a16="http://schemas.microsoft.com/office/drawing/2014/main" id="{D0E65D26-FA47-8740-FC4C-D29BB0D50D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59" y="1071061"/>
            <a:ext cx="1174942" cy="36638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FF38EF-01CD-896F-6D0C-27AA99B7FB15}"/>
              </a:ext>
            </a:extLst>
          </p:cNvPr>
          <p:cNvSpPr txBox="1"/>
          <p:nvPr/>
        </p:nvSpPr>
        <p:spPr>
          <a:xfrm>
            <a:off x="615702" y="3048599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0D7406-F001-C741-A546-78AA7ABFC5BE}"/>
              </a:ext>
            </a:extLst>
          </p:cNvPr>
          <p:cNvSpPr txBox="1"/>
          <p:nvPr/>
        </p:nvSpPr>
        <p:spPr>
          <a:xfrm>
            <a:off x="615702" y="3524087"/>
            <a:ext cx="188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11C379-D0DF-A944-F41C-9CF07F9C4F47}"/>
              </a:ext>
            </a:extLst>
          </p:cNvPr>
          <p:cNvSpPr txBox="1"/>
          <p:nvPr/>
        </p:nvSpPr>
        <p:spPr>
          <a:xfrm>
            <a:off x="615702" y="3999575"/>
            <a:ext cx="190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DDF898-B922-EFFE-CCF2-4A3C6AD4E975}"/>
              </a:ext>
            </a:extLst>
          </p:cNvPr>
          <p:cNvSpPr txBox="1"/>
          <p:nvPr/>
        </p:nvSpPr>
        <p:spPr>
          <a:xfrm>
            <a:off x="615702" y="4475063"/>
            <a:ext cx="2534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3862DC-3014-47CB-A52A-581D782CF9F2}"/>
              </a:ext>
            </a:extLst>
          </p:cNvPr>
          <p:cNvSpPr txBox="1"/>
          <p:nvPr/>
        </p:nvSpPr>
        <p:spPr>
          <a:xfrm>
            <a:off x="615702" y="4950551"/>
            <a:ext cx="2270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615F297-E44B-364C-5A52-7E7FF639FE74}"/>
              </a:ext>
            </a:extLst>
          </p:cNvPr>
          <p:cNvSpPr txBox="1"/>
          <p:nvPr/>
        </p:nvSpPr>
        <p:spPr>
          <a:xfrm>
            <a:off x="615702" y="5426039"/>
            <a:ext cx="214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945BF3A-359B-789D-087E-A73B398D8748}"/>
              </a:ext>
            </a:extLst>
          </p:cNvPr>
          <p:cNvSpPr txBox="1"/>
          <p:nvPr/>
        </p:nvSpPr>
        <p:spPr>
          <a:xfrm>
            <a:off x="615702" y="5901527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∽△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8" name="yt_shape_13388"/>
          <p:cNvSpPr txBox="1"/>
          <p:nvPr/>
        </p:nvSpPr>
        <p:spPr>
          <a:xfrm>
            <a:off x="551384" y="1052736"/>
            <a:ext cx="304730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390">
            <a:extLst>
              <a:ext uri="{FF2B5EF4-FFF2-40B4-BE49-F238E27FC236}">
                <a16:creationId xmlns:a16="http://schemas.microsoft.com/office/drawing/2014/main" id="{58727D2B-365C-AAC7-5612-CE2FA9B70175}"/>
              </a:ext>
            </a:extLst>
          </p:cNvPr>
          <p:cNvSpPr txBox="1"/>
          <p:nvPr/>
        </p:nvSpPr>
        <p:spPr>
          <a:xfrm>
            <a:off x="481944" y="1560204"/>
            <a:ext cx="187230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392">
            <a:extLst>
              <a:ext uri="{FF2B5EF4-FFF2-40B4-BE49-F238E27FC236}">
                <a16:creationId xmlns:a16="http://schemas.microsoft.com/office/drawing/2014/main" id="{109DADB8-071C-75F8-6D6C-578A44F1C7A1}"/>
              </a:ext>
            </a:extLst>
          </p:cNvPr>
          <p:cNvSpPr txBox="1"/>
          <p:nvPr/>
        </p:nvSpPr>
        <p:spPr>
          <a:xfrm>
            <a:off x="4573152" y="2191871"/>
            <a:ext cx="2537746" cy="142282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en-US" altLang="zh-CN" sz="7900" b="0" i="0" u="none" spc="17814">
                <a:solidFill>
                  <a:srgbClr val="1EE3CF"/>
                </a:solidFill>
                <a:effectLst/>
                <a:latin typeface="Times New Roman" pitchFamily="79"/>
                <a:ea typeface="宋体" pitchFamily="79"/>
                <a:cs typeface="宋体" pitchFamily="7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1" name="yt_image_13391">
            <a:extLst>
              <a:ext uri="{FF2B5EF4-FFF2-40B4-BE49-F238E27FC236}">
                <a16:creationId xmlns:a16="http://schemas.microsoft.com/office/drawing/2014/main" id="{64E4C836-1CB3-C319-4B9B-878E42886948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5896" y="3029223"/>
            <a:ext cx="2512668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yt_shape_13394">
            <a:extLst>
              <a:ext uri="{FF2B5EF4-FFF2-40B4-BE49-F238E27FC236}">
                <a16:creationId xmlns:a16="http://schemas.microsoft.com/office/drawing/2014/main" id="{70F98E00-CF30-5F13-369F-EE551B6B07C5}"/>
              </a:ext>
            </a:extLst>
          </p:cNvPr>
          <p:cNvSpPr txBox="1"/>
          <p:nvPr/>
        </p:nvSpPr>
        <p:spPr>
          <a:xfrm>
            <a:off x="641395" y="2032296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yt_shape_13395">
            <a:extLst>
              <a:ext uri="{FF2B5EF4-FFF2-40B4-BE49-F238E27FC236}">
                <a16:creationId xmlns:a16="http://schemas.microsoft.com/office/drawing/2014/main" id="{A1505599-A5A6-78CB-95C9-98AE6B6894CC}"/>
              </a:ext>
            </a:extLst>
          </p:cNvPr>
          <p:cNvSpPr txBox="1"/>
          <p:nvPr/>
        </p:nvSpPr>
        <p:spPr>
          <a:xfrm>
            <a:off x="641395" y="2511599"/>
            <a:ext cx="23243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4" name="yt_shape_13396">
            <a:extLst>
              <a:ext uri="{FF2B5EF4-FFF2-40B4-BE49-F238E27FC236}">
                <a16:creationId xmlns:a16="http://schemas.microsoft.com/office/drawing/2014/main" id="{042C1B01-4021-C8D0-D556-00C3ED460D11}"/>
              </a:ext>
            </a:extLst>
          </p:cNvPr>
          <p:cNvSpPr txBox="1"/>
          <p:nvPr/>
        </p:nvSpPr>
        <p:spPr>
          <a:xfrm>
            <a:off x="641395" y="2990902"/>
            <a:ext cx="2752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5" name="yt_shape_13397">
            <a:extLst>
              <a:ext uri="{FF2B5EF4-FFF2-40B4-BE49-F238E27FC236}">
                <a16:creationId xmlns:a16="http://schemas.microsoft.com/office/drawing/2014/main" id="{EE7FDF94-9BE8-9965-5310-4AC059CAB383}"/>
              </a:ext>
            </a:extLst>
          </p:cNvPr>
          <p:cNvSpPr txBox="1"/>
          <p:nvPr/>
        </p:nvSpPr>
        <p:spPr>
          <a:xfrm>
            <a:off x="641395" y="3470205"/>
            <a:ext cx="459901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6" name="yt_shape_13398">
            <a:extLst>
              <a:ext uri="{FF2B5EF4-FFF2-40B4-BE49-F238E27FC236}">
                <a16:creationId xmlns:a16="http://schemas.microsoft.com/office/drawing/2014/main" id="{58F7B65E-ACFA-58C1-7ED4-E422BDA67A12}"/>
              </a:ext>
            </a:extLst>
          </p:cNvPr>
          <p:cNvSpPr txBox="1"/>
          <p:nvPr/>
        </p:nvSpPr>
        <p:spPr>
          <a:xfrm>
            <a:off x="641395" y="3949508"/>
            <a:ext cx="25215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7" name="yt_shape_13399">
            <a:extLst>
              <a:ext uri="{FF2B5EF4-FFF2-40B4-BE49-F238E27FC236}">
                <a16:creationId xmlns:a16="http://schemas.microsoft.com/office/drawing/2014/main" id="{A50D31CE-47ED-45CD-7C83-8ACADB78051F}"/>
              </a:ext>
            </a:extLst>
          </p:cNvPr>
          <p:cNvSpPr txBox="1"/>
          <p:nvPr/>
        </p:nvSpPr>
        <p:spPr>
          <a:xfrm>
            <a:off x="641395" y="4428811"/>
            <a:ext cx="49645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8" name="yt_shape_13400">
            <a:extLst>
              <a:ext uri="{FF2B5EF4-FFF2-40B4-BE49-F238E27FC236}">
                <a16:creationId xmlns:a16="http://schemas.microsoft.com/office/drawing/2014/main" id="{98BDFBD5-89C4-506E-246D-207A14A0AEBA}"/>
              </a:ext>
            </a:extLst>
          </p:cNvPr>
          <p:cNvSpPr txBox="1"/>
          <p:nvPr/>
        </p:nvSpPr>
        <p:spPr>
          <a:xfrm>
            <a:off x="641395" y="4908114"/>
            <a:ext cx="22955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A4132C5-3EBC-B913-9247-6DB5FF731667}"/>
              </a:ext>
            </a:extLst>
          </p:cNvPr>
          <p:cNvSpPr txBox="1"/>
          <p:nvPr/>
        </p:nvSpPr>
        <p:spPr>
          <a:xfrm>
            <a:off x="391933" y="1513398"/>
            <a:ext cx="203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黑体" pitchFamily="24"/>
                <a:cs typeface="宋体" pitchFamily="24"/>
              </a:rPr>
              <a:t>证明：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）连接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6F3FEA0-2A6C-4E4C-371E-92022CDD15C6}"/>
              </a:ext>
            </a:extLst>
          </p:cNvPr>
          <p:cNvSpPr txBox="1"/>
          <p:nvPr/>
        </p:nvSpPr>
        <p:spPr>
          <a:xfrm>
            <a:off x="551384" y="1985490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7717E68-AE1E-8B72-313C-FAF33E6A1AE1}"/>
              </a:ext>
            </a:extLst>
          </p:cNvPr>
          <p:cNvSpPr txBox="1"/>
          <p:nvPr/>
        </p:nvSpPr>
        <p:spPr>
          <a:xfrm>
            <a:off x="551384" y="2464793"/>
            <a:ext cx="2481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3E5B16AB-7F66-C28A-FB45-8E80C1EB8F12}"/>
              </a:ext>
            </a:extLst>
          </p:cNvPr>
          <p:cNvSpPr txBox="1"/>
          <p:nvPr/>
        </p:nvSpPr>
        <p:spPr>
          <a:xfrm>
            <a:off x="551384" y="2944096"/>
            <a:ext cx="290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608CCDBC-BD00-9B42-F59C-7970BE62A57C}"/>
              </a:ext>
            </a:extLst>
          </p:cNvPr>
          <p:cNvSpPr txBox="1"/>
          <p:nvPr/>
        </p:nvSpPr>
        <p:spPr>
          <a:xfrm>
            <a:off x="551384" y="3423399"/>
            <a:ext cx="4734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919D5F8D-37D2-E6BD-9E92-FBFD9ECFE96D}"/>
              </a:ext>
            </a:extLst>
          </p:cNvPr>
          <p:cNvSpPr txBox="1"/>
          <p:nvPr/>
        </p:nvSpPr>
        <p:spPr>
          <a:xfrm>
            <a:off x="551384" y="3902702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92F2575-82CF-946C-C893-B44FF4839182}"/>
              </a:ext>
            </a:extLst>
          </p:cNvPr>
          <p:cNvSpPr txBox="1"/>
          <p:nvPr/>
        </p:nvSpPr>
        <p:spPr>
          <a:xfrm>
            <a:off x="551384" y="4382005"/>
            <a:ext cx="5096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808E3A1-E597-AF92-8EE1-5823A651042D}"/>
              </a:ext>
            </a:extLst>
          </p:cNvPr>
          <p:cNvSpPr txBox="1"/>
          <p:nvPr/>
        </p:nvSpPr>
        <p:spPr>
          <a:xfrm>
            <a:off x="551384" y="4861308"/>
            <a:ext cx="2453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yt_shape_13401">
            <a:extLst>
              <a:ext uri="{FF2B5EF4-FFF2-40B4-BE49-F238E27FC236}">
                <a16:creationId xmlns:a16="http://schemas.microsoft.com/office/drawing/2014/main" id="{62A75853-CC18-2192-A9AC-7AD9804559E7}"/>
              </a:ext>
            </a:extLst>
          </p:cNvPr>
          <p:cNvSpPr txBox="1"/>
          <p:nvPr/>
        </p:nvSpPr>
        <p:spPr>
          <a:xfrm>
            <a:off x="641395" y="5391232"/>
            <a:ext cx="4252767" cy="90864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AF61FDE-8D32-E7A8-DD72-D1777C6A8AA6}"/>
              </a:ext>
            </a:extLst>
          </p:cNvPr>
          <p:cNvSpPr txBox="1"/>
          <p:nvPr/>
        </p:nvSpPr>
        <p:spPr>
          <a:xfrm>
            <a:off x="551384" y="5344426"/>
            <a:ext cx="4391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9EB4A72-91C9-EF8E-A199-EED08FBD5CA3}"/>
              </a:ext>
            </a:extLst>
          </p:cNvPr>
          <p:cNvSpPr txBox="1"/>
          <p:nvPr/>
        </p:nvSpPr>
        <p:spPr>
          <a:xfrm>
            <a:off x="551384" y="5819914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  <p:bldP spid="25" grpId="0" build="allAtOnce"/>
      <p:bldP spid="26" grpId="0" build="allAtOnce"/>
      <p:bldP spid="28" grpId="0" build="allAtOnce"/>
      <p:bldP spid="2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2208</Words>
  <Application>Microsoft Office PowerPoint</Application>
  <PresentationFormat>宽屏</PresentationFormat>
  <Paragraphs>190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44</cp:revision>
  <dcterms:created xsi:type="dcterms:W3CDTF">2023-05-05T05:33:04Z</dcterms:created>
  <dcterms:modified xsi:type="dcterms:W3CDTF">2023-10-20T13:07:31Z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