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4" r:id="rId7"/>
    <p:sldId id="375" r:id="rId8"/>
    <p:sldId id="376" r:id="rId9"/>
    <p:sldId id="377" r:id="rId10"/>
    <p:sldId id="378" r:id="rId11"/>
    <p:sldId id="381" r:id="rId12"/>
    <p:sldId id="379" r:id="rId13"/>
    <p:sldId id="383" r:id="rId14"/>
    <p:sldId id="384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0" name="yt_shape_15190"/>
          <p:cNvSpPr txBox="1"/>
          <p:nvPr/>
        </p:nvSpPr>
        <p:spPr>
          <a:xfrm>
            <a:off x="540000" y="125934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191" name="yt_shape_15191"/>
          <p:cNvSpPr txBox="1"/>
          <p:nvPr/>
        </p:nvSpPr>
        <p:spPr>
          <a:xfrm>
            <a:off x="540119" y="173864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如图，白炽灯下有一个乒乓球，当乒乓球越接近灯泡时，它在地面上的影子（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93" name="yt_table_1519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216172"/>
              </p:ext>
            </p:extLst>
          </p:nvPr>
        </p:nvGraphicFramePr>
        <p:xfrm>
          <a:off x="540000" y="2698078"/>
          <a:ext cx="5420043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越大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越小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</a:tbl>
          </a:graphicData>
        </a:graphic>
      </p:graphicFrame>
      <p:pic>
        <p:nvPicPr>
          <p:cNvPr id="15192" name="yt_image_15192_skip" title="H_102.3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1001" y="2698078"/>
            <a:ext cx="1228753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95" name="yt_shape_15195"/>
          <p:cNvSpPr txBox="1"/>
          <p:nvPr/>
        </p:nvSpPr>
        <p:spPr>
          <a:xfrm>
            <a:off x="540119" y="40484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小亮同学在教学活动课中，用一块长方形硬纸板在阳光下做投影实验，通过观察，发现这块长方形硬纸板在平整的地面上不可能出现的投影是（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196" name="yt_table_151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18560"/>
              </p:ext>
            </p:extLst>
          </p:nvPr>
        </p:nvGraphicFramePr>
        <p:xfrm>
          <a:off x="540000" y="5007892"/>
          <a:ext cx="5115243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3264BC4-5039-E73F-7D40-17C138BB5B56}"/>
              </a:ext>
            </a:extLst>
          </p:cNvPr>
          <p:cNvSpPr txBox="1"/>
          <p:nvPr/>
        </p:nvSpPr>
        <p:spPr>
          <a:xfrm>
            <a:off x="907308" y="216732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E49A6C-429C-FB95-3CE2-9AE5B60ADF41}"/>
              </a:ext>
            </a:extLst>
          </p:cNvPr>
          <p:cNvSpPr txBox="1"/>
          <p:nvPr/>
        </p:nvSpPr>
        <p:spPr>
          <a:xfrm>
            <a:off x="9441707" y="44771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5" name="yt_shape_15255"/>
          <p:cNvSpPr txBox="1"/>
          <p:nvPr/>
        </p:nvSpPr>
        <p:spPr>
          <a:xfrm>
            <a:off x="540000" y="900000"/>
            <a:ext cx="37526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257" name="yt_shape_15257"/>
          <p:cNvSpPr txBox="1"/>
          <p:nvPr/>
        </p:nvSpPr>
        <p:spPr>
          <a:xfrm>
            <a:off x="4364049" y="1531667"/>
            <a:ext cx="3078984" cy="146783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en-US" altLang="zh-CN" sz="8150" b="0" i="0" u="none" spc="21972">
                <a:solidFill>
                  <a:srgbClr val="1EE3CF"/>
                </a:solidFill>
                <a:effectLst/>
                <a:latin typeface="Times New Roman" pitchFamily="82"/>
                <a:ea typeface="宋体" pitchFamily="82"/>
                <a:cs typeface="宋体" pitchFamily="8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256" name="yt_image_1525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0136" y="1531667"/>
            <a:ext cx="3046986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59" name="yt_shape_15259"/>
          <p:cNvSpPr txBox="1"/>
          <p:nvPr/>
        </p:nvSpPr>
        <p:spPr>
          <a:xfrm>
            <a:off x="540000" y="3205157"/>
            <a:ext cx="48715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分别与球相切于点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260" name="yt_shape_15260"/>
          <p:cNvSpPr txBox="1"/>
          <p:nvPr/>
        </p:nvSpPr>
        <p:spPr>
          <a:xfrm>
            <a:off x="540000" y="3684460"/>
            <a:ext cx="3092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261" name="yt_shape_15261"/>
          <p:cNvSpPr txBox="1"/>
          <p:nvPr/>
        </p:nvSpPr>
        <p:spPr>
          <a:xfrm>
            <a:off x="540000" y="4163763"/>
            <a:ext cx="32476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262" name="yt_shape_15262"/>
          <p:cNvSpPr txBox="1"/>
          <p:nvPr/>
        </p:nvSpPr>
        <p:spPr>
          <a:xfrm>
            <a:off x="540000" y="4643066"/>
            <a:ext cx="14779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F317A3-EF10-572B-3187-53764587ACB5}"/>
              </a:ext>
            </a:extLst>
          </p:cNvPr>
          <p:cNvSpPr txBox="1"/>
          <p:nvPr/>
        </p:nvSpPr>
        <p:spPr>
          <a:xfrm>
            <a:off x="449989" y="853194"/>
            <a:ext cx="3896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14EE53-53FE-45EA-3DDB-2BF8AE7A21FB}"/>
              </a:ext>
            </a:extLst>
          </p:cNvPr>
          <p:cNvSpPr txBox="1"/>
          <p:nvPr/>
        </p:nvSpPr>
        <p:spPr>
          <a:xfrm>
            <a:off x="449989" y="1318121"/>
            <a:ext cx="5004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分别与球相切于点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2287E9-265B-8529-BF8F-4EB7013B7536}"/>
              </a:ext>
            </a:extLst>
          </p:cNvPr>
          <p:cNvSpPr txBox="1"/>
          <p:nvPr/>
        </p:nvSpPr>
        <p:spPr>
          <a:xfrm>
            <a:off x="449989" y="1797424"/>
            <a:ext cx="3242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7643480-3077-2445-3CCA-D5B5DF74908F}"/>
              </a:ext>
            </a:extLst>
          </p:cNvPr>
          <p:cNvSpPr txBox="1"/>
          <p:nvPr/>
        </p:nvSpPr>
        <p:spPr>
          <a:xfrm>
            <a:off x="449989" y="2276727"/>
            <a:ext cx="3396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BDC28C-0DE8-D604-D335-1E845A5BF6AF}"/>
              </a:ext>
            </a:extLst>
          </p:cNvPr>
          <p:cNvSpPr txBox="1"/>
          <p:nvPr/>
        </p:nvSpPr>
        <p:spPr>
          <a:xfrm>
            <a:off x="449989" y="2756030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9361F5A-C9C8-798F-8320-D1DAB2C31ED4}"/>
              </a:ext>
            </a:extLst>
          </p:cNvPr>
          <p:cNvSpPr txBox="1"/>
          <p:nvPr/>
        </p:nvSpPr>
        <p:spPr>
          <a:xfrm>
            <a:off x="449989" y="3235333"/>
            <a:ext cx="2278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73441E-F41F-B080-8595-131AF176034B}"/>
              </a:ext>
            </a:extLst>
          </p:cNvPr>
          <p:cNvSpPr txBox="1"/>
          <p:nvPr/>
        </p:nvSpPr>
        <p:spPr>
          <a:xfrm>
            <a:off x="449989" y="3714636"/>
            <a:ext cx="4058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450C746-8A95-29E3-1E54-090F4FD955A2}"/>
                  </a:ext>
                </a:extLst>
              </p:cNvPr>
              <p:cNvSpPr txBox="1"/>
              <p:nvPr/>
            </p:nvSpPr>
            <p:spPr>
              <a:xfrm>
                <a:off x="449989" y="4193939"/>
                <a:ext cx="53902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450C746-8A95-29E3-1E54-090F4FD955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3939"/>
                <a:ext cx="5390261" cy="726326"/>
              </a:xfrm>
              <a:prstGeom prst="rect">
                <a:avLst/>
              </a:prstGeom>
              <a:blipFill>
                <a:blip r:embed="rId3"/>
                <a:stretch>
                  <a:fillRect l="-1810" r="-124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36DC8C38-2C31-3903-96BD-0622FA7D3474}"/>
              </a:ext>
            </a:extLst>
          </p:cNvPr>
          <p:cNvSpPr txBox="1"/>
          <p:nvPr/>
        </p:nvSpPr>
        <p:spPr>
          <a:xfrm>
            <a:off x="449989" y="4868090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A3AFC1D-1B29-D998-105B-4FB57A913144}"/>
              </a:ext>
            </a:extLst>
          </p:cNvPr>
          <p:cNvSpPr txBox="1"/>
          <p:nvPr/>
        </p:nvSpPr>
        <p:spPr>
          <a:xfrm>
            <a:off x="449989" y="5343578"/>
            <a:ext cx="2761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即球的直径为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69" name="yt_shape_15269"/>
          <p:cNvSpPr txBox="1"/>
          <p:nvPr/>
        </p:nvSpPr>
        <p:spPr>
          <a:xfrm>
            <a:off x="540119" y="106519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分）学习投影后，小明、小颖利用灯光下自己的影子长度来测量一路灯的高度，并探究影子长度的变化规律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如图所示，在同一时刻，身高为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的小明（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）的影子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，而小颖（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）刚好在路灯灯泡的正下方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点，并测得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6m.</a:t>
            </a:r>
          </a:p>
        </p:txBody>
      </p:sp>
      <p:pic>
        <p:nvPicPr>
          <p:cNvPr id="15270" name="yt_image_1527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1342" y="3137254"/>
            <a:ext cx="5949315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72" name="yt_shape_15272"/>
          <p:cNvSpPr txBox="1"/>
          <p:nvPr/>
        </p:nvSpPr>
        <p:spPr>
          <a:xfrm>
            <a:off x="540000" y="5244988"/>
            <a:ext cx="93022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）请在图中画出形成影子的光线，并确定路灯灯泡所在的位置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5273" name="yt_shape_15273"/>
          <p:cNvSpPr txBox="1"/>
          <p:nvPr/>
        </p:nvSpPr>
        <p:spPr>
          <a:xfrm>
            <a:off x="540000" y="5724291"/>
            <a:ext cx="4600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）求路灯灯泡的垂直高度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74" name="yt_shape_15274"/>
              <p:cNvSpPr txBox="1"/>
              <p:nvPr/>
            </p:nvSpPr>
            <p:spPr>
              <a:xfrm>
                <a:off x="540119" y="1228208"/>
                <a:ext cx="11111999" cy="24835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）如果小明沿线段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向小颖（点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）走去，当小明走到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处时，求其影子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的长；当小明继续走剩下路程的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处时，求其影子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的长；当小明继续走剩下路程的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处时，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按此规律继续走下去，当小明走剩下路程的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处时，其影子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（直接用含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的代数式表示）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74" name="yt_shape_15274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28208"/>
                <a:ext cx="11111999" cy="2483500"/>
              </a:xfrm>
              <a:prstGeom prst="rect">
                <a:avLst/>
              </a:prstGeom>
              <a:blipFill>
                <a:blip r:embed="rId2"/>
                <a:stretch>
                  <a:fillRect l="-1701" t="-1961" r="-1262" b="-3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76" name="yt_shape_15276"/>
          <p:cNvSpPr txBox="1"/>
          <p:nvPr/>
        </p:nvSpPr>
        <p:spPr>
          <a:xfrm>
            <a:off x="540000" y="3762496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278" name="yt_shape_15278"/>
          <p:cNvSpPr txBox="1"/>
          <p:nvPr/>
        </p:nvSpPr>
        <p:spPr>
          <a:xfrm>
            <a:off x="4526485" y="4394163"/>
            <a:ext cx="2749342" cy="144077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00" b="0" i="0" u="none" spc="-800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8000" b="0" i="0" u="none" spc="19439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277" name="yt_image_1527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26485" y="4394163"/>
            <a:ext cx="2722113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698A54-5DFE-1E42-E0A1-C10055F268D9}"/>
                  </a:ext>
                </a:extLst>
              </p:cNvPr>
              <p:cNvSpPr txBox="1"/>
              <p:nvPr/>
            </p:nvSpPr>
            <p:spPr>
              <a:xfrm>
                <a:off x="3785446" y="2832415"/>
                <a:ext cx="618871" cy="7296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9698A54-5DFE-1E42-E0A1-C10055F26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5446" y="2832415"/>
                <a:ext cx="618871" cy="729691"/>
              </a:xfrm>
              <a:prstGeom prst="rect">
                <a:avLst/>
              </a:prstGeom>
              <a:blipFill>
                <a:blip r:embed="rId4"/>
                <a:stretch>
                  <a:fillRect l="-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61D9D84-5FE6-224D-F8F8-5D22ED2653AB}"/>
              </a:ext>
            </a:extLst>
          </p:cNvPr>
          <p:cNvSpPr txBox="1"/>
          <p:nvPr/>
        </p:nvSpPr>
        <p:spPr>
          <a:xfrm>
            <a:off x="449989" y="3715690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80" name="yt_shape_15280"/>
              <p:cNvSpPr txBox="1"/>
              <p:nvPr/>
            </p:nvSpPr>
            <p:spPr>
              <a:xfrm>
                <a:off x="540000" y="1885672"/>
                <a:ext cx="2462213" cy="27560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）由题意，得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4.8m.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80" name="yt_shape_15280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85672"/>
                <a:ext cx="2462213" cy="2756011"/>
              </a:xfrm>
              <a:prstGeom prst="rect">
                <a:avLst/>
              </a:prstGeom>
              <a:blipFill>
                <a:blip r:embed="rId2"/>
                <a:stretch>
                  <a:fillRect l="-7692" t="-1770" r="-6700" b="-6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282" name="yt_shape_15282"/>
              <p:cNvSpPr txBox="1"/>
              <p:nvPr/>
            </p:nvSpPr>
            <p:spPr>
              <a:xfrm>
                <a:off x="540000" y="4692471"/>
                <a:ext cx="3778278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82" name="yt_shape_15282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92471"/>
                <a:ext cx="3778278" cy="639855"/>
              </a:xfrm>
              <a:prstGeom prst="rect">
                <a:avLst/>
              </a:prstGeom>
              <a:blipFill>
                <a:blip r:embed="rId3"/>
                <a:stretch>
                  <a:fillRect l="-5008" r="-242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1875B6-45BE-C312-A7A2-6AB3B08E09A2}"/>
              </a:ext>
            </a:extLst>
          </p:cNvPr>
          <p:cNvSpPr txBox="1"/>
          <p:nvPr/>
        </p:nvSpPr>
        <p:spPr>
          <a:xfrm>
            <a:off x="449989" y="1838866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）由题意，得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E95A5D9-6FD3-102A-7DEE-1C601F53CBE1}"/>
              </a:ext>
            </a:extLst>
          </p:cNvPr>
          <p:cNvSpPr txBox="1"/>
          <p:nvPr/>
        </p:nvSpPr>
        <p:spPr>
          <a:xfrm>
            <a:off x="449989" y="2314354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GHC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0196A95-7C76-5E2C-FAD6-8270D61AA790}"/>
                  </a:ext>
                </a:extLst>
              </p:cNvPr>
              <p:cNvSpPr txBox="1"/>
              <p:nvPr/>
            </p:nvSpPr>
            <p:spPr>
              <a:xfrm>
                <a:off x="449989" y="2789842"/>
                <a:ext cx="1724596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mathAnswerShape': 1}">
                <a:extLst>
                  <a:ext uri="{FF2B5EF4-FFF2-40B4-BE49-F238E27FC236}">
                    <a16:creationId xmlns:a16="http://schemas.microsoft.com/office/drawing/2014/main" id="{D0196A95-7C76-5E2C-FAD6-8270D61AA7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9842"/>
                <a:ext cx="1724596" cy="772110"/>
              </a:xfrm>
              <a:prstGeom prst="rect">
                <a:avLst/>
              </a:prstGeom>
              <a:blipFill>
                <a:blip r:embed="rId4"/>
                <a:stretch>
                  <a:fillRect l="-5654" r="-530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AB98B49-86CB-CBF4-DC17-9D5B31FBB4B3}"/>
                  </a:ext>
                </a:extLst>
              </p:cNvPr>
              <p:cNvSpPr txBox="1"/>
              <p:nvPr/>
            </p:nvSpPr>
            <p:spPr>
              <a:xfrm>
                <a:off x="449989" y="3468340"/>
                <a:ext cx="1846961" cy="7691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}">
                <a:extLst>
                  <a:ext uri="{FF2B5EF4-FFF2-40B4-BE49-F238E27FC236}">
                    <a16:creationId xmlns:a16="http://schemas.microsoft.com/office/drawing/2014/main" id="{AAB98B49-86CB-CBF4-DC17-9D5B31FBB4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8340"/>
                <a:ext cx="1846961" cy="769125"/>
              </a:xfrm>
              <a:prstGeom prst="rect">
                <a:avLst/>
              </a:prstGeom>
              <a:blipFill>
                <a:blip r:embed="rId5"/>
                <a:stretch>
                  <a:fillRect l="-5281" r="-528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9469C09-9E2A-8B12-2C31-D208F62769C7}"/>
              </a:ext>
            </a:extLst>
          </p:cNvPr>
          <p:cNvSpPr txBox="1"/>
          <p:nvPr/>
        </p:nvSpPr>
        <p:spPr>
          <a:xfrm>
            <a:off x="449989" y="4143853"/>
            <a:ext cx="19247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4.8m.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476B94-EB8A-BF09-38DF-A9C16FA2CBD3}"/>
                  </a:ext>
                </a:extLst>
              </p:cNvPr>
              <p:cNvSpPr txBox="1"/>
              <p:nvPr/>
            </p:nvSpPr>
            <p:spPr>
              <a:xfrm>
                <a:off x="449989" y="4645665"/>
                <a:ext cx="387102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7, 'mathAnswerShape': 1}">
                <a:extLst>
                  <a:ext uri="{FF2B5EF4-FFF2-40B4-BE49-F238E27FC236}">
                    <a16:creationId xmlns:a16="http://schemas.microsoft.com/office/drawing/2014/main" id="{8E476B94-EB8A-BF09-38DF-A9C16FA2CB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45665"/>
                <a:ext cx="3871023" cy="727279"/>
              </a:xfrm>
              <a:prstGeom prst="rect">
                <a:avLst/>
              </a:prstGeom>
              <a:blipFill>
                <a:blip r:embed="rId6"/>
                <a:stretch>
                  <a:fillRect l="-2520" r="-220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98" name="yt_shape_15198"/>
          <p:cNvSpPr txBox="1"/>
          <p:nvPr/>
        </p:nvSpPr>
        <p:spPr>
          <a:xfrm>
            <a:off x="540000" y="1095966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如图中几何体的俯视图是（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199" name="yt_image_1519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2037" y="1727633"/>
            <a:ext cx="1187924" cy="873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01" name="yt_image_152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803646"/>
            <a:ext cx="3683889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203" name="yt_shape_15203"/>
          <p:cNvSpPr txBox="1"/>
          <p:nvPr/>
        </p:nvSpPr>
        <p:spPr>
          <a:xfrm>
            <a:off x="540000" y="3698924"/>
            <a:ext cx="89335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如图是两个等直径圆柱构成的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形管道，其左视图是（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204" name="yt_image_1520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80942" y="4330591"/>
            <a:ext cx="830115" cy="815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06" name="yt_image_152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5349366"/>
            <a:ext cx="3177689" cy="772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70CFEB-A729-7013-4AFE-301253C36096}"/>
              </a:ext>
            </a:extLst>
          </p:cNvPr>
          <p:cNvSpPr txBox="1"/>
          <p:nvPr/>
        </p:nvSpPr>
        <p:spPr>
          <a:xfrm>
            <a:off x="4488589" y="10491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AE80790-1769-CDDC-F250-09F7CB2BF2F0}"/>
              </a:ext>
            </a:extLst>
          </p:cNvPr>
          <p:cNvSpPr txBox="1"/>
          <p:nvPr/>
        </p:nvSpPr>
        <p:spPr>
          <a:xfrm>
            <a:off x="8636726" y="365211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08" name="yt_shape_15208"/>
          <p:cNvSpPr txBox="1"/>
          <p:nvPr/>
        </p:nvSpPr>
        <p:spPr>
          <a:xfrm>
            <a:off x="540000" y="1326074"/>
            <a:ext cx="96356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一个圆锥的底面半径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，则这个圆锥的侧面积是（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209" name="yt_table_15209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9654699"/>
                  </p:ext>
                </p:extLst>
              </p:nvPr>
            </p:nvGraphicFramePr>
            <p:xfrm>
              <a:off x="540000" y="1805377"/>
              <a:ext cx="4653534" cy="925704"/>
            </p:xfrm>
            <a:graphic>
              <a:graphicData uri="http://schemas.openxmlformats.org/drawingml/2006/table">
                <a:tbl>
                  <a:tblPr/>
                  <a:tblGrid>
                    <a:gridCol w="2792857">
                      <a:extLst>
                        <a:ext uri="{9D8B030D-6E8A-4147-A177-3AD203B41FA5}">
                          <a16:colId xmlns:a16="http://schemas.microsoft.com/office/drawing/2014/main" val="10825"/>
                        </a:ext>
                      </a:extLst>
                    </a:gridCol>
                    <a:gridCol w="1860677">
                      <a:extLst>
                        <a:ext uri="{9D8B030D-6E8A-4147-A177-3AD203B41FA5}">
                          <a16:colId xmlns:a16="http://schemas.microsoft.com/office/drawing/2014/main" val="108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D.200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209" name="yt_table_15209" descr="{&quot;rangeId&quot;:6,&quot;type&quot;:&quot;Option&quot;}" title="H_72.89007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89654699"/>
                  </p:ext>
                </p:extLst>
              </p:nvPr>
            </p:nvGraphicFramePr>
            <p:xfrm>
              <a:off x="540000" y="1805377"/>
              <a:ext cx="4653534" cy="925704"/>
            </p:xfrm>
            <a:graphic>
              <a:graphicData uri="http://schemas.openxmlformats.org/drawingml/2006/table">
                <a:tbl>
                  <a:tblPr/>
                  <a:tblGrid>
                    <a:gridCol w="2792857">
                      <a:extLst>
                        <a:ext uri="{9D8B030D-6E8A-4147-A177-3AD203B41FA5}">
                          <a16:colId xmlns:a16="http://schemas.microsoft.com/office/drawing/2014/main" val="10825"/>
                        </a:ext>
                      </a:extLst>
                    </a:gridCol>
                    <a:gridCol w="1860677">
                      <a:extLst>
                        <a:ext uri="{9D8B030D-6E8A-4147-A177-3AD203B41FA5}">
                          <a16:colId xmlns:a16="http://schemas.microsoft.com/office/drawing/2014/main" val="10826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6449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0492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9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8701" r="-6644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0492" t="-98701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210" name="yt_shape_15210"/>
          <p:cNvSpPr txBox="1"/>
          <p:nvPr/>
        </p:nvSpPr>
        <p:spPr>
          <a:xfrm>
            <a:off x="540000" y="2781664"/>
            <a:ext cx="105926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如图是将正方体切去一个角后形成的几何体，则该几何体的左视图为（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5211" name="yt_image_15211">
            <a:extLst>
              <a:ext uri="">
                <a16:creationId xmlns:mc="http://schemas.openxmlformats.org/markup-compatibility/2006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187" y="3413331"/>
            <a:ext cx="1067625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13" name="yt_image_15213">
            <a:extLst>
              <a:ext uri="">
                <a16:creationId xmlns:mc="http://schemas.openxmlformats.org/markup-compatibility/2006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844937"/>
            <a:ext cx="5411984" cy="134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4F860B-0DCE-6144-10A3-8D0E4D09BDEC}"/>
              </a:ext>
            </a:extLst>
          </p:cNvPr>
          <p:cNvSpPr txBox="1"/>
          <p:nvPr/>
        </p:nvSpPr>
        <p:spPr>
          <a:xfrm>
            <a:off x="9332051" y="127926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27C4CB-C2C4-010E-793F-573D497605CF}"/>
              </a:ext>
            </a:extLst>
          </p:cNvPr>
          <p:cNvSpPr txBox="1"/>
          <p:nvPr/>
        </p:nvSpPr>
        <p:spPr>
          <a:xfrm>
            <a:off x="10279789" y="27348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15" name="yt_shape_15215"/>
          <p:cNvSpPr txBox="1"/>
          <p:nvPr/>
        </p:nvSpPr>
        <p:spPr>
          <a:xfrm>
            <a:off x="540119" y="116574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操场上的旗杆在一天的过程中，从早上太阳升起的那一时刻开始到晚上结束，其在地面上的影子的变化规律是先变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短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，后变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（均填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的比例画出的一个几何体的三视图，则该几何体的侧面积是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2A0CB7A-953B-AADB-5929-959ECAD6A37A}"/>
              </a:ext>
            </a:extLst>
          </p:cNvPr>
          <p:cNvSpPr txBox="1"/>
          <p:nvPr/>
        </p:nvSpPr>
        <p:spPr>
          <a:xfrm>
            <a:off x="5326908" y="206991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短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B4B04FA-4E1A-C403-31CB-CCD3A188F270}"/>
              </a:ext>
            </a:extLst>
          </p:cNvPr>
          <p:cNvSpPr txBox="1"/>
          <p:nvPr/>
        </p:nvSpPr>
        <p:spPr>
          <a:xfrm>
            <a:off x="7155707" y="206991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FC483D-0F96-730F-7BEB-44F6F34BF4D5}"/>
              </a:ext>
            </a:extLst>
          </p:cNvPr>
          <p:cNvSpPr txBox="1"/>
          <p:nvPr/>
        </p:nvSpPr>
        <p:spPr>
          <a:xfrm>
            <a:off x="1059708" y="3020895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200π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5" name="yt_shape_15218" title="H_242.4111">
            <a:extLst>
              <a:ext uri="{FF2B5EF4-FFF2-40B4-BE49-F238E27FC236}">
                <a16:creationId xmlns:a16="http://schemas.microsoft.com/office/drawing/2014/main" id="{EFA480F3-1689-8747-B921-E252D4D72123}"/>
              </a:ext>
            </a:extLst>
          </p:cNvPr>
          <p:cNvGrpSpPr/>
          <p:nvPr/>
        </p:nvGrpSpPr>
        <p:grpSpPr>
          <a:xfrm>
            <a:off x="4871864" y="3789040"/>
            <a:ext cx="2160240" cy="2590496"/>
            <a:chOff x="0" y="0"/>
            <a:chExt cx="2507428" cy="3257463"/>
          </a:xfrm>
        </p:grpSpPr>
        <p:pic>
          <p:nvPicPr>
            <p:cNvPr id="6" name="yt_image_15218">
              <a:extLst>
                <a:ext uri="{FF2B5EF4-FFF2-40B4-BE49-F238E27FC236}">
                  <a16:creationId xmlns:a16="http://schemas.microsoft.com/office/drawing/2014/main" id="{CE0FEC8E-B9B7-45D7-7EC1-F35B6EC11E8B}"/>
                </a:ex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07428" cy="26826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yt_shape_15220">
              <a:extLst>
                <a:ext uri="{FF2B5EF4-FFF2-40B4-BE49-F238E27FC236}">
                  <a16:creationId xmlns:a16="http://schemas.microsoft.com/office/drawing/2014/main" id="{208DB153-2386-F18F-1C7E-D34544F1A683}"/>
                </a:ext>
              </a:extLst>
            </p:cNvPr>
            <p:cNvSpPr txBox="1"/>
            <p:nvPr/>
          </p:nvSpPr>
          <p:spPr>
            <a:xfrm>
              <a:off x="720433" y="2718620"/>
              <a:ext cx="1452671" cy="538843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2" name="yt_shape_15222"/>
          <p:cNvSpPr txBox="1"/>
          <p:nvPr/>
        </p:nvSpPr>
        <p:spPr>
          <a:xfrm>
            <a:off x="540119" y="19530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如图，圆锥的母线长为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，则该圆锥的侧面展开图（扇形）的弧长为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226" name="yt_shape_15226"/>
          <p:cNvSpPr txBox="1"/>
          <p:nvPr/>
        </p:nvSpPr>
        <p:spPr>
          <a:xfrm>
            <a:off x="540000" y="49422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23" name="yt_shape_15223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0719" y="3064863"/>
            <a:ext cx="1750561" cy="1827036"/>
            <a:chOff x="0" y="0"/>
            <a:chExt cx="1750561" cy="1827036"/>
          </a:xfrm>
        </p:grpSpPr>
        <p:pic>
          <p:nvPicPr>
            <p:cNvPr id="2" name="yt_image_1522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0561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25" name="yt_shape_15225"/>
            <p:cNvSpPr txBox="1"/>
            <p:nvPr/>
          </p:nvSpPr>
          <p:spPr>
            <a:xfrm>
              <a:off x="341999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28C2996-7D44-13AF-BC55-47D2164A0039}"/>
              </a:ext>
            </a:extLst>
          </p:cNvPr>
          <p:cNvSpPr txBox="1"/>
          <p:nvPr/>
        </p:nvSpPr>
        <p:spPr>
          <a:xfrm>
            <a:off x="3193308" y="2381746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27" name="yt_shape_15227"/>
          <p:cNvSpPr txBox="1"/>
          <p:nvPr/>
        </p:nvSpPr>
        <p:spPr>
          <a:xfrm>
            <a:off x="540119" y="19610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如图，空心卷筒纸的高度为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，外径（直径）为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，内径为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，其俯视图的面积是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231" name="yt_shape_15231"/>
          <p:cNvSpPr txBox="1"/>
          <p:nvPr/>
        </p:nvSpPr>
        <p:spPr>
          <a:xfrm>
            <a:off x="540000" y="49342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28" name="yt_shape_15228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611118" y="3072862"/>
            <a:ext cx="969762" cy="1811034"/>
            <a:chOff x="0" y="0"/>
            <a:chExt cx="969762" cy="1811034"/>
          </a:xfrm>
        </p:grpSpPr>
        <p:pic>
          <p:nvPicPr>
            <p:cNvPr id="2" name="yt_image_1522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69762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30" name="yt_shape_15230"/>
            <p:cNvSpPr txBox="1"/>
            <p:nvPr/>
          </p:nvSpPr>
          <p:spPr>
            <a:xfrm>
              <a:off x="-734047" y="1451034"/>
              <a:ext cx="2473856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C123C97-889A-F9B2-4181-8A808DE69AD0}"/>
              </a:ext>
            </a:extLst>
          </p:cNvPr>
          <p:cNvSpPr txBox="1"/>
          <p:nvPr/>
        </p:nvSpPr>
        <p:spPr>
          <a:xfrm>
            <a:off x="1974108" y="2389745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21π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232" name="yt_shape_15232"/>
              <p:cNvSpPr txBox="1"/>
              <p:nvPr/>
            </p:nvSpPr>
            <p:spPr>
              <a:xfrm>
                <a:off x="540119" y="1962855"/>
                <a:ext cx="11111999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如图，从直径为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的圆形纸片中，剪出一个圆心角为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的扇形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在圆周上，把它围成一个圆锥，则圆锥的底面圆的半径是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32" name="yt_shape_15232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2855"/>
                <a:ext cx="11111999" cy="1201034"/>
              </a:xfrm>
              <a:prstGeom prst="rect">
                <a:avLst/>
              </a:prstGeom>
              <a:blipFill>
                <a:blip r:embed="rId2"/>
                <a:stretch>
                  <a:fillRect l="-1701" t="-4569" r="-55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37" name="yt_shape_15237"/>
          <p:cNvSpPr txBox="1"/>
          <p:nvPr/>
        </p:nvSpPr>
        <p:spPr>
          <a:xfrm>
            <a:off x="540000" y="49324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234" name="yt_shape_15234" title="H_119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2833" y="3367041"/>
            <a:ext cx="1467133" cy="1888103"/>
            <a:chOff x="0" y="0"/>
            <a:chExt cx="1206333" cy="1514997"/>
          </a:xfrm>
        </p:grpSpPr>
        <p:pic>
          <p:nvPicPr>
            <p:cNvPr id="2" name="yt_image_1523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06333" cy="111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236" name="yt_shape_15236"/>
            <p:cNvSpPr txBox="1"/>
            <p:nvPr/>
          </p:nvSpPr>
          <p:spPr>
            <a:xfrm>
              <a:off x="-6297" y="115499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6CA46CA-553E-8A12-7CE5-6D04464C8E0C}"/>
                  </a:ext>
                </a:extLst>
              </p:cNvPr>
              <p:cNvSpPr txBox="1"/>
              <p:nvPr/>
            </p:nvSpPr>
            <p:spPr>
              <a:xfrm>
                <a:off x="8560646" y="2230577"/>
                <a:ext cx="454786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6CA46CA-553E-8A12-7CE5-6D04464C8E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60646" y="2230577"/>
                <a:ext cx="454786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38" name="yt_shape_15238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239" name="yt_shape_15239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分）一个圆锥的轴截面平行于投影面，圆锥的正投影是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，求圆锥的体积和表面积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240" name="yt_shape_15240"/>
          <p:cNvSpPr txBox="1"/>
          <p:nvPr/>
        </p:nvSpPr>
        <p:spPr>
          <a:xfrm>
            <a:off x="540000" y="2338738"/>
            <a:ext cx="91018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解：由题可作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，如图所示，过点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242" name="yt_shape_15242"/>
          <p:cNvSpPr txBox="1"/>
          <p:nvPr/>
        </p:nvSpPr>
        <p:spPr>
          <a:xfrm>
            <a:off x="4982933" y="2970405"/>
            <a:ext cx="1828899" cy="12156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750" b="0" i="0" u="none" spc="12574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241" name="yt_image_152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2783" y="2550923"/>
            <a:ext cx="1809217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244" name="yt_shape_15244"/>
              <p:cNvSpPr txBox="1"/>
              <p:nvPr/>
            </p:nvSpPr>
            <p:spPr>
              <a:xfrm>
                <a:off x="540000" y="4369635"/>
                <a:ext cx="397705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244" name="yt_shape_15244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69635"/>
                <a:ext cx="3977051" cy="638893"/>
              </a:xfrm>
              <a:prstGeom prst="rect">
                <a:avLst/>
              </a:prstGeom>
              <a:blipFill>
                <a:blip r:embed="rId3"/>
                <a:stretch>
                  <a:fillRect l="-4755" r="-352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250" name="yt_shape_15250"/>
          <p:cNvSpPr txBox="1"/>
          <p:nvPr/>
        </p:nvSpPr>
        <p:spPr>
          <a:xfrm>
            <a:off x="540000" y="6281904"/>
            <a:ext cx="109837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圆锥侧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圆锥底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π·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9EE7EB-531C-D5C5-2DD2-6BBB46395B4F}"/>
              </a:ext>
            </a:extLst>
          </p:cNvPr>
          <p:cNvSpPr txBox="1"/>
          <p:nvPr/>
        </p:nvSpPr>
        <p:spPr>
          <a:xfrm>
            <a:off x="449989" y="2291932"/>
            <a:ext cx="91939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解：由题可作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，如图所示，过点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A55584-865D-9DB9-46FF-B93E0CC8DC4F}"/>
                  </a:ext>
                </a:extLst>
              </p:cNvPr>
              <p:cNvSpPr txBox="1"/>
              <p:nvPr/>
            </p:nvSpPr>
            <p:spPr>
              <a:xfrm>
                <a:off x="504986" y="2838755"/>
                <a:ext cx="4118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6A55584-865D-9DB9-46FF-B93E0CC8DC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986" y="2838755"/>
                <a:ext cx="4118673" cy="726326"/>
              </a:xfrm>
              <a:prstGeom prst="rect">
                <a:avLst/>
              </a:prstGeom>
              <a:blipFill>
                <a:blip r:embed="rId4"/>
                <a:stretch>
                  <a:fillRect l="-2370" r="-222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8DC219-3D71-ED15-59B2-3397C814A398}"/>
                  </a:ext>
                </a:extLst>
              </p:cNvPr>
              <p:cNvSpPr txBox="1"/>
              <p:nvPr/>
            </p:nvSpPr>
            <p:spPr>
              <a:xfrm>
                <a:off x="449989" y="3592932"/>
                <a:ext cx="7897813" cy="5687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8DC219-3D71-ED15-59B2-3397C814A3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92932"/>
                <a:ext cx="7897813" cy="568783"/>
              </a:xfrm>
              <a:prstGeom prst="rect">
                <a:avLst/>
              </a:prstGeom>
              <a:blipFill>
                <a:blip r:embed="rId5"/>
                <a:stretch>
                  <a:fillRect l="-1236" r="-1236" b="-244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854187-7940-0C00-3146-8C22C01ADCE7}"/>
                  </a:ext>
                </a:extLst>
              </p:cNvPr>
              <p:cNvSpPr txBox="1"/>
              <p:nvPr/>
            </p:nvSpPr>
            <p:spPr>
              <a:xfrm>
                <a:off x="522347" y="4240325"/>
                <a:ext cx="6307836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V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圆锥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12π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854187-7940-0C00-3146-8C22C01ADC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347" y="4240325"/>
                <a:ext cx="6307836" cy="728612"/>
              </a:xfrm>
              <a:prstGeom prst="rect">
                <a:avLst/>
              </a:prstGeom>
              <a:blipFill>
                <a:blip r:embed="rId6"/>
                <a:stretch>
                  <a:fillRect l="-1547" r="-164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EE63780-B761-A3CA-4564-5376F0409C9A}"/>
              </a:ext>
            </a:extLst>
          </p:cNvPr>
          <p:cNvSpPr txBox="1"/>
          <p:nvPr/>
        </p:nvSpPr>
        <p:spPr>
          <a:xfrm>
            <a:off x="544321" y="5023203"/>
            <a:ext cx="11057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圆锥侧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圆锥底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EAB714-5CCF-008C-B9CD-F30C9BADF0A3}"/>
              </a:ext>
            </a:extLst>
          </p:cNvPr>
          <p:cNvSpPr txBox="1"/>
          <p:nvPr/>
        </p:nvSpPr>
        <p:spPr>
          <a:xfrm>
            <a:off x="552859" y="5485346"/>
            <a:ext cx="6677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圆锥表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圆锥侧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圆锥底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24π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2" name="yt_shape_15252"/>
          <p:cNvSpPr txBox="1"/>
          <p:nvPr/>
        </p:nvSpPr>
        <p:spPr>
          <a:xfrm>
            <a:off x="540119" y="168582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分）在生活中需测量一些球（如足球、篮球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）的直径，某校研究性学习小组，通过实验发现下面的测量方法：如图所示，将球放在水平的桌面上，在阳光的斜射下，得到球的影子长度为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设光线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分别与球相切于点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即为球的直径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若测得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，请你计算球的直径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253" name="yt_image_1525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8857" y="3757888"/>
            <a:ext cx="3274284" cy="1774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1493</Words>
  <Application>Microsoft Office PowerPoint</Application>
  <PresentationFormat>宽屏</PresentationFormat>
  <Paragraphs>96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2023-05-05T05:33:04Z</dcterms:created>
  <dcterms:modified xsi:type="dcterms:W3CDTF">2023-10-20T07:42:06Z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