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98" r:id="rId4"/>
    <p:sldId id="368" r:id="rId5"/>
    <p:sldId id="372" r:id="rId6"/>
    <p:sldId id="373" r:id="rId7"/>
    <p:sldId id="375" r:id="rId8"/>
    <p:sldId id="377" r:id="rId9"/>
    <p:sldId id="379" r:id="rId10"/>
    <p:sldId id="384" r:id="rId11"/>
    <p:sldId id="386" r:id="rId12"/>
    <p:sldId id="387" r:id="rId13"/>
    <p:sldId id="390" r:id="rId14"/>
    <p:sldId id="392" r:id="rId15"/>
    <p:sldId id="394" r:id="rId16"/>
    <p:sldId id="395" r:id="rId17"/>
    <p:sldId id="396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2" d="100"/>
          <a:sy n="52" d="100"/>
        </p:scale>
        <p:origin x="64" y="2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02" name="yt_image_1070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19709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04" name="yt_shape_10704"/>
          <p:cNvSpPr txBox="1"/>
          <p:nvPr/>
        </p:nvSpPr>
        <p:spPr>
          <a:xfrm>
            <a:off x="540119" y="21665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轴有两个不同的交点（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），那么一元二次方程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有两个不相等的实根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705" name="yt_shape_10705"/>
          <p:cNvSpPr txBox="1"/>
          <p:nvPr/>
        </p:nvSpPr>
        <p:spPr>
          <a:xfrm>
            <a:off x="540119" y="3125939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与一元二次方程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的联系：若抛物线与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轴有两个交点，则一元二次方程有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两个不相等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的实根；若抛物线与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轴有一个交点，则一元二次方程有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两个相等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的实根；若抛物线与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轴没有交点，则一元二次方程无实根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DB17C2F-E070-455C-4B56-37B1B6B29CB6}"/>
              </a:ext>
            </a:extLst>
          </p:cNvPr>
          <p:cNvSpPr txBox="1"/>
          <p:nvPr/>
        </p:nvSpPr>
        <p:spPr>
          <a:xfrm>
            <a:off x="8576521" y="2545974"/>
            <a:ext cx="1837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19B3AEB-8AE5-8DE4-A16F-31CFDCF87B43}"/>
              </a:ext>
            </a:extLst>
          </p:cNvPr>
          <p:cNvSpPr txBox="1"/>
          <p:nvPr/>
        </p:nvSpPr>
        <p:spPr>
          <a:xfrm>
            <a:off x="4717308" y="3501008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两个不相等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FBB3FEF-5006-09D6-0534-9D2E024FCF1B}"/>
              </a:ext>
            </a:extLst>
          </p:cNvPr>
          <p:cNvSpPr txBox="1"/>
          <p:nvPr/>
        </p:nvSpPr>
        <p:spPr>
          <a:xfrm>
            <a:off x="3193308" y="3976496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两个相等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9" name="yt_shape_10759"/>
          <p:cNvSpPr txBox="1"/>
          <p:nvPr/>
        </p:nvSpPr>
        <p:spPr>
          <a:xfrm>
            <a:off x="551384" y="1834288"/>
            <a:ext cx="66428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几何直观）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请阅读下列解题过程：</a:t>
            </a:r>
          </a:p>
        </p:txBody>
      </p:sp>
      <p:sp>
        <p:nvSpPr>
          <p:cNvPr id="10760" name="yt_shape_10760"/>
          <p:cNvSpPr txBox="1"/>
          <p:nvPr/>
        </p:nvSpPr>
        <p:spPr>
          <a:xfrm>
            <a:off x="551384" y="2313591"/>
            <a:ext cx="41453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解一元二次不等式：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</a:p>
        </p:txBody>
      </p:sp>
      <p:sp>
        <p:nvSpPr>
          <p:cNvPr id="10761" name="yt_shape_10761"/>
          <p:cNvSpPr txBox="1"/>
          <p:nvPr/>
        </p:nvSpPr>
        <p:spPr>
          <a:xfrm>
            <a:off x="551503" y="2792894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解：令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，解得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，则抛物线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轴的交点坐标为（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画出二次函数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的大致图象（如图所示）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由图象可知：当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时函数图象位于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轴上方，此时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，所以一元二次不等式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的解集为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或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</a:p>
        </p:txBody>
      </p:sp>
      <p:pic>
        <p:nvPicPr>
          <p:cNvPr id="10762" name="yt_image_1076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9256" y="4864956"/>
            <a:ext cx="1636255" cy="151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yt_image_10757">
            <a:extLst>
              <a:ext uri="{FF2B5EF4-FFF2-40B4-BE49-F238E27FC236}">
                <a16:creationId xmlns:a16="http://schemas.microsoft.com/office/drawing/2014/main" id="{76D0061A-DBB8-7572-B4C4-4225EE1432F8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1384" y="980728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4" name="yt_shape_10764"/>
          <p:cNvSpPr txBox="1"/>
          <p:nvPr/>
        </p:nvSpPr>
        <p:spPr>
          <a:xfrm>
            <a:off x="479376" y="2143190"/>
            <a:ext cx="10618291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通过对上述解题过程的学习，按其解题的思路和方法解答下列问题：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）上述解题过程中，渗透了下列数学思想中的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（填序号）；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转化思想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分类讨论思想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数形结合思想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E21B245-93F8-4B78-F960-CDCC1ACCC224}"/>
              </a:ext>
            </a:extLst>
          </p:cNvPr>
          <p:cNvSpPr txBox="1"/>
          <p:nvPr/>
        </p:nvSpPr>
        <p:spPr>
          <a:xfrm>
            <a:off x="7247365" y="2571872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638D3DA-20CB-268F-BD83-2409F870CC31}"/>
              </a:ext>
            </a:extLst>
          </p:cNvPr>
          <p:cNvSpPr txBox="1"/>
          <p:nvPr/>
        </p:nvSpPr>
        <p:spPr>
          <a:xfrm>
            <a:off x="8466565" y="2571872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0768">
            <a:extLst>
              <a:ext uri="{FF2B5EF4-FFF2-40B4-BE49-F238E27FC236}">
                <a16:creationId xmlns:a16="http://schemas.microsoft.com/office/drawing/2014/main" id="{586457B9-9FFB-166E-C8A0-72D11E3A6725}"/>
              </a:ext>
            </a:extLst>
          </p:cNvPr>
          <p:cNvSpPr txBox="1"/>
          <p:nvPr/>
        </p:nvSpPr>
        <p:spPr>
          <a:xfrm>
            <a:off x="479376" y="4149080"/>
            <a:ext cx="7436331" cy="49815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）一元二次不等式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的解集为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endParaRPr lang="zh-CN" altLang="zh-CN" sz="100" b="0" i="0" u="none" dirty="0">
              <a:noFill/>
              <a:effectLst/>
              <a:latin typeface="Times New Roman"/>
              <a:ea typeface="宋体"/>
              <a:cs typeface="宋体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9DC5F7C-E133-5852-2B59-18D9C14508CF}"/>
              </a:ext>
            </a:extLst>
          </p:cNvPr>
          <p:cNvSpPr txBox="1"/>
          <p:nvPr/>
        </p:nvSpPr>
        <p:spPr>
          <a:xfrm>
            <a:off x="6094840" y="4102274"/>
            <a:ext cx="1229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yt_shape_10768">
            <a:extLst>
              <a:ext uri="{FF2B5EF4-FFF2-40B4-BE49-F238E27FC236}">
                <a16:creationId xmlns:a16="http://schemas.microsoft.com/office/drawing/2014/main" id="{A43FA9D8-D4B2-3EDC-FC0E-499F8BAE43B0}"/>
              </a:ext>
            </a:extLst>
          </p:cNvPr>
          <p:cNvSpPr txBox="1"/>
          <p:nvPr/>
        </p:nvSpPr>
        <p:spPr>
          <a:xfrm>
            <a:off x="569387" y="1079125"/>
            <a:ext cx="7223131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）用类似的方法解一元二次不等式：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解：令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2B02EF5-5339-0A7A-F5F7-820F74FF342B}"/>
              </a:ext>
            </a:extLst>
          </p:cNvPr>
          <p:cNvSpPr txBox="1"/>
          <p:nvPr/>
        </p:nvSpPr>
        <p:spPr>
          <a:xfrm>
            <a:off x="479376" y="1556792"/>
            <a:ext cx="3142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0771">
            <a:extLst>
              <a:ext uri="{FF2B5EF4-FFF2-40B4-BE49-F238E27FC236}">
                <a16:creationId xmlns:a16="http://schemas.microsoft.com/office/drawing/2014/main" id="{AC349151-401F-1BD6-0709-7EE5C64E52D6}"/>
              </a:ext>
            </a:extLst>
          </p:cNvPr>
          <p:cNvSpPr txBox="1"/>
          <p:nvPr/>
        </p:nvSpPr>
        <p:spPr>
          <a:xfrm>
            <a:off x="569387" y="2113199"/>
            <a:ext cx="11111999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轴的交点坐标为（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）和（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画出二次函数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的大致图象（如图所示）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由图象可知，当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函数图象位于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轴上方，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此时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一元二次不等式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的解集为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yt_shape_10773">
            <a:extLst>
              <a:ext uri="{FF2B5EF4-FFF2-40B4-BE49-F238E27FC236}">
                <a16:creationId xmlns:a16="http://schemas.microsoft.com/office/drawing/2014/main" id="{E666D551-10F6-0388-0D5F-3E949A7A04D1}"/>
              </a:ext>
            </a:extLst>
          </p:cNvPr>
          <p:cNvSpPr txBox="1"/>
          <p:nvPr/>
        </p:nvSpPr>
        <p:spPr>
          <a:xfrm>
            <a:off x="5088966" y="5625655"/>
            <a:ext cx="1673856" cy="13778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650" b="0" i="0" u="none" spc="-7650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  <a:cs typeface="宋体" pitchFamily="76"/>
              </a:rPr>
              <a:t> </a:t>
            </a:r>
            <a:r>
              <a:rPr lang="en-US" altLang="zh-CN" sz="7650" b="0" i="0" u="none" spc="11140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  <a:cs typeface="宋体" pitchFamily="76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8" name="yt_image_10772">
            <a:extLst>
              <a:ext uri="{FF2B5EF4-FFF2-40B4-BE49-F238E27FC236}">
                <a16:creationId xmlns:a16="http://schemas.microsoft.com/office/drawing/2014/main" id="{4467C768-28C8-B252-7450-0B45ACE9D02F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1264" y="4156940"/>
            <a:ext cx="1655688" cy="152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6A5CBD3E-9A63-E008-DC40-97DBDFD016F1}"/>
              </a:ext>
            </a:extLst>
          </p:cNvPr>
          <p:cNvSpPr txBox="1"/>
          <p:nvPr/>
        </p:nvSpPr>
        <p:spPr>
          <a:xfrm>
            <a:off x="479376" y="2066393"/>
            <a:ext cx="3091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0498DA0-63D8-81B0-77C8-65F698D9161A}"/>
              </a:ext>
            </a:extLst>
          </p:cNvPr>
          <p:cNvSpPr txBox="1"/>
          <p:nvPr/>
        </p:nvSpPr>
        <p:spPr>
          <a:xfrm>
            <a:off x="479376" y="2541881"/>
            <a:ext cx="11090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抛物线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轴的交点坐标为（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）和（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画出二次函数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65E25A9-3ACB-E998-BA27-5784863C7DD2}"/>
              </a:ext>
            </a:extLst>
          </p:cNvPr>
          <p:cNvSpPr txBox="1"/>
          <p:nvPr/>
        </p:nvSpPr>
        <p:spPr>
          <a:xfrm>
            <a:off x="479376" y="3017369"/>
            <a:ext cx="94320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的大致图象（如图所示）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由图象可知，当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EC7D340-0C67-26EE-CEF1-24D6B5CBB801}"/>
              </a:ext>
            </a:extLst>
          </p:cNvPr>
          <p:cNvSpPr txBox="1"/>
          <p:nvPr/>
        </p:nvSpPr>
        <p:spPr>
          <a:xfrm>
            <a:off x="479376" y="3492857"/>
            <a:ext cx="3363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函数图象位于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轴上方，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1FE21D8-98EE-1AE1-A8EF-92CEA37CA4E6}"/>
              </a:ext>
            </a:extLst>
          </p:cNvPr>
          <p:cNvSpPr txBox="1"/>
          <p:nvPr/>
        </p:nvSpPr>
        <p:spPr>
          <a:xfrm>
            <a:off x="479376" y="3968345"/>
            <a:ext cx="4039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此时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5F1557F-AF02-E3B9-CC70-A30BC4567583}"/>
              </a:ext>
            </a:extLst>
          </p:cNvPr>
          <p:cNvSpPr txBox="1"/>
          <p:nvPr/>
        </p:nvSpPr>
        <p:spPr>
          <a:xfrm>
            <a:off x="479376" y="4443834"/>
            <a:ext cx="5580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一元二次不等式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的解集为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BB47B75-B55F-8E3C-AEC2-EC861C381996}"/>
              </a:ext>
            </a:extLst>
          </p:cNvPr>
          <p:cNvSpPr txBox="1"/>
          <p:nvPr/>
        </p:nvSpPr>
        <p:spPr>
          <a:xfrm>
            <a:off x="479376" y="4919321"/>
            <a:ext cx="2050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6" name="yt_shape_10776"/>
          <p:cNvSpPr txBox="1"/>
          <p:nvPr/>
        </p:nvSpPr>
        <p:spPr>
          <a:xfrm>
            <a:off x="3369962" y="1948616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</a:rPr>
              <a:t> </a:t>
            </a:r>
          </a:p>
        </p:txBody>
      </p:sp>
      <p:pic>
        <p:nvPicPr>
          <p:cNvPr id="10775" name="yt_image_1077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1998015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78" name="yt_shape_10778"/>
          <p:cNvSpPr txBox="1"/>
          <p:nvPr/>
        </p:nvSpPr>
        <p:spPr>
          <a:xfrm>
            <a:off x="2318524" y="2427041"/>
            <a:ext cx="75549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的关系</a:t>
            </a:r>
          </a:p>
        </p:txBody>
      </p:sp>
      <p:sp>
        <p:nvSpPr>
          <p:cNvPr id="10779" name="yt_shape_10779"/>
          <p:cNvSpPr txBox="1"/>
          <p:nvPr/>
        </p:nvSpPr>
        <p:spPr>
          <a:xfrm>
            <a:off x="540119" y="29063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（湘潭市中考）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），则下列结论中正确的是（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781" name="yt_table_1078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3822017"/>
              </p:ext>
            </p:extLst>
          </p:nvPr>
        </p:nvGraphicFramePr>
        <p:xfrm>
          <a:off x="540000" y="3865779"/>
          <a:ext cx="5943918" cy="950976"/>
        </p:xfrm>
        <a:graphic>
          <a:graphicData uri="http://schemas.openxmlformats.org/drawingml/2006/table">
            <a:tbl>
              <a:tblPr/>
              <a:tblGrid>
                <a:gridCol w="3251518">
                  <a:extLst>
                    <a:ext uri="{9D8B030D-6E8A-4147-A177-3AD203B41FA5}">
                      <a16:colId xmlns:a16="http://schemas.microsoft.com/office/drawing/2014/main" val="10100"/>
                    </a:ext>
                  </a:extLst>
                </a:gridCol>
                <a:gridCol w="2692400">
                  <a:extLst>
                    <a:ext uri="{9D8B030D-6E8A-4147-A177-3AD203B41FA5}">
                      <a16:colId xmlns:a16="http://schemas.microsoft.com/office/drawing/2014/main" val="101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D.9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1"/>
                  </a:ext>
                </a:extLst>
              </a:tr>
            </a:tbl>
          </a:graphicData>
        </a:graphic>
      </p:graphicFrame>
      <p:pic>
        <p:nvPicPr>
          <p:cNvPr id="10780" name="yt_image_10780_skip" title="H_110.52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28094" y="3865779"/>
            <a:ext cx="1321680" cy="140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078E468-5A1E-C2B6-BB68-BE7D99082107}"/>
              </a:ext>
            </a:extLst>
          </p:cNvPr>
          <p:cNvSpPr txBox="1"/>
          <p:nvPr/>
        </p:nvSpPr>
        <p:spPr>
          <a:xfrm>
            <a:off x="2126508" y="333502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3" name="yt_shape_10783"/>
          <p:cNvSpPr txBox="1"/>
          <p:nvPr/>
        </p:nvSpPr>
        <p:spPr>
          <a:xfrm>
            <a:off x="540119" y="21785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（长沙市模拟）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的图象全部在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轴的上方，那么下列判断中正确的是（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784" name="yt_table_1078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7802792"/>
              </p:ext>
            </p:extLst>
          </p:nvPr>
        </p:nvGraphicFramePr>
        <p:xfrm>
          <a:off x="540000" y="3137951"/>
          <a:ext cx="4165600" cy="1901952"/>
        </p:xfrm>
        <a:graphic>
          <a:graphicData uri="http://schemas.openxmlformats.org/drawingml/2006/table">
            <a:tbl>
              <a:tblPr/>
              <a:tblGrid>
                <a:gridCol w="4165600">
                  <a:extLst>
                    <a:ext uri="{9D8B030D-6E8A-4147-A177-3AD203B41FA5}">
                      <a16:colId xmlns:a16="http://schemas.microsoft.com/office/drawing/2014/main" val="101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5DA0085-FDF7-B88D-5E12-B08A00E2CDB9}"/>
              </a:ext>
            </a:extLst>
          </p:cNvPr>
          <p:cNvSpPr txBox="1"/>
          <p:nvPr/>
        </p:nvSpPr>
        <p:spPr>
          <a:xfrm>
            <a:off x="2736108" y="260719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6" name="yt_shape_10786"/>
          <p:cNvSpPr txBox="1"/>
          <p:nvPr/>
        </p:nvSpPr>
        <p:spPr>
          <a:xfrm>
            <a:off x="540119" y="214855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（遂宁市中考）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）的图象如图所示，有下列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个结论：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若方程｜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有四个根，则这四个根的和为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其中正确的结论有（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788" name="yt_table_1078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6853247"/>
              </p:ext>
            </p:extLst>
          </p:nvPr>
        </p:nvGraphicFramePr>
        <p:xfrm>
          <a:off x="540000" y="3588118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103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0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05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1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6"/>
                  </a:ext>
                </a:extLst>
              </a:tr>
            </a:tbl>
          </a:graphicData>
        </a:graphic>
      </p:graphicFrame>
      <p:pic>
        <p:nvPicPr>
          <p:cNvPr id="10787" name="yt_image_10787_skip" title="H_116.64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2113" y="3825862"/>
            <a:ext cx="1879621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0D0DB7E-5E7E-E872-B174-FF42E3254261}"/>
              </a:ext>
            </a:extLst>
          </p:cNvPr>
          <p:cNvSpPr txBox="1"/>
          <p:nvPr/>
        </p:nvSpPr>
        <p:spPr>
          <a:xfrm>
            <a:off x="10329121" y="305272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0" name="yt_shape_10790"/>
          <p:cNvSpPr txBox="1"/>
          <p:nvPr/>
        </p:nvSpPr>
        <p:spPr>
          <a:xfrm>
            <a:off x="540119" y="24821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（邵阳市中考）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）是抛物线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为常数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）上的点，现有以下四个结论，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该抛物线的对称轴为直线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）在抛物线上；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，其中，正确的结论为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①②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791" name="yt_image_1079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4004" y="4554162"/>
            <a:ext cx="5443990" cy="18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6C185CF-F44F-9F9A-CA77-0F57D801CFEE}"/>
              </a:ext>
            </a:extLst>
          </p:cNvPr>
          <p:cNvSpPr txBox="1"/>
          <p:nvPr/>
        </p:nvSpPr>
        <p:spPr>
          <a:xfrm>
            <a:off x="3193308" y="386175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①②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8" name="yt_shape_10708"/>
          <p:cNvSpPr txBox="1"/>
          <p:nvPr/>
        </p:nvSpPr>
        <p:spPr>
          <a:xfrm>
            <a:off x="551384" y="2475179"/>
            <a:ext cx="598561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二次函数与一元二次方程的关系</a:t>
            </a:r>
          </a:p>
        </p:txBody>
      </p:sp>
      <p:sp>
        <p:nvSpPr>
          <p:cNvPr id="10709" name="yt_shape_10709"/>
          <p:cNvSpPr txBox="1"/>
          <p:nvPr/>
        </p:nvSpPr>
        <p:spPr>
          <a:xfrm>
            <a:off x="551503" y="29747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的两根分别为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轴的交点的坐标为（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710" name="yt_table_1071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1871242"/>
              </p:ext>
            </p:extLst>
          </p:nvPr>
        </p:nvGraphicFramePr>
        <p:xfrm>
          <a:off x="551384" y="3850825"/>
          <a:ext cx="6656706" cy="950976"/>
        </p:xfrm>
        <a:graphic>
          <a:graphicData uri="http://schemas.openxmlformats.org/drawingml/2006/table">
            <a:tbl>
              <a:tblPr/>
              <a:tblGrid>
                <a:gridCol w="3032443">
                  <a:extLst>
                    <a:ext uri="{9D8B030D-6E8A-4147-A177-3AD203B41FA5}">
                      <a16:colId xmlns:a16="http://schemas.microsoft.com/office/drawing/2014/main" val="10077"/>
                    </a:ext>
                  </a:extLst>
                </a:gridCol>
                <a:gridCol w="3624263">
                  <a:extLst>
                    <a:ext uri="{9D8B030D-6E8A-4147-A177-3AD203B41FA5}">
                      <a16:colId xmlns:a16="http://schemas.microsoft.com/office/drawing/2014/main" val="100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），（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），（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0"/>
                  </a:ext>
                </a:extLst>
              </a:tr>
            </a:tbl>
          </a:graphicData>
        </a:graphic>
      </p:graphicFrame>
      <p:pic>
        <p:nvPicPr>
          <p:cNvPr id="4" name="yt_shape_1697708282249">
            <a:extLst>
              <a:ext uri="{FF2B5EF4-FFF2-40B4-BE49-F238E27FC236}">
                <a16:creationId xmlns:a16="http://schemas.microsoft.com/office/drawing/2014/main" id="{FF13A466-CB94-D337-A275-8453332068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514506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6C6A156-C3D3-5C79-EDC4-3FA22F0FD26D}"/>
              </a:ext>
            </a:extLst>
          </p:cNvPr>
          <p:cNvSpPr txBox="1"/>
          <p:nvPr/>
        </p:nvSpPr>
        <p:spPr>
          <a:xfrm>
            <a:off x="2747492" y="340342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6" name="yt_image_10706">
            <a:extLst>
              <a:ext uri="{FF2B5EF4-FFF2-40B4-BE49-F238E27FC236}">
                <a16:creationId xmlns:a16="http://schemas.microsoft.com/office/drawing/2014/main" id="{0E7C77E8-4794-3679-BEFF-C768C99BE8BD}"/>
              </a:ex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1384" y="1628800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67711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2" name="yt_shape_10712"/>
          <p:cNvSpPr txBox="1"/>
          <p:nvPr/>
        </p:nvSpPr>
        <p:spPr>
          <a:xfrm>
            <a:off x="540000" y="198884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的图象如图所示，则关于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的根的情况是（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716" name="yt_table_10716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2380421"/>
              </p:ext>
            </p:extLst>
          </p:nvPr>
        </p:nvGraphicFramePr>
        <p:xfrm>
          <a:off x="539881" y="2948275"/>
          <a:ext cx="3929063" cy="1901952"/>
        </p:xfrm>
        <a:graphic>
          <a:graphicData uri="http://schemas.openxmlformats.org/drawingml/2006/table">
            <a:tbl>
              <a:tblPr/>
              <a:tblGrid>
                <a:gridCol w="3929063">
                  <a:extLst>
                    <a:ext uri="{9D8B030D-6E8A-4147-A177-3AD203B41FA5}">
                      <a16:colId xmlns:a16="http://schemas.microsoft.com/office/drawing/2014/main" val="100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有两个不相等的实数根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有两个相等的实数根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有两个同号的实数根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没有实数根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4"/>
                  </a:ext>
                </a:extLst>
              </a:tr>
            </a:tbl>
          </a:graphicData>
        </a:graphic>
      </p:graphicFrame>
      <p:grpSp>
        <p:nvGrpSpPr>
          <p:cNvPr id="10713" name="yt_shape_10713_skip" title="H_134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93384" y="2948275"/>
            <a:ext cx="1556323" cy="1707021"/>
            <a:chOff x="0" y="0"/>
            <a:chExt cx="1556323" cy="1707021"/>
          </a:xfrm>
        </p:grpSpPr>
        <p:pic>
          <p:nvPicPr>
            <p:cNvPr id="2" name="yt_image_1071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56323" cy="1311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15" name="yt_shape_10715"/>
            <p:cNvSpPr txBox="1"/>
            <p:nvPr/>
          </p:nvSpPr>
          <p:spPr>
            <a:xfrm>
              <a:off x="244880" y="134702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AFF16A54-3BC3-6A37-AD73-36424C9AFC7A}"/>
              </a:ext>
            </a:extLst>
          </p:cNvPr>
          <p:cNvSpPr txBox="1"/>
          <p:nvPr/>
        </p:nvSpPr>
        <p:spPr>
          <a:xfrm>
            <a:off x="2126389" y="241752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yt_shape_10718">
            <a:extLst>
              <a:ext uri="{FF2B5EF4-FFF2-40B4-BE49-F238E27FC236}">
                <a16:creationId xmlns:a16="http://schemas.microsoft.com/office/drawing/2014/main" id="{E757EC8C-E5C8-17A6-85DB-9556F17CC407}"/>
              </a:ext>
            </a:extLst>
          </p:cNvPr>
          <p:cNvSpPr txBox="1"/>
          <p:nvPr/>
        </p:nvSpPr>
        <p:spPr>
          <a:xfrm>
            <a:off x="540000" y="155679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的部分图象如图所示，对称轴为直线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的一元二次方程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的一个解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，则另一个解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4" name="yt_table_10722_skip" title="H_37.44">
            <a:extLst>
              <a:ext uri="{FF2B5EF4-FFF2-40B4-BE49-F238E27FC236}">
                <a16:creationId xmlns:a16="http://schemas.microsoft.com/office/drawing/2014/main" id="{01C36BF0-2147-6A2F-A4A0-F40309F2D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4379626"/>
              </p:ext>
            </p:extLst>
          </p:nvPr>
        </p:nvGraphicFramePr>
        <p:xfrm>
          <a:off x="539881" y="2516227"/>
          <a:ext cx="75050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080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081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082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0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5"/>
                  </a:ext>
                </a:extLst>
              </a:tr>
            </a:tbl>
          </a:graphicData>
        </a:graphic>
      </p:graphicFrame>
      <p:grpSp>
        <p:nvGrpSpPr>
          <p:cNvPr id="5" name="yt_shape_10719_skip" title="H_133.9611">
            <a:extLst>
              <a:ext uri="{FF2B5EF4-FFF2-40B4-BE49-F238E27FC236}">
                <a16:creationId xmlns:a16="http://schemas.microsoft.com/office/drawing/2014/main" id="{A9C2FE05-7B21-EF8A-B02C-3B265CC2FFB5}"/>
              </a:ext>
            </a:extLst>
          </p:cNvPr>
          <p:cNvGrpSpPr/>
          <p:nvPr/>
        </p:nvGrpSpPr>
        <p:grpSpPr>
          <a:xfrm>
            <a:off x="10390759" y="2516227"/>
            <a:ext cx="1258882" cy="1701306"/>
            <a:chOff x="0" y="0"/>
            <a:chExt cx="1258882" cy="1701306"/>
          </a:xfrm>
        </p:grpSpPr>
        <p:pic>
          <p:nvPicPr>
            <p:cNvPr id="6" name="yt_image_10719">
              <a:extLst>
                <a:ext uri="{FF2B5EF4-FFF2-40B4-BE49-F238E27FC236}">
                  <a16:creationId xmlns:a16="http://schemas.microsoft.com/office/drawing/2014/main" id="{BC122467-E3F1-C645-CBE1-D95D88CFA6C2}"/>
                </a:ex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58882" cy="13053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yt_shape_10721">
              <a:extLst>
                <a:ext uri="{FF2B5EF4-FFF2-40B4-BE49-F238E27FC236}">
                  <a16:creationId xmlns:a16="http://schemas.microsoft.com/office/drawing/2014/main" id="{1E62DBA7-30B5-5ADF-DBCA-681590027311}"/>
                </a:ext>
              </a:extLst>
            </p:cNvPr>
            <p:cNvSpPr txBox="1"/>
            <p:nvPr/>
          </p:nvSpPr>
          <p:spPr>
            <a:xfrm>
              <a:off x="96160" y="134130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A1A9F6CA-BC35-32AF-D55E-8A3BFBFA640C}"/>
              </a:ext>
            </a:extLst>
          </p:cNvPr>
          <p:cNvSpPr txBox="1"/>
          <p:nvPr/>
        </p:nvSpPr>
        <p:spPr>
          <a:xfrm>
            <a:off x="9049477" y="198547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0724">
            <a:extLst>
              <a:ext uri="{FF2B5EF4-FFF2-40B4-BE49-F238E27FC236}">
                <a16:creationId xmlns:a16="http://schemas.microsoft.com/office/drawing/2014/main" id="{B8AD2293-14B8-9CB5-1ACC-C992083819E6}"/>
              </a:ext>
            </a:extLst>
          </p:cNvPr>
          <p:cNvSpPr txBox="1"/>
          <p:nvPr/>
        </p:nvSpPr>
        <p:spPr>
          <a:xfrm>
            <a:off x="542292" y="42913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（成都市中考）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xOy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轴只有一个交点，则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A12F1FB-CB79-8D4F-FAFB-820024A8D18A}"/>
              </a:ext>
            </a:extLst>
          </p:cNvPr>
          <p:cNvSpPr txBox="1"/>
          <p:nvPr/>
        </p:nvSpPr>
        <p:spPr>
          <a:xfrm>
            <a:off x="2111219" y="4719998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1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5" name="yt_shape_10725"/>
          <p:cNvSpPr txBox="1"/>
          <p:nvPr/>
        </p:nvSpPr>
        <p:spPr>
          <a:xfrm>
            <a:off x="551384" y="1758258"/>
            <a:ext cx="629339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用图表法求一元二次方程的近似根</a:t>
            </a:r>
          </a:p>
        </p:txBody>
      </p:sp>
      <p:sp>
        <p:nvSpPr>
          <p:cNvPr id="10726" name="yt_shape_10726"/>
          <p:cNvSpPr txBox="1"/>
          <p:nvPr/>
        </p:nvSpPr>
        <p:spPr>
          <a:xfrm>
            <a:off x="551384" y="2257823"/>
            <a:ext cx="90168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下表是一组二次函数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与函数值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的对应值：</a:t>
            </a:r>
          </a:p>
        </p:txBody>
      </p:sp>
      <p:graphicFrame>
        <p:nvGraphicFramePr>
          <p:cNvPr id="10727" name="yt_table_10727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0680271"/>
              </p:ext>
            </p:extLst>
          </p:nvPr>
        </p:nvGraphicFramePr>
        <p:xfrm>
          <a:off x="551384" y="2889490"/>
          <a:ext cx="11111996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521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514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1.1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1.2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1.3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1.4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0.49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0.04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0.59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1.16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729" name="yt_shape_10729"/>
          <p:cNvSpPr txBox="1"/>
          <p:nvPr/>
        </p:nvSpPr>
        <p:spPr>
          <a:xfrm>
            <a:off x="551384" y="4293096"/>
            <a:ext cx="62741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那么方程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的一个近似根是（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730" name="yt_table_1073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3379354"/>
              </p:ext>
            </p:extLst>
          </p:nvPr>
        </p:nvGraphicFramePr>
        <p:xfrm>
          <a:off x="551384" y="4772399"/>
          <a:ext cx="75812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084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085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086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0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6"/>
                  </a:ext>
                </a:extLst>
              </a:tr>
            </a:tbl>
          </a:graphicData>
        </a:graphic>
      </p:graphicFrame>
      <p:pic>
        <p:nvPicPr>
          <p:cNvPr id="3" name="yt_shape_1697708282437">
            <a:extLst>
              <a:ext uri="{FF2B5EF4-FFF2-40B4-BE49-F238E27FC236}">
                <a16:creationId xmlns:a16="http://schemas.microsoft.com/office/drawing/2014/main" id="{88547974-2094-66B9-A5DF-ED0F8FA0D5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9758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D0A5282-C67A-0274-83E6-74A29369B538}"/>
              </a:ext>
            </a:extLst>
          </p:cNvPr>
          <p:cNvSpPr txBox="1"/>
          <p:nvPr/>
        </p:nvSpPr>
        <p:spPr>
          <a:xfrm>
            <a:off x="6014448" y="424629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2" name="yt_shape_10732"/>
          <p:cNvSpPr txBox="1"/>
          <p:nvPr/>
        </p:nvSpPr>
        <p:spPr>
          <a:xfrm>
            <a:off x="540000" y="2531778"/>
            <a:ext cx="721671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二次函数与一元二次方程关系的实际应用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733" name="yt_shape_10733"/>
              <p:cNvSpPr txBox="1"/>
              <p:nvPr/>
            </p:nvSpPr>
            <p:spPr>
              <a:xfrm>
                <a:off x="540119" y="3031343"/>
                <a:ext cx="11111999" cy="112870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页例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变式）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一名男生推铅球，铅球行进高度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（单位：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）与水平距离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（单位：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）之间的关系是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，则他将铅球推出的距离是（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733" name="yt_shape_10733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31343"/>
                <a:ext cx="11111999" cy="1128707"/>
              </a:xfrm>
              <a:prstGeom prst="rect">
                <a:avLst/>
              </a:prstGeom>
              <a:blipFill>
                <a:blip r:embed="rId2"/>
                <a:stretch>
                  <a:fillRect l="-1701" t="-4324" r="-1043" b="-86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735" name="yt_table_1073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9095157"/>
              </p:ext>
            </p:extLst>
          </p:nvPr>
        </p:nvGraphicFramePr>
        <p:xfrm>
          <a:off x="540000" y="4210838"/>
          <a:ext cx="8135113" cy="475488"/>
        </p:xfrm>
        <a:graphic>
          <a:graphicData uri="http://schemas.openxmlformats.org/drawingml/2006/table">
            <a:tbl>
              <a:tblPr/>
              <a:tblGrid>
                <a:gridCol w="2202180">
                  <a:extLst>
                    <a:ext uri="{9D8B030D-6E8A-4147-A177-3AD203B41FA5}">
                      <a16:colId xmlns:a16="http://schemas.microsoft.com/office/drawing/2014/main" val="10088"/>
                    </a:ext>
                  </a:extLst>
                </a:gridCol>
                <a:gridCol w="2184718">
                  <a:extLst>
                    <a:ext uri="{9D8B030D-6E8A-4147-A177-3AD203B41FA5}">
                      <a16:colId xmlns:a16="http://schemas.microsoft.com/office/drawing/2014/main" val="10089"/>
                    </a:ext>
                  </a:extLst>
                </a:gridCol>
                <a:gridCol w="2337118">
                  <a:extLst>
                    <a:ext uri="{9D8B030D-6E8A-4147-A177-3AD203B41FA5}">
                      <a16:colId xmlns:a16="http://schemas.microsoft.com/office/drawing/2014/main" val="10090"/>
                    </a:ext>
                  </a:extLst>
                </a:gridCol>
                <a:gridCol w="1411097">
                  <a:extLst>
                    <a:ext uri="{9D8B030D-6E8A-4147-A177-3AD203B41FA5}">
                      <a16:colId xmlns:a16="http://schemas.microsoft.com/office/drawing/2014/main" val="100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A.8m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B.9m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D.11m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7"/>
                  </a:ext>
                </a:extLst>
              </a:tr>
            </a:tbl>
          </a:graphicData>
        </a:graphic>
      </p:graphicFrame>
      <p:pic>
        <p:nvPicPr>
          <p:cNvPr id="3" name="yt_shape_1697708282618">
            <a:extLst>
              <a:ext uri="{FF2B5EF4-FFF2-40B4-BE49-F238E27FC236}">
                <a16:creationId xmlns:a16="http://schemas.microsoft.com/office/drawing/2014/main" id="{1D802D52-5A4A-AA7A-275B-67E68FE223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57110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D233664-16E1-69BC-41A5-FF4616C8B76B}"/>
              </a:ext>
            </a:extLst>
          </p:cNvPr>
          <p:cNvSpPr txBox="1"/>
          <p:nvPr/>
        </p:nvSpPr>
        <p:spPr>
          <a:xfrm>
            <a:off x="10833946" y="3460025"/>
            <a:ext cx="383285" cy="73591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7" name="yt_shape_10737"/>
          <p:cNvSpPr txBox="1"/>
          <p:nvPr/>
        </p:nvSpPr>
        <p:spPr>
          <a:xfrm>
            <a:off x="540000" y="2800506"/>
            <a:ext cx="552394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忽视二次项系数不为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而致错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738" name="yt_shape_10738"/>
              <p:cNvSpPr txBox="1"/>
              <p:nvPr/>
            </p:nvSpPr>
            <p:spPr>
              <a:xfrm>
                <a:off x="540119" y="3300071"/>
                <a:ext cx="11111999" cy="111742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轴有交点，则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的取值范围是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且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38" name="yt_shape_10738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300071"/>
                <a:ext cx="11111999" cy="1117422"/>
              </a:xfrm>
              <a:prstGeom prst="rect">
                <a:avLst/>
              </a:prstGeom>
              <a:blipFill>
                <a:blip r:embed="rId2"/>
                <a:stretch>
                  <a:fillRect l="-1701" t="-4348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7708282813">
            <a:extLst>
              <a:ext uri="{FF2B5EF4-FFF2-40B4-BE49-F238E27FC236}">
                <a16:creationId xmlns:a16="http://schemas.microsoft.com/office/drawing/2014/main" id="{77D2483C-F485-16EA-8A74-2F6BE9914D5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839833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C2E6C80-5B39-3E94-75A6-6B88FC6C959A}"/>
                  </a:ext>
                </a:extLst>
              </p:cNvPr>
              <p:cNvSpPr txBox="1"/>
              <p:nvPr/>
            </p:nvSpPr>
            <p:spPr>
              <a:xfrm>
                <a:off x="1059708" y="3573016"/>
                <a:ext cx="2121599" cy="7247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≥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且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C2E6C80-5B39-3E94-75A6-6B88FC6C95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3573016"/>
                <a:ext cx="2121599" cy="724739"/>
              </a:xfrm>
              <a:prstGeom prst="rect">
                <a:avLst/>
              </a:prstGeom>
              <a:blipFill>
                <a:blip r:embed="rId4"/>
                <a:stretch>
                  <a:fillRect l="-4598" r="-4310" b="-7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1" name="yt_shape_10741"/>
          <p:cNvSpPr txBox="1"/>
          <p:nvPr/>
        </p:nvSpPr>
        <p:spPr>
          <a:xfrm>
            <a:off x="540000" y="1261354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740" name="yt_image_10740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61354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743" name="yt_shape_10743"/>
              <p:cNvSpPr txBox="1"/>
              <p:nvPr/>
            </p:nvSpPr>
            <p:spPr>
              <a:xfrm>
                <a:off x="540000" y="1953223"/>
                <a:ext cx="7013267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与坐标轴的交点有（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743" name="yt_shape_10743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53223"/>
                <a:ext cx="7013267" cy="466666"/>
              </a:xfrm>
              <a:prstGeom prst="rect">
                <a:avLst/>
              </a:prstGeom>
              <a:blipFill>
                <a:blip r:embed="rId3"/>
                <a:stretch>
                  <a:fillRect l="-2696" t="-3896" r="-1652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745" name="yt_table_1074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5606370"/>
              </p:ext>
            </p:extLst>
          </p:nvPr>
        </p:nvGraphicFramePr>
        <p:xfrm>
          <a:off x="540000" y="2470677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092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093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094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0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8"/>
                  </a:ext>
                </a:extLst>
              </a:tr>
            </a:tbl>
          </a:graphicData>
        </a:graphic>
      </p:graphicFrame>
      <p:sp>
        <p:nvSpPr>
          <p:cNvPr id="10747" name="yt_shape_10747"/>
          <p:cNvSpPr txBox="1"/>
          <p:nvPr/>
        </p:nvSpPr>
        <p:spPr>
          <a:xfrm>
            <a:off x="540000" y="2996848"/>
            <a:ext cx="111040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向下平移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个单位长度后与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轴的两个交点之间的距离为（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748" name="yt_table_1074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1839028"/>
              </p:ext>
            </p:extLst>
          </p:nvPr>
        </p:nvGraphicFramePr>
        <p:xfrm>
          <a:off x="540000" y="3476151"/>
          <a:ext cx="79622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096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097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098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0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750" name="yt_shape_10750"/>
              <p:cNvSpPr txBox="1"/>
              <p:nvPr/>
            </p:nvSpPr>
            <p:spPr>
              <a:xfrm>
                <a:off x="540119" y="4002322"/>
                <a:ext cx="11111999" cy="147501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轴交于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）两点，则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750" name="yt_shape_10750" descr="{&quot;rangeId&quot;:1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002322"/>
                <a:ext cx="11111999" cy="1475019"/>
              </a:xfrm>
              <a:prstGeom prst="rect">
                <a:avLst/>
              </a:prstGeom>
              <a:blipFill>
                <a:blip r:embed="rId4"/>
                <a:stretch>
                  <a:fillRect l="-1701" r="-1701" b="-28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934E7D8-FCEB-55EB-0161-9B100DC5088A}"/>
              </a:ext>
            </a:extLst>
          </p:cNvPr>
          <p:cNvSpPr txBox="1"/>
          <p:nvPr/>
        </p:nvSpPr>
        <p:spPr>
          <a:xfrm>
            <a:off x="6735028" y="1906417"/>
            <a:ext cx="383285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367ECA2-D2AC-7336-0C3D-1E51A7345057}"/>
              </a:ext>
            </a:extLst>
          </p:cNvPr>
          <p:cNvSpPr txBox="1"/>
          <p:nvPr/>
        </p:nvSpPr>
        <p:spPr>
          <a:xfrm>
            <a:off x="10786201" y="295004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E644564-D2B6-721C-0CA6-80E3A79F27F3}"/>
              </a:ext>
            </a:extLst>
          </p:cNvPr>
          <p:cNvSpPr txBox="1"/>
          <p:nvPr/>
        </p:nvSpPr>
        <p:spPr>
          <a:xfrm>
            <a:off x="1919816" y="4685893"/>
            <a:ext cx="637285" cy="8239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3" name="yt_shape_10753"/>
          <p:cNvSpPr txBox="1"/>
          <p:nvPr/>
        </p:nvSpPr>
        <p:spPr>
          <a:xfrm>
            <a:off x="540000" y="1290479"/>
            <a:ext cx="82073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）求证：无论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为何值，该函数的图象与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轴没有公共点；</a:t>
            </a:r>
          </a:p>
        </p:txBody>
      </p:sp>
      <p:sp>
        <p:nvSpPr>
          <p:cNvPr id="10754" name="yt_shape_10754"/>
          <p:cNvSpPr txBox="1"/>
          <p:nvPr/>
        </p:nvSpPr>
        <p:spPr>
          <a:xfrm>
            <a:off x="379752" y="330969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）把该函数图象沿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轴向下平移多少个单位长度后，得到的函数图象与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轴只有一个公共点？</a:t>
            </a:r>
          </a:p>
        </p:txBody>
      </p:sp>
      <p:sp>
        <p:nvSpPr>
          <p:cNvPr id="10755" name="yt_shape_10755"/>
          <p:cNvSpPr txBox="1"/>
          <p:nvPr/>
        </p:nvSpPr>
        <p:spPr>
          <a:xfrm>
            <a:off x="540000" y="1819622"/>
            <a:ext cx="8715527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无论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为何值，该函数图象与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轴没有公共点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756" name="yt_shape_10756"/>
          <p:cNvSpPr txBox="1"/>
          <p:nvPr/>
        </p:nvSpPr>
        <p:spPr>
          <a:xfrm>
            <a:off x="540000" y="3448703"/>
            <a:ext cx="10967746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）解：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即将其图象沿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轴向下平移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个单位长度后，得到的函数图象与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轴只有一个公共点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DDF3998-1025-6860-7EAE-CB53116CC835}"/>
              </a:ext>
            </a:extLst>
          </p:cNvPr>
          <p:cNvSpPr txBox="1"/>
          <p:nvPr/>
        </p:nvSpPr>
        <p:spPr>
          <a:xfrm>
            <a:off x="449989" y="1772816"/>
            <a:ext cx="6030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3F6EA71-7736-5A08-0824-008D57543D14}"/>
              </a:ext>
            </a:extLst>
          </p:cNvPr>
          <p:cNvSpPr txBox="1"/>
          <p:nvPr/>
        </p:nvSpPr>
        <p:spPr>
          <a:xfrm>
            <a:off x="449989" y="2248304"/>
            <a:ext cx="8811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C2A104E-C6AF-DC14-B4DA-046F977AE3ED}"/>
              </a:ext>
            </a:extLst>
          </p:cNvPr>
          <p:cNvSpPr txBox="1"/>
          <p:nvPr/>
        </p:nvSpPr>
        <p:spPr>
          <a:xfrm>
            <a:off x="449989" y="2723792"/>
            <a:ext cx="6403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无论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为何值，该函数图象与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轴没有公共点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8F5E34B-9740-7213-CC09-EF0E00629696}"/>
              </a:ext>
            </a:extLst>
          </p:cNvPr>
          <p:cNvSpPr txBox="1"/>
          <p:nvPr/>
        </p:nvSpPr>
        <p:spPr>
          <a:xfrm>
            <a:off x="449989" y="4235729"/>
            <a:ext cx="6563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D776495-E008-148D-D16A-8E84BE7A2975}"/>
              </a:ext>
            </a:extLst>
          </p:cNvPr>
          <p:cNvSpPr txBox="1"/>
          <p:nvPr/>
        </p:nvSpPr>
        <p:spPr>
          <a:xfrm>
            <a:off x="449989" y="4797152"/>
            <a:ext cx="110417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即将其图象沿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轴向下平移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个单位长度后，得到的函数图象与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轴只有一个公共点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yt_shape_10752">
            <a:extLst>
              <a:ext uri="{FF2B5EF4-FFF2-40B4-BE49-F238E27FC236}">
                <a16:creationId xmlns:a16="http://schemas.microsoft.com/office/drawing/2014/main" id="{6793C746-3A4D-4E64-F2A0-9C7DA002C316}"/>
              </a:ext>
            </a:extLst>
          </p:cNvPr>
          <p:cNvSpPr txBox="1"/>
          <p:nvPr/>
        </p:nvSpPr>
        <p:spPr>
          <a:xfrm>
            <a:off x="540000" y="758026"/>
            <a:ext cx="665707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是常数）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2117</Words>
  <Application>Microsoft Office PowerPoint</Application>
  <PresentationFormat>宽屏</PresentationFormat>
  <Paragraphs>142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1045372279@qq.com</cp:lastModifiedBy>
  <cp:revision>43</cp:revision>
  <dcterms:created xsi:type="dcterms:W3CDTF">2023-05-05T05:33:04Z</dcterms:created>
  <dcterms:modified xsi:type="dcterms:W3CDTF">2023-10-19T14:47:08Z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