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3" r:id="rId7"/>
    <p:sldId id="374" r:id="rId8"/>
    <p:sldId id="391" r:id="rId9"/>
    <p:sldId id="376" r:id="rId10"/>
    <p:sldId id="378" r:id="rId11"/>
    <p:sldId id="382" r:id="rId12"/>
    <p:sldId id="384" r:id="rId13"/>
    <p:sldId id="393" r:id="rId14"/>
    <p:sldId id="386" r:id="rId15"/>
    <p:sldId id="388" r:id="rId16"/>
    <p:sldId id="390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bin"/><Relationship Id="rId4" Type="http://schemas.openxmlformats.org/officeDocument/2006/relationships/image" Target="../media/image26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23" name="yt_image_1272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51147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25" name="yt_shape_12725"/>
          <p:cNvSpPr txBox="1"/>
          <p:nvPr/>
        </p:nvSpPr>
        <p:spPr>
          <a:xfrm>
            <a:off x="540119" y="299794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与三角形各边都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的圆叫作三角形的内切圆，内切圆的圆心叫作三角形的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，这个三角形叫作圆的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外切三角形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三角形的内心是这个三角形的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三条角平分线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的交点，它到三角形三条边的距离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E6986E-D89B-63D1-142F-7ABE80C77990}"/>
              </a:ext>
            </a:extLst>
          </p:cNvPr>
          <p:cNvSpPr txBox="1"/>
          <p:nvPr/>
        </p:nvSpPr>
        <p:spPr>
          <a:xfrm>
            <a:off x="3117108" y="29511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相切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E51A84D-9E0E-F092-4462-AE5BFAFC02ED}"/>
              </a:ext>
            </a:extLst>
          </p:cNvPr>
          <p:cNvSpPr txBox="1"/>
          <p:nvPr/>
        </p:nvSpPr>
        <p:spPr>
          <a:xfrm>
            <a:off x="1059708" y="342662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5C0A7F-E576-77A5-6EA1-1253B485F031}"/>
              </a:ext>
            </a:extLst>
          </p:cNvPr>
          <p:cNvSpPr txBox="1"/>
          <p:nvPr/>
        </p:nvSpPr>
        <p:spPr>
          <a:xfrm>
            <a:off x="5326908" y="342662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外切三角形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6D74FA-716C-20E7-8FF9-8450B896B7D5}"/>
              </a:ext>
            </a:extLst>
          </p:cNvPr>
          <p:cNvSpPr txBox="1"/>
          <p:nvPr/>
        </p:nvSpPr>
        <p:spPr>
          <a:xfrm>
            <a:off x="4945908" y="390211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三条角平分线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E881FB-3443-7B31-69C3-4A3D6B13D0F5}"/>
              </a:ext>
            </a:extLst>
          </p:cNvPr>
          <p:cNvSpPr txBox="1"/>
          <p:nvPr/>
        </p:nvSpPr>
        <p:spPr>
          <a:xfrm>
            <a:off x="1059708" y="437760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78" name="yt_image_12778" title="H_104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0176" y="3068960"/>
            <a:ext cx="1822953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80" name="yt_shape_12780"/>
          <p:cNvSpPr txBox="1"/>
          <p:nvPr/>
        </p:nvSpPr>
        <p:spPr>
          <a:xfrm>
            <a:off x="540000" y="2065349"/>
            <a:ext cx="6742230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解：由切线长定理得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18cm.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91179F-0C14-C276-5710-BDE4809928FD}"/>
              </a:ext>
            </a:extLst>
          </p:cNvPr>
          <p:cNvSpPr txBox="1"/>
          <p:nvPr/>
        </p:nvSpPr>
        <p:spPr>
          <a:xfrm>
            <a:off x="449989" y="2018543"/>
            <a:ext cx="6857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解：由切线长定理得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8BBF83-A459-4C0F-3E68-D8D868D8A532}"/>
              </a:ext>
            </a:extLst>
          </p:cNvPr>
          <p:cNvSpPr txBox="1"/>
          <p:nvPr/>
        </p:nvSpPr>
        <p:spPr>
          <a:xfrm>
            <a:off x="449989" y="2494031"/>
            <a:ext cx="2648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8C30D6-9203-16CB-9E4A-5A4F200ECF15}"/>
              </a:ext>
            </a:extLst>
          </p:cNvPr>
          <p:cNvSpPr txBox="1"/>
          <p:nvPr/>
        </p:nvSpPr>
        <p:spPr>
          <a:xfrm>
            <a:off x="449989" y="2969520"/>
            <a:ext cx="393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810BBD-BD02-4B94-EF35-A32925AE50C4}"/>
              </a:ext>
            </a:extLst>
          </p:cNvPr>
          <p:cNvSpPr txBox="1"/>
          <p:nvPr/>
        </p:nvSpPr>
        <p:spPr>
          <a:xfrm>
            <a:off x="449989" y="3445007"/>
            <a:ext cx="3369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6AF11D-F226-3C3C-C986-0DD5FF5FDB8E}"/>
              </a:ext>
            </a:extLst>
          </p:cNvPr>
          <p:cNvSpPr txBox="1"/>
          <p:nvPr/>
        </p:nvSpPr>
        <p:spPr>
          <a:xfrm>
            <a:off x="449989" y="3920495"/>
            <a:ext cx="2159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753E467-8A9D-B4AB-EF12-3028FF91B26D}"/>
              </a:ext>
            </a:extLst>
          </p:cNvPr>
          <p:cNvSpPr txBox="1"/>
          <p:nvPr/>
        </p:nvSpPr>
        <p:spPr>
          <a:xfrm>
            <a:off x="449989" y="4395983"/>
            <a:ext cx="5614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61E01C5-7070-CFEA-B40C-55BFB5D91DA9}"/>
              </a:ext>
            </a:extLst>
          </p:cNvPr>
          <p:cNvSpPr txBox="1"/>
          <p:nvPr/>
        </p:nvSpPr>
        <p:spPr>
          <a:xfrm>
            <a:off x="449989" y="4871471"/>
            <a:ext cx="5128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776">
            <a:extLst>
              <a:ext uri="{FF2B5EF4-FFF2-40B4-BE49-F238E27FC236}">
                <a16:creationId xmlns:a16="http://schemas.microsoft.com/office/drawing/2014/main" id="{ED35D8DB-B293-3A9A-1F12-4491B6E3CA8C}"/>
              </a:ext>
            </a:extLst>
          </p:cNvPr>
          <p:cNvSpPr txBox="1"/>
          <p:nvPr/>
        </p:nvSpPr>
        <p:spPr>
          <a:xfrm>
            <a:off x="539999" y="1125350"/>
            <a:ext cx="951644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分别相切于点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26cm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2" name="yt_shape_12782"/>
          <p:cNvSpPr txBox="1"/>
          <p:nvPr/>
        </p:nvSpPr>
        <p:spPr>
          <a:xfrm>
            <a:off x="540000" y="911628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781" name="yt_image_12781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11628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84" name="yt_shape_12784"/>
          <p:cNvSpPr txBox="1"/>
          <p:nvPr/>
        </p:nvSpPr>
        <p:spPr>
          <a:xfrm>
            <a:off x="540119" y="16092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中，内切圆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785" name="yt_image_127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2897099"/>
            <a:ext cx="1302697" cy="1415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87" name="yt_shape_12787"/>
          <p:cNvSpPr txBox="1"/>
          <p:nvPr/>
        </p:nvSpPr>
        <p:spPr>
          <a:xfrm>
            <a:off x="539818" y="2563579"/>
            <a:ext cx="50638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2" name="yt_shape_12790">
            <a:extLst>
              <a:ext uri="{FF2B5EF4-FFF2-40B4-BE49-F238E27FC236}">
                <a16:creationId xmlns:a16="http://schemas.microsoft.com/office/drawing/2014/main" id="{B2155E8E-C02D-EB2E-021B-648FE26424BA}"/>
              </a:ext>
            </a:extLst>
          </p:cNvPr>
          <p:cNvSpPr txBox="1"/>
          <p:nvPr/>
        </p:nvSpPr>
        <p:spPr>
          <a:xfrm>
            <a:off x="616828" y="3074616"/>
            <a:ext cx="29655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2792">
            <a:extLst>
              <a:ext uri="{FF2B5EF4-FFF2-40B4-BE49-F238E27FC236}">
                <a16:creationId xmlns:a16="http://schemas.microsoft.com/office/drawing/2014/main" id="{F4F7D3AD-4995-FECE-4EDF-838F2B176080}"/>
              </a:ext>
            </a:extLst>
          </p:cNvPr>
          <p:cNvSpPr txBox="1"/>
          <p:nvPr/>
        </p:nvSpPr>
        <p:spPr>
          <a:xfrm>
            <a:off x="5429847" y="3706283"/>
            <a:ext cx="1079783" cy="1260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00" b="0" i="0" u="none" spc="667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791">
            <a:extLst>
              <a:ext uri="{FF2B5EF4-FFF2-40B4-BE49-F238E27FC236}">
                <a16:creationId xmlns:a16="http://schemas.microsoft.com/office/drawing/2014/main" id="{BAEA26F0-DF31-C1BA-FC24-347FF3F8D296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52246" y="2896275"/>
            <a:ext cx="1069045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794">
            <a:extLst>
              <a:ext uri="{FF2B5EF4-FFF2-40B4-BE49-F238E27FC236}">
                <a16:creationId xmlns:a16="http://schemas.microsoft.com/office/drawing/2014/main" id="{5FEE1D4A-028F-2BC9-4099-562844E60380}"/>
              </a:ext>
            </a:extLst>
          </p:cNvPr>
          <p:cNvSpPr txBox="1"/>
          <p:nvPr/>
        </p:nvSpPr>
        <p:spPr>
          <a:xfrm>
            <a:off x="617878" y="3574881"/>
            <a:ext cx="73529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内切圆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分别相切于点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795">
            <a:extLst>
              <a:ext uri="{FF2B5EF4-FFF2-40B4-BE49-F238E27FC236}">
                <a16:creationId xmlns:a16="http://schemas.microsoft.com/office/drawing/2014/main" id="{5F11DBC4-DAB8-5994-EB11-6ABE13F79859}"/>
              </a:ext>
            </a:extLst>
          </p:cNvPr>
          <p:cNvSpPr txBox="1"/>
          <p:nvPr/>
        </p:nvSpPr>
        <p:spPr>
          <a:xfrm>
            <a:off x="617878" y="4054184"/>
            <a:ext cx="3002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AEI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AFI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796">
            <a:extLst>
              <a:ext uri="{FF2B5EF4-FFF2-40B4-BE49-F238E27FC236}">
                <a16:creationId xmlns:a16="http://schemas.microsoft.com/office/drawing/2014/main" id="{C195719E-D897-6D84-FA29-B0D799680989}"/>
              </a:ext>
            </a:extLst>
          </p:cNvPr>
          <p:cNvSpPr txBox="1"/>
          <p:nvPr/>
        </p:nvSpPr>
        <p:spPr>
          <a:xfrm>
            <a:off x="617878" y="4533487"/>
            <a:ext cx="18498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2797">
            <a:extLst>
              <a:ext uri="{FF2B5EF4-FFF2-40B4-BE49-F238E27FC236}">
                <a16:creationId xmlns:a16="http://schemas.microsoft.com/office/drawing/2014/main" id="{A4264CAB-56B5-21C8-73F5-8E7A9721961A}"/>
              </a:ext>
            </a:extLst>
          </p:cNvPr>
          <p:cNvSpPr txBox="1"/>
          <p:nvPr/>
        </p:nvSpPr>
        <p:spPr>
          <a:xfrm>
            <a:off x="617878" y="5012790"/>
            <a:ext cx="594553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EIF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AEI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AFI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798">
                <a:extLst>
                  <a:ext uri="{FF2B5EF4-FFF2-40B4-BE49-F238E27FC236}">
                    <a16:creationId xmlns:a16="http://schemas.microsoft.com/office/drawing/2014/main" id="{B1E50ECF-93AA-7DA5-DDC9-8C8D6180D0EE}"/>
                  </a:ext>
                </a:extLst>
              </p:cNvPr>
              <p:cNvSpPr txBox="1"/>
              <p:nvPr/>
            </p:nvSpPr>
            <p:spPr>
              <a:xfrm>
                <a:off x="617878" y="5492093"/>
                <a:ext cx="3252493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EIF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2798">
                <a:extLst>
                  <a:ext uri="{FF2B5EF4-FFF2-40B4-BE49-F238E27FC236}">
                    <a16:creationId xmlns:a16="http://schemas.microsoft.com/office/drawing/2014/main" id="{B1E50ECF-93AA-7DA5-DDC9-8C8D6180D0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878" y="5492093"/>
                <a:ext cx="3252493" cy="638893"/>
              </a:xfrm>
              <a:prstGeom prst="rect">
                <a:avLst/>
              </a:prstGeom>
              <a:blipFill>
                <a:blip r:embed="rId5"/>
                <a:stretch>
                  <a:fillRect l="-5618" r="-468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EF18E935-D47D-B317-6965-36DC0C048C0C}"/>
              </a:ext>
            </a:extLst>
          </p:cNvPr>
          <p:cNvSpPr txBox="1"/>
          <p:nvPr/>
        </p:nvSpPr>
        <p:spPr>
          <a:xfrm>
            <a:off x="526817" y="3027810"/>
            <a:ext cx="3116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IF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B85E63-73FE-6403-BC98-564BEFE25050}"/>
              </a:ext>
            </a:extLst>
          </p:cNvPr>
          <p:cNvSpPr txBox="1"/>
          <p:nvPr/>
        </p:nvSpPr>
        <p:spPr>
          <a:xfrm>
            <a:off x="527867" y="3528075"/>
            <a:ext cx="7461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内切圆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分别相切于点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C7F5E1A-637E-3382-02A6-1139D273A7A1}"/>
              </a:ext>
            </a:extLst>
          </p:cNvPr>
          <p:cNvSpPr txBox="1"/>
          <p:nvPr/>
        </p:nvSpPr>
        <p:spPr>
          <a:xfrm>
            <a:off x="527867" y="4007378"/>
            <a:ext cx="3153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AEI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AFI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947FA2D-4043-D00A-7CE8-C24FA9AB28A3}"/>
              </a:ext>
            </a:extLst>
          </p:cNvPr>
          <p:cNvSpPr txBox="1"/>
          <p:nvPr/>
        </p:nvSpPr>
        <p:spPr>
          <a:xfrm>
            <a:off x="527867" y="4486681"/>
            <a:ext cx="2012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3396734-5F30-12C0-A4EA-A0DCE0DC54BB}"/>
              </a:ext>
            </a:extLst>
          </p:cNvPr>
          <p:cNvSpPr txBox="1"/>
          <p:nvPr/>
        </p:nvSpPr>
        <p:spPr>
          <a:xfrm>
            <a:off x="527867" y="4965984"/>
            <a:ext cx="6068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EIF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AEI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AFI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3050B29-905B-636A-FC59-AA64F43FC90B}"/>
                  </a:ext>
                </a:extLst>
              </p:cNvPr>
              <p:cNvSpPr txBox="1"/>
              <p:nvPr/>
            </p:nvSpPr>
            <p:spPr>
              <a:xfrm>
                <a:off x="527867" y="5445287"/>
                <a:ext cx="34011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EIF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3050B29-905B-636A-FC59-AA64F43FC9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7867" y="5445287"/>
                <a:ext cx="3401123" cy="726326"/>
              </a:xfrm>
              <a:prstGeom prst="rect">
                <a:avLst/>
              </a:prstGeom>
              <a:blipFill>
                <a:blip r:embed="rId6"/>
                <a:stretch>
                  <a:fillRect l="-2867" r="-268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00" name="yt_shape_12800"/>
              <p:cNvSpPr txBox="1"/>
              <p:nvPr/>
            </p:nvSpPr>
            <p:spPr>
              <a:xfrm>
                <a:off x="519044" y="1780626"/>
                <a:ext cx="4986943" cy="17970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）方法同（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），可得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EIF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EIF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800" name="yt_shape_128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9044" y="1780626"/>
                <a:ext cx="4986943" cy="1797030"/>
              </a:xfrm>
              <a:prstGeom prst="rect">
                <a:avLst/>
              </a:prstGeom>
              <a:blipFill>
                <a:blip r:embed="rId2"/>
                <a:stretch>
                  <a:fillRect l="-3667" t="-2712" r="-2812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961D077-04C4-965B-656D-8C4E81FCBA5C}"/>
              </a:ext>
            </a:extLst>
          </p:cNvPr>
          <p:cNvSpPr txBox="1"/>
          <p:nvPr/>
        </p:nvSpPr>
        <p:spPr>
          <a:xfrm>
            <a:off x="429033" y="1733820"/>
            <a:ext cx="5118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）方法同（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），可得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EIF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416E814-0AE0-5ACE-1534-0D7FF3A50023}"/>
                  </a:ext>
                </a:extLst>
              </p:cNvPr>
              <p:cNvSpPr txBox="1"/>
              <p:nvPr/>
            </p:nvSpPr>
            <p:spPr>
              <a:xfrm>
                <a:off x="429033" y="2209308"/>
                <a:ext cx="34011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EIF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416E814-0AE0-5ACE-1534-0D7FF3A500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033" y="2209308"/>
                <a:ext cx="3401123" cy="765061"/>
              </a:xfrm>
              <a:prstGeom prst="rect">
                <a:avLst/>
              </a:prstGeom>
              <a:blipFill>
                <a:blip r:embed="rId3"/>
                <a:stretch>
                  <a:fillRect l="-2688" r="-286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B8AC2E-AFE8-63ED-0D2F-0043BCC3E69E}"/>
                  </a:ext>
                </a:extLst>
              </p:cNvPr>
              <p:cNvSpPr txBox="1"/>
              <p:nvPr/>
            </p:nvSpPr>
            <p:spPr>
              <a:xfrm>
                <a:off x="485622" y="3429000"/>
                <a:ext cx="35709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解：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FDE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B8AC2E-AFE8-63ED-0D2F-0043BCC3E6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622" y="3429000"/>
                <a:ext cx="3570986" cy="726326"/>
              </a:xfrm>
              <a:prstGeom prst="rect">
                <a:avLst/>
              </a:prstGeom>
              <a:blipFill>
                <a:blip r:embed="rId4"/>
                <a:stretch>
                  <a:fillRect l="-2735" r="-2188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2788">
            <a:extLst>
              <a:ext uri="{FF2B5EF4-FFF2-40B4-BE49-F238E27FC236}">
                <a16:creationId xmlns:a16="http://schemas.microsoft.com/office/drawing/2014/main" id="{9A41E5A2-724F-9034-3BD9-BEA7F9C8D2E7}"/>
              </a:ext>
            </a:extLst>
          </p:cNvPr>
          <p:cNvSpPr txBox="1"/>
          <p:nvPr/>
        </p:nvSpPr>
        <p:spPr>
          <a:xfrm>
            <a:off x="551384" y="1162540"/>
            <a:ext cx="52177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6" name="yt_shape_12789">
            <a:extLst>
              <a:ext uri="{FF2B5EF4-FFF2-40B4-BE49-F238E27FC236}">
                <a16:creationId xmlns:a16="http://schemas.microsoft.com/office/drawing/2014/main" id="{232F9AF2-344F-0AF0-7258-4F7311DB6245}"/>
              </a:ext>
            </a:extLst>
          </p:cNvPr>
          <p:cNvSpPr txBox="1"/>
          <p:nvPr/>
        </p:nvSpPr>
        <p:spPr>
          <a:xfrm>
            <a:off x="551384" y="3000485"/>
            <a:ext cx="8402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）你能猜想出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FDE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有什么数量关系吗？不需要证明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5" name="yt_shape_12805"/>
          <p:cNvSpPr txBox="1"/>
          <p:nvPr/>
        </p:nvSpPr>
        <p:spPr>
          <a:xfrm>
            <a:off x="3369962" y="1386864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2804" name="yt_image_1280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436263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7" name="yt_shape_12807"/>
          <p:cNvSpPr txBox="1"/>
          <p:nvPr/>
        </p:nvSpPr>
        <p:spPr>
          <a:xfrm>
            <a:off x="4864893" y="1865289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三角形的内切半径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08" name="yt_shape_12808"/>
              <p:cNvSpPr txBox="1"/>
              <p:nvPr/>
            </p:nvSpPr>
            <p:spPr>
              <a:xfrm>
                <a:off x="540119" y="2344592"/>
                <a:ext cx="11111999" cy="11435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要点提示：在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，当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时，直角三角形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内切圆半径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），任意三角形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内切圆半径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808" name="yt_shape_12808" descr="{&quot;rangeId&quot;:1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57728"/>
                <a:ext cx="11111999" cy="1143583"/>
              </a:xfrm>
              <a:prstGeom prst="rect">
                <a:avLst/>
              </a:prstGeom>
              <a:blipFill>
                <a:blip r:embed="rId3"/>
                <a:stretch>
                  <a:fillRect l="-1701" t="-4813" r="-933" b="-6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10" name="yt_shape_12810"/>
          <p:cNvSpPr txBox="1"/>
          <p:nvPr/>
        </p:nvSpPr>
        <p:spPr>
          <a:xfrm>
            <a:off x="540119" y="35389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，则它的内切圆的半径是（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12" name="yt_table_12812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3889960"/>
                  </p:ext>
                </p:extLst>
              </p:nvPr>
            </p:nvGraphicFramePr>
            <p:xfrm>
              <a:off x="540000" y="4498398"/>
              <a:ext cx="6847840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389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9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3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812" name="yt_table_12812_skip" descr="{&quot;rangeId&quot;:20,&quot;type&quot;:&quot;Option&quot;,&quot;drawing&quot;:[&quot;yt_image_12811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3889960"/>
                  </p:ext>
                </p:extLst>
              </p:nvPr>
            </p:nvGraphicFramePr>
            <p:xfrm>
              <a:off x="540000" y="4011534"/>
              <a:ext cx="6847840" cy="635953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389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9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392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235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7710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811" name="yt_image_12811_skip" title="H_104.94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33658" y="4498398"/>
            <a:ext cx="1616182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2F6EA6-31ED-3B1F-9EAA-5EDC59A9E428}"/>
              </a:ext>
            </a:extLst>
          </p:cNvPr>
          <p:cNvSpPr txBox="1"/>
          <p:nvPr/>
        </p:nvSpPr>
        <p:spPr>
          <a:xfrm>
            <a:off x="907308" y="396764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3" name="yt_shape_12813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（来宾市校级月考）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《九章算术》是我国古代内容极为丰富的数学名著，书中有下列问题：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今有勾八步，股十五步，问勾中容圆径几何？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其意思是：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今有直角三角形，勾（短直角边）长为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步，股（长直角边）长为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步，问该直角三角形能容纳的圆形（内切圆）直径是多少？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可知内切圆直径是（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814" name="yt_table_1281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481543"/>
              </p:ext>
            </p:extLst>
          </p:nvPr>
        </p:nvGraphicFramePr>
        <p:xfrm>
          <a:off x="540000" y="2819698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sp>
        <p:nvSpPr>
          <p:cNvPr id="12816" name="yt_shape_12816"/>
          <p:cNvSpPr txBox="1"/>
          <p:nvPr/>
        </p:nvSpPr>
        <p:spPr>
          <a:xfrm>
            <a:off x="540119" y="334586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（娄底市中考）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内切的图形来自我国古代的太极图，等边三角形内切圆中的黑色部分和白色部分关于等边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的内心成中心对称，则黑色部分的面积与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的面积之比是（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20" name="yt_table_12820_skip" title="H_56.3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3999844"/>
                  </p:ext>
                </p:extLst>
              </p:nvPr>
            </p:nvGraphicFramePr>
            <p:xfrm>
              <a:off x="540000" y="4785435"/>
              <a:ext cx="7932167" cy="715836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397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4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820" name="yt_table_12820_skip" descr="{&quot;rangeId&quot;:22,&quot;type&quot;:&quot;Option&quot;,&quot;drawing&quot;:[&quot;yt_shape_12817&quot;]}" title="H_56.3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73999844"/>
                  </p:ext>
                </p:extLst>
              </p:nvPr>
            </p:nvGraphicFramePr>
            <p:xfrm>
              <a:off x="540000" y="4785435"/>
              <a:ext cx="7932167" cy="715836"/>
            </p:xfrm>
            <a:graphic>
              <a:graphicData uri="http://schemas.openxmlformats.org/drawingml/2006/table">
                <a:tbl>
                  <a:tblPr/>
                  <a:tblGrid>
                    <a:gridCol w="2270443">
                      <a:extLst>
                        <a:ext uri="{9D8B030D-6E8A-4147-A177-3AD203B41FA5}">
                          <a16:colId xmlns:a16="http://schemas.microsoft.com/office/drawing/2014/main" val="10397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  <a:gridCol w="2252980">
                      <a:extLst>
                        <a:ext uri="{9D8B030D-6E8A-4147-A177-3AD203B41FA5}">
                          <a16:colId xmlns:a16="http://schemas.microsoft.com/office/drawing/2014/main" val="10399"/>
                        </a:ext>
                      </a:extLst>
                    </a:gridCol>
                    <a:gridCol w="1155764">
                      <a:extLst>
                        <a:ext uri="{9D8B030D-6E8A-4147-A177-3AD203B41FA5}">
                          <a16:colId xmlns:a16="http://schemas.microsoft.com/office/drawing/2014/main" val="10400"/>
                        </a:ext>
                      </a:extLst>
                    </a:gridCol>
                  </a:tblGrid>
                  <a:tr h="71583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4906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1084" r="-151762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541" r="-5135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85263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817" name="yt_shape_12817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88844" y="4785435"/>
            <a:ext cx="1460962" cy="1652157"/>
            <a:chOff x="0" y="0"/>
            <a:chExt cx="1460962" cy="1652157"/>
          </a:xfrm>
        </p:grpSpPr>
        <p:pic>
          <p:nvPicPr>
            <p:cNvPr id="2" name="yt_image_12817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60962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19" name="yt_shape_12819"/>
            <p:cNvSpPr txBox="1"/>
            <p:nvPr/>
          </p:nvSpPr>
          <p:spPr>
            <a:xfrm>
              <a:off x="-259898" y="1292157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EF2C2C3-7BF9-5FDC-A8FF-ED2B2789D05D}"/>
              </a:ext>
            </a:extLst>
          </p:cNvPr>
          <p:cNvSpPr txBox="1"/>
          <p:nvPr/>
        </p:nvSpPr>
        <p:spPr>
          <a:xfrm>
            <a:off x="8832107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651F6F-BC1D-7156-24BC-F7B7BFEAC456}"/>
              </a:ext>
            </a:extLst>
          </p:cNvPr>
          <p:cNvSpPr txBox="1"/>
          <p:nvPr/>
        </p:nvSpPr>
        <p:spPr>
          <a:xfrm>
            <a:off x="4834783" y="42500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21" name="yt_shape_12821"/>
              <p:cNvSpPr txBox="1"/>
              <p:nvPr/>
            </p:nvSpPr>
            <p:spPr>
              <a:xfrm>
                <a:off x="540119" y="1865306"/>
                <a:ext cx="11111999" cy="11209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的内切圆，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21" name="yt_shape_12821" descr="{&quot;rangeId&quot;:23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65306"/>
                <a:ext cx="11111999" cy="1120948"/>
              </a:xfrm>
              <a:prstGeom prst="rect">
                <a:avLst/>
              </a:prstGeom>
              <a:blipFill>
                <a:blip r:embed="rId2"/>
                <a:stretch>
                  <a:fillRect l="-1701" t="-4891" r="-1482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26" name="yt_shape_12826"/>
          <p:cNvSpPr txBox="1"/>
          <p:nvPr/>
        </p:nvSpPr>
        <p:spPr>
          <a:xfrm>
            <a:off x="540000" y="464515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823" name="yt_shape_12823" title="H_110.6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52634" y="3189406"/>
            <a:ext cx="2086731" cy="1405269"/>
            <a:chOff x="0" y="0"/>
            <a:chExt cx="2086731" cy="1405269"/>
          </a:xfrm>
        </p:grpSpPr>
        <p:pic>
          <p:nvPicPr>
            <p:cNvPr id="2" name="yt_image_1282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86731" cy="1009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825" name="yt_shape_12825"/>
            <p:cNvSpPr txBox="1"/>
            <p:nvPr/>
          </p:nvSpPr>
          <p:spPr>
            <a:xfrm>
              <a:off x="510084" y="104526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2827" name="yt_image_1282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4004" y="5170957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091892-DF61-F023-0375-64A6DF88E00E}"/>
                  </a:ext>
                </a:extLst>
              </p:cNvPr>
              <p:cNvSpPr txBox="1"/>
              <p:nvPr/>
            </p:nvSpPr>
            <p:spPr>
              <a:xfrm>
                <a:off x="4247408" y="2126539"/>
                <a:ext cx="308674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0091892-DF61-F023-0375-64A6DF88E0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7408" y="2126539"/>
                <a:ext cx="308674" cy="728231"/>
              </a:xfrm>
              <a:prstGeom prst="rect">
                <a:avLst/>
              </a:prstGeom>
              <a:blipFill>
                <a:blip r:embed="rId5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8" name="yt_shape_12728"/>
          <p:cNvSpPr txBox="1"/>
          <p:nvPr/>
        </p:nvSpPr>
        <p:spPr>
          <a:xfrm>
            <a:off x="540000" y="1074348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727" name="yt_image_12727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74348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30" name="yt_shape_12730"/>
          <p:cNvSpPr txBox="1"/>
          <p:nvPr/>
        </p:nvSpPr>
        <p:spPr>
          <a:xfrm>
            <a:off x="540000" y="1777645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三角形的内切圆、内心的概念及作图</a:t>
            </a:r>
          </a:p>
        </p:txBody>
      </p:sp>
      <p:sp>
        <p:nvSpPr>
          <p:cNvPr id="12731" name="yt_shape_12731"/>
          <p:cNvSpPr txBox="1"/>
          <p:nvPr/>
        </p:nvSpPr>
        <p:spPr>
          <a:xfrm>
            <a:off x="540000" y="2277210"/>
            <a:ext cx="99963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（广州市中考）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33" name="yt_table_1273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092821"/>
              </p:ext>
            </p:extLst>
          </p:nvPr>
        </p:nvGraphicFramePr>
        <p:xfrm>
          <a:off x="540000" y="2756513"/>
          <a:ext cx="4538663" cy="1901952"/>
        </p:xfrm>
        <a:graphic>
          <a:graphicData uri="http://schemas.openxmlformats.org/drawingml/2006/table">
            <a:tbl>
              <a:tblPr/>
              <a:tblGrid>
                <a:gridCol w="4538663">
                  <a:extLst>
                    <a:ext uri="{9D8B030D-6E8A-4147-A177-3AD203B41FA5}">
                      <a16:colId xmlns:a16="http://schemas.microsoft.com/office/drawing/2014/main" val="103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三条边的垂直平分线的交点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三角形角平分线的交点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三条中线的交点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三条高的交点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</a:tbl>
          </a:graphicData>
        </a:graphic>
      </p:graphicFrame>
      <p:pic>
        <p:nvPicPr>
          <p:cNvPr id="12732" name="yt_image_12732_skip" title="H_117.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1727" y="2756513"/>
            <a:ext cx="2318268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35" name="yt_shape_12735"/>
          <p:cNvSpPr txBox="1"/>
          <p:nvPr/>
        </p:nvSpPr>
        <p:spPr>
          <a:xfrm>
            <a:off x="540119" y="47088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关于三角形的内心：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到三边的距离相等；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到三个顶点的距离相等；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是三边垂直平分线的交点；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是三条内角平分线的交点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其中正确的说法有（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36" name="yt_table_1273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347833"/>
              </p:ext>
            </p:extLst>
          </p:nvPr>
        </p:nvGraphicFramePr>
        <p:xfrm>
          <a:off x="540000" y="5668268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7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7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</a:tbl>
          </a:graphicData>
        </a:graphic>
      </p:graphicFrame>
      <p:pic>
        <p:nvPicPr>
          <p:cNvPr id="3" name="yt_shape_1697708678986">
            <a:extLst>
              <a:ext uri="{FF2B5EF4-FFF2-40B4-BE49-F238E27FC236}">
                <a16:creationId xmlns:a16="http://schemas.microsoft.com/office/drawing/2014/main" id="{A8FC062A-690A-DE44-4AA2-C32D3BF4CF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1697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A3981F-3F9D-0D20-6387-B2ECEE3B2667}"/>
              </a:ext>
            </a:extLst>
          </p:cNvPr>
          <p:cNvSpPr txBox="1"/>
          <p:nvPr/>
        </p:nvSpPr>
        <p:spPr>
          <a:xfrm>
            <a:off x="9689239" y="22304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42DA771-5E71-69D5-6493-2FC07114222A}"/>
              </a:ext>
            </a:extLst>
          </p:cNvPr>
          <p:cNvSpPr txBox="1"/>
          <p:nvPr/>
        </p:nvSpPr>
        <p:spPr>
          <a:xfrm>
            <a:off x="9822707" y="513751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8" name="yt_shape_12738"/>
          <p:cNvSpPr txBox="1"/>
          <p:nvPr/>
        </p:nvSpPr>
        <p:spPr>
          <a:xfrm>
            <a:off x="540000" y="2893965"/>
            <a:ext cx="78402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若三角形的内心和外心重合，那么这个三角形是（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39" name="yt_table_1273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796109"/>
              </p:ext>
            </p:extLst>
          </p:nvPr>
        </p:nvGraphicFramePr>
        <p:xfrm>
          <a:off x="540000" y="3373268"/>
          <a:ext cx="6334443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  <a:gridCol w="2997200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4E08215-CD92-65C8-BAB7-61EA5340F1D2}"/>
              </a:ext>
            </a:extLst>
          </p:cNvPr>
          <p:cNvSpPr txBox="1"/>
          <p:nvPr/>
        </p:nvSpPr>
        <p:spPr>
          <a:xfrm>
            <a:off x="7536589" y="28471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1" name="yt_shape_12741"/>
          <p:cNvSpPr txBox="1"/>
          <p:nvPr/>
        </p:nvSpPr>
        <p:spPr>
          <a:xfrm>
            <a:off x="540000" y="2081030"/>
            <a:ext cx="721671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三角形的内切圆、内心的有关计算与证明</a:t>
            </a:r>
          </a:p>
        </p:txBody>
      </p:sp>
      <p:sp>
        <p:nvSpPr>
          <p:cNvPr id="12742" name="yt_shape_12742"/>
          <p:cNvSpPr txBox="1"/>
          <p:nvPr/>
        </p:nvSpPr>
        <p:spPr>
          <a:xfrm>
            <a:off x="540119" y="258059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为三个切点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46" name="yt_table_1274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149783"/>
              </p:ext>
            </p:extLst>
          </p:nvPr>
        </p:nvGraphicFramePr>
        <p:xfrm>
          <a:off x="540000" y="3540030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6"/>
                  </a:ext>
                </a:extLst>
              </a:tr>
            </a:tbl>
          </a:graphicData>
        </a:graphic>
      </p:graphicFrame>
      <p:grpSp>
        <p:nvGrpSpPr>
          <p:cNvPr id="12743" name="yt_shape_12743_skip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85161" y="3540030"/>
            <a:ext cx="1864733" cy="1597293"/>
            <a:chOff x="0" y="0"/>
            <a:chExt cx="1864733" cy="1597293"/>
          </a:xfrm>
        </p:grpSpPr>
        <p:pic>
          <p:nvPicPr>
            <p:cNvPr id="2" name="yt_image_1274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4733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45" name="yt_shape_12745"/>
            <p:cNvSpPr txBox="1"/>
            <p:nvPr/>
          </p:nvSpPr>
          <p:spPr>
            <a:xfrm>
              <a:off x="399085" y="12372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679185">
            <a:extLst>
              <a:ext uri="{FF2B5EF4-FFF2-40B4-BE49-F238E27FC236}">
                <a16:creationId xmlns:a16="http://schemas.microsoft.com/office/drawing/2014/main" id="{DFAB3E05-9DB2-2594-81E2-5911642FFE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20357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090134B-6C33-3209-E954-B3E68B172D09}"/>
              </a:ext>
            </a:extLst>
          </p:cNvPr>
          <p:cNvSpPr txBox="1"/>
          <p:nvPr/>
        </p:nvSpPr>
        <p:spPr>
          <a:xfrm>
            <a:off x="1821708" y="300927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8" name="yt_shape_12748"/>
          <p:cNvSpPr txBox="1"/>
          <p:nvPr/>
        </p:nvSpPr>
        <p:spPr>
          <a:xfrm>
            <a:off x="623392" y="1052736"/>
            <a:ext cx="98408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如图，正三角形的内切圆半径为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，那么这个正三角形的边长为（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749" name="yt_table_12749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0651739"/>
                  </p:ext>
                </p:extLst>
              </p:nvPr>
            </p:nvGraphicFramePr>
            <p:xfrm>
              <a:off x="623392" y="1532039"/>
              <a:ext cx="7479920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86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3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749" name="yt_table_12749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0651739"/>
                  </p:ext>
                </p:extLst>
              </p:nvPr>
            </p:nvGraphicFramePr>
            <p:xfrm>
              <a:off x="623392" y="1532039"/>
              <a:ext cx="7479920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384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85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86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387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1127" t="-1316" r="-64789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33913" t="-1316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753" name="yt_shape_12753"/>
          <p:cNvSpPr txBox="1"/>
          <p:nvPr/>
        </p:nvSpPr>
        <p:spPr>
          <a:xfrm>
            <a:off x="623392" y="38267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750" name="yt_shape_12750" title="H_124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68903" y="2196163"/>
            <a:ext cx="1420977" cy="1580148"/>
            <a:chOff x="0" y="0"/>
            <a:chExt cx="1420977" cy="1580148"/>
          </a:xfrm>
        </p:grpSpPr>
        <p:pic>
          <p:nvPicPr>
            <p:cNvPr id="2" name="yt_image_12750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20977" cy="1184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752" name="yt_shape_12752"/>
            <p:cNvSpPr txBox="1"/>
            <p:nvPr/>
          </p:nvSpPr>
          <p:spPr>
            <a:xfrm>
              <a:off x="177207" y="12201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5258C0D-3847-BA0E-A36F-61954B729260}"/>
              </a:ext>
            </a:extLst>
          </p:cNvPr>
          <p:cNvSpPr txBox="1"/>
          <p:nvPr/>
        </p:nvSpPr>
        <p:spPr>
          <a:xfrm>
            <a:off x="9601181" y="10059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2754">
            <a:extLst>
              <a:ext uri="{FF2B5EF4-FFF2-40B4-BE49-F238E27FC236}">
                <a16:creationId xmlns:a16="http://schemas.microsoft.com/office/drawing/2014/main" id="{B90DA7C1-0A78-FF39-4911-234C833E3186}"/>
              </a:ext>
            </a:extLst>
          </p:cNvPr>
          <p:cNvSpPr txBox="1"/>
          <p:nvPr/>
        </p:nvSpPr>
        <p:spPr>
          <a:xfrm>
            <a:off x="588308" y="39939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内切于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5" name="yt_image_12755">
            <a:extLst>
              <a:ext uri="{FF2B5EF4-FFF2-40B4-BE49-F238E27FC236}">
                <a16:creationId xmlns:a16="http://schemas.microsoft.com/office/drawing/2014/main" id="{10451E72-2DFE-3284-4B7C-9E2A86322C29}"/>
              </a:ex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6717" y="5028732"/>
            <a:ext cx="1984570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150FB8D-D67C-8780-2826-06A6DF538FDB}"/>
              </a:ext>
            </a:extLst>
          </p:cNvPr>
          <p:cNvSpPr txBox="1"/>
          <p:nvPr/>
        </p:nvSpPr>
        <p:spPr>
          <a:xfrm>
            <a:off x="2022297" y="4422583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3D435B8-B8A0-20EE-DCDF-E188E3DBE0DF}"/>
              </a:ext>
            </a:extLst>
          </p:cNvPr>
          <p:cNvSpPr txBox="1"/>
          <p:nvPr/>
        </p:nvSpPr>
        <p:spPr>
          <a:xfrm>
            <a:off x="4159072" y="4422583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7" name="yt_shape_12757"/>
          <p:cNvSpPr txBox="1"/>
          <p:nvPr/>
        </p:nvSpPr>
        <p:spPr>
          <a:xfrm>
            <a:off x="540001" y="1119408"/>
            <a:ext cx="99562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758" name="yt_image_1275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9641" y="2132856"/>
            <a:ext cx="2066612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60" name="yt_shape_12760"/>
          <p:cNvSpPr txBox="1"/>
          <p:nvPr/>
        </p:nvSpPr>
        <p:spPr>
          <a:xfrm>
            <a:off x="540001" y="1668953"/>
            <a:ext cx="49933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是正方形；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CFF91B-06DD-C412-40FC-9D4746B298B8}"/>
              </a:ext>
            </a:extLst>
          </p:cNvPr>
          <p:cNvSpPr txBox="1"/>
          <p:nvPr/>
        </p:nvSpPr>
        <p:spPr>
          <a:xfrm>
            <a:off x="407368" y="2066636"/>
            <a:ext cx="5347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的内切圆，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5B6C33-6684-E1D4-E123-C4E9452CCA90}"/>
              </a:ext>
            </a:extLst>
          </p:cNvPr>
          <p:cNvSpPr txBox="1"/>
          <p:nvPr/>
        </p:nvSpPr>
        <p:spPr>
          <a:xfrm>
            <a:off x="407368" y="2542124"/>
            <a:ext cx="310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D92F7D-A41F-2950-17D5-5C1525335CC1}"/>
              </a:ext>
            </a:extLst>
          </p:cNvPr>
          <p:cNvSpPr txBox="1"/>
          <p:nvPr/>
        </p:nvSpPr>
        <p:spPr>
          <a:xfrm>
            <a:off x="407368" y="3017612"/>
            <a:ext cx="2334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FE8C94-5C82-B297-9FB1-1DCE993D3554}"/>
              </a:ext>
            </a:extLst>
          </p:cNvPr>
          <p:cNvSpPr txBox="1"/>
          <p:nvPr/>
        </p:nvSpPr>
        <p:spPr>
          <a:xfrm>
            <a:off x="407368" y="3493100"/>
            <a:ext cx="3220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是矩形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59D898-77D5-F42D-3624-DA57517175E7}"/>
              </a:ext>
            </a:extLst>
          </p:cNvPr>
          <p:cNvSpPr txBox="1"/>
          <p:nvPr/>
        </p:nvSpPr>
        <p:spPr>
          <a:xfrm>
            <a:off x="407368" y="3968588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03E6115-101D-34E8-8D2D-EC25BE5DD1E7}"/>
              </a:ext>
            </a:extLst>
          </p:cNvPr>
          <p:cNvSpPr txBox="1"/>
          <p:nvPr/>
        </p:nvSpPr>
        <p:spPr>
          <a:xfrm>
            <a:off x="407368" y="4444076"/>
            <a:ext cx="3524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是正方形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DA6D7864-087B-5D31-C408-E3178D27B448}"/>
              </a:ext>
            </a:extLst>
          </p:cNvPr>
          <p:cNvSpPr txBox="1"/>
          <p:nvPr/>
        </p:nvSpPr>
        <p:spPr>
          <a:xfrm>
            <a:off x="479376" y="2473819"/>
            <a:ext cx="5702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57204DC-92F1-5608-BD06-07B76ED06848}"/>
                  </a:ext>
                </a:extLst>
              </p:cNvPr>
              <p:cNvSpPr txBox="1"/>
              <p:nvPr/>
            </p:nvSpPr>
            <p:spPr>
              <a:xfrm>
                <a:off x="479376" y="2949307"/>
                <a:ext cx="3440049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57204DC-92F1-5608-BD06-07B76ED068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949307"/>
                <a:ext cx="3440049" cy="630441"/>
              </a:xfrm>
              <a:prstGeom prst="rect">
                <a:avLst/>
              </a:prstGeom>
              <a:blipFill>
                <a:blip r:embed="rId2"/>
                <a:stretch>
                  <a:fillRect l="-2837" r="-3014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54D44284-D51F-DFC9-90E5-C2F99E256D2F}"/>
              </a:ext>
            </a:extLst>
          </p:cNvPr>
          <p:cNvSpPr txBox="1"/>
          <p:nvPr/>
        </p:nvSpPr>
        <p:spPr>
          <a:xfrm>
            <a:off x="479376" y="3486136"/>
            <a:ext cx="6780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由切线长定理，得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44E6042-F1DA-BE88-67D5-1E0900CE5E71}"/>
              </a:ext>
            </a:extLst>
          </p:cNvPr>
          <p:cNvSpPr txBox="1"/>
          <p:nvPr/>
        </p:nvSpPr>
        <p:spPr>
          <a:xfrm>
            <a:off x="479376" y="3961625"/>
            <a:ext cx="8430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8C80E1A-FC2A-8FE6-549D-C805D27C8947}"/>
              </a:ext>
            </a:extLst>
          </p:cNvPr>
          <p:cNvSpPr txBox="1"/>
          <p:nvPr/>
        </p:nvSpPr>
        <p:spPr>
          <a:xfrm>
            <a:off x="479376" y="4437112"/>
            <a:ext cx="2410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yt_shape_12761">
            <a:extLst>
              <a:ext uri="{FF2B5EF4-FFF2-40B4-BE49-F238E27FC236}">
                <a16:creationId xmlns:a16="http://schemas.microsoft.com/office/drawing/2014/main" id="{A116D893-7DA7-44C5-146C-41AC94591B6C}"/>
              </a:ext>
            </a:extLst>
          </p:cNvPr>
          <p:cNvSpPr txBox="1"/>
          <p:nvPr/>
        </p:nvSpPr>
        <p:spPr>
          <a:xfrm>
            <a:off x="568881" y="2068790"/>
            <a:ext cx="64232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，求内切圆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5" name="yt_shape_12765"/>
          <p:cNvSpPr txBox="1"/>
          <p:nvPr/>
        </p:nvSpPr>
        <p:spPr>
          <a:xfrm>
            <a:off x="540000" y="2084942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内心与外心概念混淆不清而出错</a:t>
            </a:r>
          </a:p>
        </p:txBody>
      </p:sp>
      <p:sp>
        <p:nvSpPr>
          <p:cNvPr id="12766" name="yt_shape_12766"/>
          <p:cNvSpPr txBox="1"/>
          <p:nvPr/>
        </p:nvSpPr>
        <p:spPr>
          <a:xfrm>
            <a:off x="540119" y="25845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是圆的内接三角形，点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115°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767" name="yt_image_1276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3526" y="3696306"/>
            <a:ext cx="1444946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679410">
            <a:extLst>
              <a:ext uri="{FF2B5EF4-FFF2-40B4-BE49-F238E27FC236}">
                <a16:creationId xmlns:a16="http://schemas.microsoft.com/office/drawing/2014/main" id="{BC4B430B-6D0F-88B6-636C-97363E1498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2426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EB0475-1DE1-7D87-77C5-BD0DFBAC0FFA}"/>
              </a:ext>
            </a:extLst>
          </p:cNvPr>
          <p:cNvSpPr txBox="1"/>
          <p:nvPr/>
        </p:nvSpPr>
        <p:spPr>
          <a:xfrm>
            <a:off x="1364508" y="3013189"/>
            <a:ext cx="74822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115°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0" name="yt_shape_12770"/>
          <p:cNvSpPr txBox="1"/>
          <p:nvPr/>
        </p:nvSpPr>
        <p:spPr>
          <a:xfrm>
            <a:off x="527606" y="985608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769" name="yt_image_1276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606" y="98560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72" name="yt_shape_12772"/>
          <p:cNvSpPr txBox="1"/>
          <p:nvPr/>
        </p:nvSpPr>
        <p:spPr>
          <a:xfrm>
            <a:off x="527725" y="16774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774" name="yt_table_1277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725204"/>
              </p:ext>
            </p:extLst>
          </p:nvPr>
        </p:nvGraphicFramePr>
        <p:xfrm>
          <a:off x="527606" y="2636912"/>
          <a:ext cx="2605088" cy="1901952"/>
        </p:xfrm>
        <a:graphic>
          <a:graphicData uri="http://schemas.openxmlformats.org/drawingml/2006/table">
            <a:tbl>
              <a:tblPr/>
              <a:tblGrid>
                <a:gridCol w="2605088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EF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AE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BF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</a:tbl>
          </a:graphicData>
        </a:graphic>
      </p:graphicFrame>
      <p:pic>
        <p:nvPicPr>
          <p:cNvPr id="12773" name="yt_image_12773_skip" title="H_105.3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2636912"/>
            <a:ext cx="2013141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82837B-E9F7-3DEF-265D-B2C3E9522FEC}"/>
              </a:ext>
            </a:extLst>
          </p:cNvPr>
          <p:cNvSpPr txBox="1"/>
          <p:nvPr/>
        </p:nvSpPr>
        <p:spPr>
          <a:xfrm>
            <a:off x="894914" y="21061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2776">
            <a:extLst>
              <a:ext uri="{FF2B5EF4-FFF2-40B4-BE49-F238E27FC236}">
                <a16:creationId xmlns:a16="http://schemas.microsoft.com/office/drawing/2014/main" id="{2F578794-96C4-0FBD-C1EB-CB3F3CE2046D}"/>
              </a:ext>
            </a:extLst>
          </p:cNvPr>
          <p:cNvSpPr txBox="1"/>
          <p:nvPr/>
        </p:nvSpPr>
        <p:spPr>
          <a:xfrm>
            <a:off x="527606" y="46402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的外心，则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160°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I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的内心，则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BIC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130°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39B42C-EF4F-521D-8958-B1535F75C79D}"/>
              </a:ext>
            </a:extLst>
          </p:cNvPr>
          <p:cNvSpPr txBox="1"/>
          <p:nvPr/>
        </p:nvSpPr>
        <p:spPr>
          <a:xfrm>
            <a:off x="1047195" y="5068980"/>
            <a:ext cx="759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160°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1D20C3-9E54-BA89-FAEF-AD380F16378F}"/>
              </a:ext>
            </a:extLst>
          </p:cNvPr>
          <p:cNvSpPr txBox="1"/>
          <p:nvPr/>
        </p:nvSpPr>
        <p:spPr>
          <a:xfrm>
            <a:off x="6755844" y="5068980"/>
            <a:ext cx="759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130°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1778</Words>
  <Application>Microsoft Office PowerPoint</Application>
  <PresentationFormat>宽屏</PresentationFormat>
  <Paragraphs>142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45</cp:revision>
  <dcterms:created xsi:type="dcterms:W3CDTF">2023-05-05T05:33:04Z</dcterms:created>
  <dcterms:modified xsi:type="dcterms:W3CDTF">2023-10-20T12:29:03Z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