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1" r:id="rId4"/>
    <p:sldId id="373" r:id="rId5"/>
    <p:sldId id="374" r:id="rId6"/>
    <p:sldId id="375" r:id="rId7"/>
    <p:sldId id="376" r:id="rId8"/>
    <p:sldId id="382" r:id="rId9"/>
    <p:sldId id="385" r:id="rId10"/>
    <p:sldId id="389" r:id="rId11"/>
    <p:sldId id="386" r:id="rId12"/>
    <p:sldId id="390" r:id="rId13"/>
    <p:sldId id="387" r:id="rId14"/>
    <p:sldId id="391" r:id="rId15"/>
    <p:sldId id="392" r:id="rId16"/>
    <p:sldId id="388" r:id="rId17"/>
    <p:sldId id="393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4" name="yt_shape_14594"/>
          <p:cNvSpPr txBox="1"/>
          <p:nvPr/>
        </p:nvSpPr>
        <p:spPr>
          <a:xfrm>
            <a:off x="540000" y="1909835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595" name="yt_shape_14595"/>
          <p:cNvSpPr txBox="1"/>
          <p:nvPr/>
        </p:nvSpPr>
        <p:spPr>
          <a:xfrm>
            <a:off x="540000" y="2389138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下列函数关系式中，二次函数有（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596" name="yt_shape_14596"/>
          <p:cNvSpPr txBox="1"/>
          <p:nvPr/>
        </p:nvSpPr>
        <p:spPr>
          <a:xfrm>
            <a:off x="540000" y="2868441"/>
            <a:ext cx="56217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p:sp>
        <p:nvSpPr>
          <p:cNvPr id="14597" name="yt_shape_14597"/>
          <p:cNvSpPr txBox="1"/>
          <p:nvPr/>
        </p:nvSpPr>
        <p:spPr>
          <a:xfrm>
            <a:off x="540000" y="3347744"/>
            <a:ext cx="49388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98" name="yt_shape_14598"/>
              <p:cNvSpPr txBox="1"/>
              <p:nvPr/>
            </p:nvSpPr>
            <p:spPr>
              <a:xfrm>
                <a:off x="540000" y="3827047"/>
                <a:ext cx="4648196" cy="475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598" name="yt_shape_14598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7212"/>
                <a:ext cx="4648196" cy="475643"/>
              </a:xfrm>
              <a:prstGeom prst="rect">
                <a:avLst/>
              </a:prstGeom>
              <a:blipFill>
                <a:blip r:embed="rId2"/>
                <a:stretch>
                  <a:fillRect l="-4068" t="-1282" r="-3018" b="-39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00" name="yt_shape_14600"/>
          <p:cNvSpPr txBox="1"/>
          <p:nvPr/>
        </p:nvSpPr>
        <p:spPr>
          <a:xfrm>
            <a:off x="540000" y="4353478"/>
            <a:ext cx="38023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aphicFrame>
        <p:nvGraphicFramePr>
          <p:cNvPr id="14601" name="yt_table_1460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157900"/>
              </p:ext>
            </p:extLst>
          </p:nvPr>
        </p:nvGraphicFramePr>
        <p:xfrm>
          <a:off x="540000" y="4832781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A1E3FDE-CC5A-F236-977B-678B23DEF064}"/>
              </a:ext>
            </a:extLst>
          </p:cNvPr>
          <p:cNvSpPr txBox="1"/>
          <p:nvPr/>
        </p:nvSpPr>
        <p:spPr>
          <a:xfrm>
            <a:off x="5402989" y="23423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47" name="yt_shape_14647"/>
              <p:cNvSpPr txBox="1"/>
              <p:nvPr/>
            </p:nvSpPr>
            <p:spPr>
              <a:xfrm>
                <a:off x="540000" y="1772816"/>
                <a:ext cx="11111999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的顶点为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，抛物线与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轴的平行线，交抛物线于另一点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647" name="yt_shape_146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11111999" cy="1109535"/>
              </a:xfrm>
              <a:prstGeom prst="rect">
                <a:avLst/>
              </a:prstGeom>
              <a:blipFill>
                <a:blip r:embed="rId2"/>
                <a:stretch>
                  <a:fillRect l="-1701" r="-659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49" name="yt_image_1464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1904" y="3717032"/>
            <a:ext cx="216214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2" name="yt_shape_14652"/>
          <p:cNvSpPr txBox="1"/>
          <p:nvPr/>
        </p:nvSpPr>
        <p:spPr>
          <a:xfrm>
            <a:off x="563401" y="5176701"/>
            <a:ext cx="29655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D21FA65-5CD5-69C6-F26A-A7FFDEBA39B6}"/>
                  </a:ext>
                </a:extLst>
              </p:cNvPr>
              <p:cNvSpPr txBox="1"/>
              <p:nvPr/>
            </p:nvSpPr>
            <p:spPr>
              <a:xfrm>
                <a:off x="464276" y="5576901"/>
                <a:ext cx="38662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D21FA65-5CD5-69C6-F26A-A7FFDEBA39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76" y="5576901"/>
                <a:ext cx="3866261" cy="726326"/>
              </a:xfrm>
              <a:prstGeom prst="rect">
                <a:avLst/>
              </a:prstGeom>
              <a:blipFill>
                <a:blip r:embed="rId2"/>
                <a:stretch>
                  <a:fillRect l="-2366" r="-252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4651">
            <a:extLst>
              <a:ext uri="{FF2B5EF4-FFF2-40B4-BE49-F238E27FC236}">
                <a16:creationId xmlns:a16="http://schemas.microsoft.com/office/drawing/2014/main" id="{94AB9707-237B-B685-F8C1-0BE3942B7608}"/>
              </a:ext>
            </a:extLst>
          </p:cNvPr>
          <p:cNvSpPr txBox="1"/>
          <p:nvPr/>
        </p:nvSpPr>
        <p:spPr>
          <a:xfrm>
            <a:off x="563401" y="1342688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三点的坐标；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49E569F-4240-AF5A-B0E2-7E4A0E3C3F85}"/>
              </a:ext>
            </a:extLst>
          </p:cNvPr>
          <p:cNvSpPr txBox="1"/>
          <p:nvPr/>
        </p:nvSpPr>
        <p:spPr>
          <a:xfrm>
            <a:off x="458636" y="1822379"/>
            <a:ext cx="638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）由题意可知顶点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702BEBA-6C61-3296-0DE1-BC3E7618A5AE}"/>
                  </a:ext>
                </a:extLst>
              </p:cNvPr>
              <p:cNvSpPr txBox="1"/>
              <p:nvPr/>
            </p:nvSpPr>
            <p:spPr>
              <a:xfrm>
                <a:off x="449989" y="2143673"/>
                <a:ext cx="38805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在抛物线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702BEBA-6C61-3296-0DE1-BC3E7618A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43673"/>
                <a:ext cx="3880548" cy="768046"/>
              </a:xfrm>
              <a:prstGeom prst="rect">
                <a:avLst/>
              </a:prstGeom>
              <a:blipFill>
                <a:blip r:embed="rId3"/>
                <a:stretch>
                  <a:fillRect l="-2516" r="-251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0D55668A-979C-F6DF-A26F-0A0314B49AE4}"/>
              </a:ext>
            </a:extLst>
          </p:cNvPr>
          <p:cNvSpPr txBox="1"/>
          <p:nvPr/>
        </p:nvSpPr>
        <p:spPr>
          <a:xfrm>
            <a:off x="431254" y="3156665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466AC34-D166-B159-6BEF-146407C30DF2}"/>
              </a:ext>
            </a:extLst>
          </p:cNvPr>
          <p:cNvSpPr txBox="1"/>
          <p:nvPr/>
        </p:nvSpPr>
        <p:spPr>
          <a:xfrm>
            <a:off x="449989" y="3624301"/>
            <a:ext cx="192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88FCC2B-D59C-6259-B45D-20A70393B279}"/>
              </a:ext>
            </a:extLst>
          </p:cNvPr>
          <p:cNvSpPr txBox="1"/>
          <p:nvPr/>
        </p:nvSpPr>
        <p:spPr>
          <a:xfrm>
            <a:off x="449989" y="4164860"/>
            <a:ext cx="305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的纵坐标也为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B443AD7-14E1-0124-AC5E-E711072CE759}"/>
                  </a:ext>
                </a:extLst>
              </p:cNvPr>
              <p:cNvSpPr txBox="1"/>
              <p:nvPr/>
            </p:nvSpPr>
            <p:spPr>
              <a:xfrm>
                <a:off x="3418515" y="4002659"/>
                <a:ext cx="631736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B443AD7-14E1-0124-AC5E-E711072CE7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8515" y="4002659"/>
                <a:ext cx="6317361" cy="768045"/>
              </a:xfrm>
              <a:prstGeom prst="rect">
                <a:avLst/>
              </a:prstGeom>
              <a:blipFill>
                <a:blip r:embed="rId4"/>
                <a:stretch>
                  <a:fillRect l="-1544" r="-15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C8345EC3-9A62-55D3-2E9F-65F1AD9103BB}"/>
              </a:ext>
            </a:extLst>
          </p:cNvPr>
          <p:cNvSpPr txBox="1"/>
          <p:nvPr/>
        </p:nvSpPr>
        <p:spPr>
          <a:xfrm>
            <a:off x="458636" y="4639480"/>
            <a:ext cx="365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1E71CB6-71FB-D86A-3C42-55F9E0544718}"/>
              </a:ext>
            </a:extLst>
          </p:cNvPr>
          <p:cNvSpPr txBox="1"/>
          <p:nvPr/>
        </p:nvSpPr>
        <p:spPr>
          <a:xfrm>
            <a:off x="431254" y="2718005"/>
            <a:ext cx="258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57" name="yt_shape_14657"/>
              <p:cNvSpPr txBox="1"/>
              <p:nvPr/>
            </p:nvSpPr>
            <p:spPr>
              <a:xfrm>
                <a:off x="540119" y="1832098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57" name="yt_shape_14657" descr="{&quot;rangeId&quot;:27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49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659" name="yt_image_1465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2256" y="2989165"/>
            <a:ext cx="2540657" cy="2168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2" name="yt_shape_14662"/>
          <p:cNvSpPr txBox="1"/>
          <p:nvPr/>
        </p:nvSpPr>
        <p:spPr>
          <a:xfrm>
            <a:off x="540119" y="16296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）若将线段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，试判断点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是否为该函数图象的顶点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63" name="yt_shape_14663"/>
              <p:cNvSpPr txBox="1"/>
              <p:nvPr/>
            </p:nvSpPr>
            <p:spPr>
              <a:xfrm>
                <a:off x="540119" y="2589115"/>
                <a:ext cx="11111999" cy="14793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63" name="yt_shape_14663" descr="{&quot;rangeId&quot;:2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89115"/>
                <a:ext cx="11111999" cy="1479316"/>
              </a:xfrm>
              <a:prstGeom prst="rect">
                <a:avLst/>
              </a:prstGeom>
              <a:blipFill>
                <a:blip r:embed="rId2"/>
                <a:stretch>
                  <a:fillRect l="-1701" t="-1653" r="-1153" b="-11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66" name="yt_shape_14666"/>
          <p:cNvSpPr txBox="1"/>
          <p:nvPr/>
        </p:nvSpPr>
        <p:spPr>
          <a:xfrm>
            <a:off x="5076509" y="4271583"/>
            <a:ext cx="1638269" cy="11886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00" b="0" i="0" u="none" spc="11125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665" name="yt_image_1466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509" y="4271583"/>
            <a:ext cx="1622066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FCA37D-E717-EE21-CE14-D47977535F98}"/>
                  </a:ext>
                </a:extLst>
              </p:cNvPr>
              <p:cNvSpPr txBox="1"/>
              <p:nvPr/>
            </p:nvSpPr>
            <p:spPr>
              <a:xfrm>
                <a:off x="450108" y="2542309"/>
                <a:ext cx="112323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二次函数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的图象经过点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, 'mathAnswerShape': 1}">
                <a:extLst>
                  <a:ext uri="{FF2B5EF4-FFF2-40B4-BE49-F238E27FC236}">
                    <a16:creationId xmlns:a16="http://schemas.microsoft.com/office/drawing/2014/main" id="{6BFCA37D-E717-EE21-CE14-D47977535F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42309"/>
                <a:ext cx="11232388" cy="613931"/>
              </a:xfrm>
              <a:prstGeom prst="rect">
                <a:avLst/>
              </a:prstGeom>
              <a:blipFill>
                <a:blip r:embed="rId4"/>
                <a:stretch>
                  <a:fillRect l="-869" r="-86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C522BF-122E-528C-9189-9950591AB090}"/>
                  </a:ext>
                </a:extLst>
              </p:cNvPr>
              <p:cNvSpPr txBox="1"/>
              <p:nvPr/>
            </p:nvSpPr>
            <p:spPr>
              <a:xfrm>
                <a:off x="450108" y="3062628"/>
                <a:ext cx="26059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9, 'mathAnswerShape': 1}">
                <a:extLst>
                  <a:ext uri="{FF2B5EF4-FFF2-40B4-BE49-F238E27FC236}">
                    <a16:creationId xmlns:a16="http://schemas.microsoft.com/office/drawing/2014/main" id="{D8C522BF-122E-528C-9189-9950591AB0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62628"/>
                <a:ext cx="2605914" cy="613931"/>
              </a:xfrm>
              <a:prstGeom prst="rect">
                <a:avLst/>
              </a:prstGeom>
              <a:blipFill>
                <a:blip r:embed="rId5"/>
                <a:stretch>
                  <a:fillRect l="-3747" r="-374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D557D81-242E-F097-4BFD-7736F418BA9C}"/>
              </a:ext>
            </a:extLst>
          </p:cNvPr>
          <p:cNvSpPr txBox="1"/>
          <p:nvPr/>
        </p:nvSpPr>
        <p:spPr>
          <a:xfrm>
            <a:off x="450108" y="3582947"/>
            <a:ext cx="2982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661">
            <a:extLst>
              <a:ext uri="{FF2B5EF4-FFF2-40B4-BE49-F238E27FC236}">
                <a16:creationId xmlns:a16="http://schemas.microsoft.com/office/drawing/2014/main" id="{60895689-871B-5CC1-21A2-BC0CDDA17E12}"/>
              </a:ext>
            </a:extLst>
          </p:cNvPr>
          <p:cNvSpPr txBox="1"/>
          <p:nvPr/>
        </p:nvSpPr>
        <p:spPr>
          <a:xfrm>
            <a:off x="539882" y="1218356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）写出该函数图象的对称轴；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68" name="yt_shape_14668"/>
              <p:cNvSpPr txBox="1"/>
              <p:nvPr/>
            </p:nvSpPr>
            <p:spPr>
              <a:xfrm>
                <a:off x="540000" y="1574180"/>
                <a:ext cx="6219908" cy="40696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是该函数图象的顶点，理由如下：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逆时针旋转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的顶点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68" name="yt_shape_14668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74180"/>
                <a:ext cx="6219908" cy="4069640"/>
              </a:xfrm>
              <a:prstGeom prst="rect">
                <a:avLst/>
              </a:prstGeom>
              <a:blipFill>
                <a:blip r:embed="rId2"/>
                <a:stretch>
                  <a:fillRect l="-3039" t="-1198" r="-2059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D07971-E1DE-53CC-FDCE-4F2DB5E2D4FE}"/>
              </a:ext>
            </a:extLst>
          </p:cNvPr>
          <p:cNvSpPr txBox="1"/>
          <p:nvPr/>
        </p:nvSpPr>
        <p:spPr>
          <a:xfrm>
            <a:off x="449989" y="1527374"/>
            <a:ext cx="606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是该函数图象的顶点，理由如下：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D5A95A-246F-F937-E496-0F20291D11C0}"/>
              </a:ext>
            </a:extLst>
          </p:cNvPr>
          <p:cNvSpPr txBox="1"/>
          <p:nvPr/>
        </p:nvSpPr>
        <p:spPr>
          <a:xfrm>
            <a:off x="449989" y="2002862"/>
            <a:ext cx="3397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D167BD-71AC-3D45-435E-346D74E90B96}"/>
              </a:ext>
            </a:extLst>
          </p:cNvPr>
          <p:cNvSpPr txBox="1"/>
          <p:nvPr/>
        </p:nvSpPr>
        <p:spPr>
          <a:xfrm>
            <a:off x="449989" y="2478350"/>
            <a:ext cx="597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逆时针旋转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到线段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7904F6-821B-D791-805D-72A090D9CF80}"/>
              </a:ext>
            </a:extLst>
          </p:cNvPr>
          <p:cNvSpPr txBox="1"/>
          <p:nvPr/>
        </p:nvSpPr>
        <p:spPr>
          <a:xfrm>
            <a:off x="449989" y="2953838"/>
            <a:ext cx="419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06F059-3BCB-F5D6-64F1-ADB0A82C9403}"/>
              </a:ext>
            </a:extLst>
          </p:cNvPr>
          <p:cNvSpPr txBox="1"/>
          <p:nvPr/>
        </p:nvSpPr>
        <p:spPr>
          <a:xfrm>
            <a:off x="449989" y="3429326"/>
            <a:ext cx="4342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1645A2D-B050-17DB-9628-5E38C3EDEAEB}"/>
                  </a:ext>
                </a:extLst>
              </p:cNvPr>
              <p:cNvSpPr txBox="1"/>
              <p:nvPr/>
            </p:nvSpPr>
            <p:spPr>
              <a:xfrm>
                <a:off x="449989" y="3904814"/>
                <a:ext cx="505237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0, 'mathAnswerShape': 1}">
                <a:extLst>
                  <a:ext uri="{FF2B5EF4-FFF2-40B4-BE49-F238E27FC236}">
                    <a16:creationId xmlns:a16="http://schemas.microsoft.com/office/drawing/2014/main" id="{61645A2D-B050-17DB-9628-5E38C3EDEA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4814"/>
                <a:ext cx="5052377" cy="765061"/>
              </a:xfrm>
              <a:prstGeom prst="rect">
                <a:avLst/>
              </a:prstGeom>
              <a:blipFill>
                <a:blip r:embed="rId3"/>
                <a:stretch>
                  <a:fillRect l="-1930" r="-205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491A226-651E-4554-3DEC-341A1277E28D}"/>
                  </a:ext>
                </a:extLst>
              </p:cNvPr>
              <p:cNvSpPr txBox="1"/>
              <p:nvPr/>
            </p:nvSpPr>
            <p:spPr>
              <a:xfrm>
                <a:off x="449989" y="4576263"/>
                <a:ext cx="39997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点的坐标为（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0, 'mathAnswerShape': 1}">
                <a:extLst>
                  <a:ext uri="{FF2B5EF4-FFF2-40B4-BE49-F238E27FC236}">
                    <a16:creationId xmlns:a16="http://schemas.microsoft.com/office/drawing/2014/main" id="{A491A226-651E-4554-3DEC-341A1277E2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6263"/>
                <a:ext cx="3999738" cy="613931"/>
              </a:xfrm>
              <a:prstGeom prst="rect">
                <a:avLst/>
              </a:prstGeom>
              <a:blipFill>
                <a:blip r:embed="rId4"/>
                <a:stretch>
                  <a:fillRect l="-2439" r="-243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4223FAF-D8D1-7A1A-2930-9DC5E5E48E51}"/>
                  </a:ext>
                </a:extLst>
              </p:cNvPr>
              <p:cNvSpPr txBox="1"/>
              <p:nvPr/>
            </p:nvSpPr>
            <p:spPr>
              <a:xfrm>
                <a:off x="449989" y="5096582"/>
                <a:ext cx="6339840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为抛物线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的顶点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30, 'mathAnswerShape': 1}">
                <a:extLst>
                  <a:ext uri="{FF2B5EF4-FFF2-40B4-BE49-F238E27FC236}">
                    <a16:creationId xmlns:a16="http://schemas.microsoft.com/office/drawing/2014/main" id="{64223FAF-D8D1-7A1A-2930-9DC5E5E48E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96582"/>
                <a:ext cx="6339840" cy="554686"/>
              </a:xfrm>
              <a:prstGeom prst="rect">
                <a:avLst/>
              </a:prstGeom>
              <a:blipFill>
                <a:blip r:embed="rId5"/>
                <a:stretch>
                  <a:fillRect l="-1538" r="-153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0" name="yt_shape_14670"/>
          <p:cNvSpPr txBox="1"/>
          <p:nvPr/>
        </p:nvSpPr>
        <p:spPr>
          <a:xfrm>
            <a:off x="540119" y="18011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分）如图，在平面直角坐标系中，抛物线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671" name="yt_image_146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8518" y="2912917"/>
            <a:ext cx="2234962" cy="2025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4" name="yt_shape_14674"/>
          <p:cNvSpPr txBox="1"/>
          <p:nvPr/>
        </p:nvSpPr>
        <p:spPr>
          <a:xfrm>
            <a:off x="540000" y="1426612"/>
            <a:ext cx="84895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是该抛物线对称轴上的一点，求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675" name="yt_shape_14675"/>
              <p:cNvSpPr txBox="1"/>
              <p:nvPr/>
            </p:nvSpPr>
            <p:spPr>
              <a:xfrm>
                <a:off x="540000" y="1905915"/>
                <a:ext cx="8752396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，把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）代入得，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675" name="yt_shape_146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05915"/>
                <a:ext cx="8752396" cy="2277162"/>
              </a:xfrm>
              <a:prstGeom prst="rect">
                <a:avLst/>
              </a:prstGeom>
              <a:blipFill>
                <a:blip r:embed="rId2"/>
                <a:stretch>
                  <a:fillRect l="-2160" t="-2413" r="-1185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677" name="yt_shape_14677"/>
              <p:cNvSpPr txBox="1"/>
              <p:nvPr/>
            </p:nvSpPr>
            <p:spPr>
              <a:xfrm>
                <a:off x="540119" y="4233865"/>
                <a:ext cx="11111999" cy="19690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）由题意知，点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关于对称轴对称的点是点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交对称轴于点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，故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的最小值为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的长度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的最小值为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677" name="yt_shape_146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33865"/>
                <a:ext cx="11111999" cy="1969001"/>
              </a:xfrm>
              <a:prstGeom prst="rect">
                <a:avLst/>
              </a:prstGeom>
              <a:blipFill>
                <a:blip r:embed="rId3"/>
                <a:stretch>
                  <a:fillRect l="-1701" t="-2786" r="-1482" b="-83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A40D5436-286F-4DDC-36AE-E199EFD00BEF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352" y="2171240"/>
            <a:ext cx="1690780" cy="141534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03BD32-EF9E-FC6D-F3D8-F392486D095A}"/>
              </a:ext>
            </a:extLst>
          </p:cNvPr>
          <p:cNvSpPr txBox="1"/>
          <p:nvPr/>
        </p:nvSpPr>
        <p:spPr>
          <a:xfrm>
            <a:off x="449989" y="1859109"/>
            <a:ext cx="8847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）代入得，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DA1618-ED32-2C0B-81FE-EB0A532D4414}"/>
              </a:ext>
            </a:extLst>
          </p:cNvPr>
          <p:cNvSpPr txBox="1"/>
          <p:nvPr/>
        </p:nvSpPr>
        <p:spPr>
          <a:xfrm>
            <a:off x="449989" y="2334597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EC1092E-8B39-5066-5D58-98D97ED6E00F}"/>
                  </a:ext>
                </a:extLst>
              </p:cNvPr>
              <p:cNvSpPr txBox="1"/>
              <p:nvPr/>
            </p:nvSpPr>
            <p:spPr>
              <a:xfrm>
                <a:off x="449989" y="2810085"/>
                <a:ext cx="16802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EC1092E-8B39-5066-5D58-98D97ED6E0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10085"/>
                <a:ext cx="1680273" cy="765061"/>
              </a:xfrm>
              <a:prstGeom prst="rect">
                <a:avLst/>
              </a:prstGeom>
              <a:blipFill>
                <a:blip r:embed="rId5"/>
                <a:stretch>
                  <a:fillRect l="-5818" r="-581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60BCCE-53B6-7EA2-F9FC-5BF9E654CDFD}"/>
                  </a:ext>
                </a:extLst>
              </p:cNvPr>
              <p:cNvSpPr txBox="1"/>
              <p:nvPr/>
            </p:nvSpPr>
            <p:spPr>
              <a:xfrm>
                <a:off x="449989" y="3481534"/>
                <a:ext cx="4185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60BCCE-53B6-7EA2-F9FC-5BF9E654C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81534"/>
                <a:ext cx="4185348" cy="726326"/>
              </a:xfrm>
              <a:prstGeom prst="rect">
                <a:avLst/>
              </a:prstGeom>
              <a:blipFill>
                <a:blip r:embed="rId6"/>
                <a:stretch>
                  <a:fillRect l="-2332" r="-233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A211472-173B-E1B8-32DA-0ECAA015C4BF}"/>
              </a:ext>
            </a:extLst>
          </p:cNvPr>
          <p:cNvSpPr txBox="1"/>
          <p:nvPr/>
        </p:nvSpPr>
        <p:spPr>
          <a:xfrm>
            <a:off x="450108" y="4187059"/>
            <a:ext cx="1125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）由题意知，点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关于对称轴对称的点是点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交对称轴于点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，故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2CED57-FF41-F617-4DA4-066E0B469D9A}"/>
              </a:ext>
            </a:extLst>
          </p:cNvPr>
          <p:cNvSpPr txBox="1"/>
          <p:nvPr/>
        </p:nvSpPr>
        <p:spPr>
          <a:xfrm>
            <a:off x="450108" y="4662547"/>
            <a:ext cx="354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的最小值为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的长度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E14788A-2A77-1640-D937-2FF848C622FD}"/>
                  </a:ext>
                </a:extLst>
              </p:cNvPr>
              <p:cNvSpPr txBox="1"/>
              <p:nvPr/>
            </p:nvSpPr>
            <p:spPr>
              <a:xfrm>
                <a:off x="450108" y="5138035"/>
                <a:ext cx="341553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E14788A-2A77-1640-D937-2FF848C622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38035"/>
                <a:ext cx="3415538" cy="630441"/>
              </a:xfrm>
              <a:prstGeom prst="rect">
                <a:avLst/>
              </a:prstGeom>
              <a:blipFill>
                <a:blip r:embed="rId7"/>
                <a:stretch>
                  <a:fillRect l="-2857" r="-2857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DDDDB6E-FDE9-9279-2389-74B7A7A468C9}"/>
                  </a:ext>
                </a:extLst>
              </p:cNvPr>
              <p:cNvSpPr txBox="1"/>
              <p:nvPr/>
            </p:nvSpPr>
            <p:spPr>
              <a:xfrm>
                <a:off x="450108" y="5674864"/>
                <a:ext cx="38251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的最小值为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4DDDDB6E-FDE9-9279-2389-74B7A7A468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74864"/>
                <a:ext cx="3825113" cy="555765"/>
              </a:xfrm>
              <a:prstGeom prst="rect">
                <a:avLst/>
              </a:prstGeom>
              <a:blipFill>
                <a:blip r:embed="rId8"/>
                <a:stretch>
                  <a:fillRect l="-2552" r="-271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4673">
            <a:extLst>
              <a:ext uri="{FF2B5EF4-FFF2-40B4-BE49-F238E27FC236}">
                <a16:creationId xmlns:a16="http://schemas.microsoft.com/office/drawing/2014/main" id="{A9253738-465F-DA7E-1E6E-8971CE34B3F5}"/>
              </a:ext>
            </a:extLst>
          </p:cNvPr>
          <p:cNvSpPr txBox="1"/>
          <p:nvPr/>
        </p:nvSpPr>
        <p:spPr>
          <a:xfrm>
            <a:off x="540000" y="1044501"/>
            <a:ext cx="54181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3" name="yt_shape_14603"/>
          <p:cNvSpPr txBox="1"/>
          <p:nvPr/>
        </p:nvSpPr>
        <p:spPr>
          <a:xfrm>
            <a:off x="540000" y="1913470"/>
            <a:ext cx="10078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），则该图象必经过点（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04" name="yt_table_1460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234802"/>
              </p:ext>
            </p:extLst>
          </p:nvPr>
        </p:nvGraphicFramePr>
        <p:xfrm>
          <a:off x="540000" y="2392773"/>
          <a:ext cx="6705918" cy="950976"/>
        </p:xfrm>
        <a:graphic>
          <a:graphicData uri="http://schemas.openxmlformats.org/drawingml/2006/table">
            <a:tbl>
              <a:tblPr/>
              <a:tblGrid>
                <a:gridCol w="3996055">
                  <a:extLst>
                    <a:ext uri="{9D8B030D-6E8A-4147-A177-3AD203B41FA5}">
                      <a16:colId xmlns:a16="http://schemas.microsoft.com/office/drawing/2014/main" val="10739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</a:tbl>
          </a:graphicData>
        </a:graphic>
      </p:graphicFrame>
      <p:sp>
        <p:nvSpPr>
          <p:cNvPr id="14606" name="yt_shape_14606"/>
          <p:cNvSpPr txBox="1"/>
          <p:nvPr/>
        </p:nvSpPr>
        <p:spPr>
          <a:xfrm>
            <a:off x="540119" y="33943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个单位长度后的图象的函数表达式为（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07" name="yt_table_146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461744"/>
              </p:ext>
            </p:extLst>
          </p:nvPr>
        </p:nvGraphicFramePr>
        <p:xfrm>
          <a:off x="540000" y="4353762"/>
          <a:ext cx="7077393" cy="950976"/>
        </p:xfrm>
        <a:graphic>
          <a:graphicData uri="http://schemas.openxmlformats.org/drawingml/2006/table">
            <a:tbl>
              <a:tblPr/>
              <a:tblGrid>
                <a:gridCol w="3996055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  <a:gridCol w="3081338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00E25FE-B769-11CD-F897-F3C3B4E9810A}"/>
              </a:ext>
            </a:extLst>
          </p:cNvPr>
          <p:cNvSpPr txBox="1"/>
          <p:nvPr/>
        </p:nvSpPr>
        <p:spPr>
          <a:xfrm>
            <a:off x="9770201" y="18666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C23140-3BC9-DE8A-7445-FF1CA99DFA72}"/>
              </a:ext>
            </a:extLst>
          </p:cNvPr>
          <p:cNvSpPr txBox="1"/>
          <p:nvPr/>
        </p:nvSpPr>
        <p:spPr>
          <a:xfrm>
            <a:off x="907308" y="38230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9" name="yt_shape_14609"/>
          <p:cNvSpPr txBox="1"/>
          <p:nvPr/>
        </p:nvSpPr>
        <p:spPr>
          <a:xfrm>
            <a:off x="540000" y="2418582"/>
            <a:ext cx="7736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10" name="yt_table_1461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7590058"/>
              </p:ext>
            </p:extLst>
          </p:nvPr>
        </p:nvGraphicFramePr>
        <p:xfrm>
          <a:off x="540000" y="2897885"/>
          <a:ext cx="7094539" cy="1901952"/>
        </p:xfrm>
        <a:graphic>
          <a:graphicData uri="http://schemas.openxmlformats.org/drawingml/2006/table">
            <a:tbl>
              <a:tblPr/>
              <a:tblGrid>
                <a:gridCol w="7094539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图象的对称轴在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轴的右侧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图象与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轴的交点坐标是（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图象与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轴的交点坐标为（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）和（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的最小值是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477AEA7-AAC8-9BA6-2EBD-6A1ADDF57162}"/>
              </a:ext>
            </a:extLst>
          </p:cNvPr>
          <p:cNvSpPr txBox="1"/>
          <p:nvPr/>
        </p:nvSpPr>
        <p:spPr>
          <a:xfrm>
            <a:off x="7433401" y="23717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12" name="yt_shape_14612"/>
              <p:cNvSpPr txBox="1"/>
              <p:nvPr/>
            </p:nvSpPr>
            <p:spPr>
              <a:xfrm>
                <a:off x="540119" y="959372"/>
                <a:ext cx="11111999" cy="12252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的图象如图所示，则一次函数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在同一平面直角坐标系中的图象大致是（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12" name="yt_shape_14612" descr="{&quot;rangeId&quot;: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59372"/>
                <a:ext cx="11111999" cy="1225272"/>
              </a:xfrm>
              <a:prstGeom prst="rect">
                <a:avLst/>
              </a:prstGeom>
              <a:blipFill>
                <a:blip r:embed="rId2"/>
                <a:stretch>
                  <a:fillRect l="-1701" t="-3980" r="-933" b="-79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17" name="yt_shape_14617"/>
          <p:cNvSpPr txBox="1"/>
          <p:nvPr/>
        </p:nvSpPr>
        <p:spPr>
          <a:xfrm>
            <a:off x="540000" y="429835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14" name="yt_shape_14614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9789" y="2387796"/>
            <a:ext cx="1232420" cy="1860183"/>
            <a:chOff x="0" y="0"/>
            <a:chExt cx="1232420" cy="1860183"/>
          </a:xfrm>
        </p:grpSpPr>
        <p:pic>
          <p:nvPicPr>
            <p:cNvPr id="2" name="yt_image_1461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32420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16" name="yt_shape_14616"/>
            <p:cNvSpPr txBox="1"/>
            <p:nvPr/>
          </p:nvSpPr>
          <p:spPr>
            <a:xfrm>
              <a:off x="-374169" y="1500183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pic>
        <p:nvPicPr>
          <p:cNvPr id="14618" name="yt_image_1461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621009"/>
            <a:ext cx="6348023" cy="1803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A2037F4-6C8F-9E20-8BE3-4D76BB1B8587}"/>
              </a:ext>
            </a:extLst>
          </p:cNvPr>
          <p:cNvSpPr txBox="1"/>
          <p:nvPr/>
        </p:nvSpPr>
        <p:spPr>
          <a:xfrm>
            <a:off x="7396118" y="1479494"/>
            <a:ext cx="383286" cy="8315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0" name="yt_shape_14620"/>
          <p:cNvSpPr txBox="1"/>
          <p:nvPr/>
        </p:nvSpPr>
        <p:spPr>
          <a:xfrm>
            <a:off x="540119" y="15881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图象的对称轴为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，其图象如图所示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现有下列结论：</a:t>
            </a:r>
          </a:p>
        </p:txBody>
      </p:sp>
      <p:sp>
        <p:nvSpPr>
          <p:cNvPr id="14621" name="yt_shape_14621"/>
          <p:cNvSpPr txBox="1"/>
          <p:nvPr/>
        </p:nvSpPr>
        <p:spPr>
          <a:xfrm>
            <a:off x="540000" y="2547541"/>
            <a:ext cx="111040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622" name="yt_shape_14622"/>
          <p:cNvSpPr txBox="1"/>
          <p:nvPr/>
        </p:nvSpPr>
        <p:spPr>
          <a:xfrm>
            <a:off x="540000" y="3026844"/>
            <a:ext cx="23772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26" name="yt_table_1462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6544015"/>
              </p:ext>
            </p:extLst>
          </p:nvPr>
        </p:nvGraphicFramePr>
        <p:xfrm>
          <a:off x="540000" y="3506147"/>
          <a:ext cx="40659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74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p:grpSp>
        <p:nvGrpSpPr>
          <p:cNvPr id="14623" name="yt_shape_14623_skip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9632" y="3506147"/>
            <a:ext cx="1810251" cy="2124216"/>
            <a:chOff x="0" y="0"/>
            <a:chExt cx="1810251" cy="2124216"/>
          </a:xfrm>
        </p:grpSpPr>
        <p:pic>
          <p:nvPicPr>
            <p:cNvPr id="2" name="yt_image_1462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0251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5" name="yt_shape_14625"/>
            <p:cNvSpPr txBox="1"/>
            <p:nvPr/>
          </p:nvSpPr>
          <p:spPr>
            <a:xfrm>
              <a:off x="371844" y="17642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88885BC-BD77-BFF8-E3B9-2B14136CB90D}"/>
              </a:ext>
            </a:extLst>
          </p:cNvPr>
          <p:cNvSpPr txBox="1"/>
          <p:nvPr/>
        </p:nvSpPr>
        <p:spPr>
          <a:xfrm>
            <a:off x="2126389" y="298003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8" name="yt_shape_14628"/>
          <p:cNvSpPr txBox="1"/>
          <p:nvPr/>
        </p:nvSpPr>
        <p:spPr>
          <a:xfrm>
            <a:off x="540000" y="1551934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629" name="yt_shape_14629"/>
          <p:cNvSpPr txBox="1"/>
          <p:nvPr/>
        </p:nvSpPr>
        <p:spPr>
          <a:xfrm>
            <a:off x="540000" y="2031237"/>
            <a:ext cx="94368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是二次函数，那么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630" name="yt_shape_14630"/>
          <p:cNvSpPr txBox="1"/>
          <p:nvPr/>
        </p:nvSpPr>
        <p:spPr>
          <a:xfrm>
            <a:off x="540000" y="2510540"/>
            <a:ext cx="86145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631" name="yt_shape_14631"/>
          <p:cNvSpPr txBox="1"/>
          <p:nvPr/>
        </p:nvSpPr>
        <p:spPr>
          <a:xfrm>
            <a:off x="540119" y="29898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两点关于它的对称轴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对称，那么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632" name="yt_image_146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0127" y="3949278"/>
            <a:ext cx="1891744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62A32F-F452-33B9-EB60-3EBFD6C6D964}"/>
              </a:ext>
            </a:extLst>
          </p:cNvPr>
          <p:cNvSpPr txBox="1"/>
          <p:nvPr/>
        </p:nvSpPr>
        <p:spPr>
          <a:xfrm>
            <a:off x="8500201" y="1984431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764C28-E7BC-9FC4-426E-3C48A006FCCE}"/>
              </a:ext>
            </a:extLst>
          </p:cNvPr>
          <p:cNvSpPr txBox="1"/>
          <p:nvPr/>
        </p:nvSpPr>
        <p:spPr>
          <a:xfrm>
            <a:off x="8447814" y="246373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F48A1A-7594-7EFC-73F4-BA4CB07537DB}"/>
              </a:ext>
            </a:extLst>
          </p:cNvPr>
          <p:cNvSpPr txBox="1"/>
          <p:nvPr/>
        </p:nvSpPr>
        <p:spPr>
          <a:xfrm>
            <a:off x="3109171" y="3418525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34" name="yt_shape_14634"/>
              <p:cNvSpPr txBox="1"/>
              <p:nvPr/>
            </p:nvSpPr>
            <p:spPr>
              <a:xfrm>
                <a:off x="540119" y="1893754"/>
                <a:ext cx="11111999" cy="34304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向左平移后所得的新抛物线的顶点横坐标为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，且新抛物线经过点（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开口向上且经过点（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），双曲线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经过点（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给出下列结论：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的两个实数根；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，其中正确的结论是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①③④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（填写序号）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34" name="yt_shape_14634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3754"/>
                <a:ext cx="11111999" cy="3430491"/>
              </a:xfrm>
              <a:prstGeom prst="rect">
                <a:avLst/>
              </a:prstGeom>
              <a:blipFill>
                <a:blip r:embed="rId2"/>
                <a:stretch>
                  <a:fillRect l="-1701" t="-1601" r="-823" b="-39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5113FA-E8F3-6DA7-0F5A-AB5D25679564}"/>
                  </a:ext>
                </a:extLst>
              </p:cNvPr>
              <p:cNvSpPr txBox="1"/>
              <p:nvPr/>
            </p:nvSpPr>
            <p:spPr>
              <a:xfrm>
                <a:off x="4260108" y="2161476"/>
                <a:ext cx="3086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5113FA-E8F3-6DA7-0F5A-AB5D256795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108" y="2161476"/>
                <a:ext cx="308674" cy="767474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11309ED-7391-B314-45B6-1D824119F7EF}"/>
              </a:ext>
            </a:extLst>
          </p:cNvPr>
          <p:cNvSpPr txBox="1"/>
          <p:nvPr/>
        </p:nvSpPr>
        <p:spPr>
          <a:xfrm>
            <a:off x="9375667" y="4111549"/>
            <a:ext cx="1094487" cy="76766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①③④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639" name="yt_shape_14639"/>
              <p:cNvSpPr txBox="1"/>
              <p:nvPr/>
            </p:nvSpPr>
            <p:spPr>
              <a:xfrm>
                <a:off x="449989" y="1402052"/>
                <a:ext cx="10072886" cy="41224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分）已知点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）是反比例函数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的交点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）求此抛物线的表达式；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）将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）代入反比例函数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在抛物线上，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639" name="yt_shape_146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02052"/>
                <a:ext cx="10072886" cy="4122475"/>
              </a:xfrm>
              <a:prstGeom prst="rect">
                <a:avLst/>
              </a:prstGeom>
              <a:blipFill>
                <a:blip r:embed="rId2"/>
                <a:stretch>
                  <a:fillRect l="-1877" t="-1331" r="-908" b="-1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13D974-94C9-2ED9-51BD-BCFB8B51CA05}"/>
                  </a:ext>
                </a:extLst>
              </p:cNvPr>
              <p:cNvSpPr txBox="1"/>
              <p:nvPr/>
            </p:nvSpPr>
            <p:spPr>
              <a:xfrm>
                <a:off x="449989" y="3122293"/>
                <a:ext cx="6345555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）代入反比例函数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hasSerialNum': 1}">
                <a:extLst>
                  <a:ext uri="{FF2B5EF4-FFF2-40B4-BE49-F238E27FC236}">
                    <a16:creationId xmlns:a16="http://schemas.microsoft.com/office/drawing/2014/main" id="{2313D974-94C9-2ED9-51BD-BCFB8B51CA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22293"/>
                <a:ext cx="6345555" cy="768617"/>
              </a:xfrm>
              <a:prstGeom prst="rect">
                <a:avLst/>
              </a:prstGeom>
              <a:blipFill>
                <a:blip r:embed="rId3"/>
                <a:stretch>
                  <a:fillRect l="-1537" r="-153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5F9A81D-BEC4-3F2E-1C32-410289D00594}"/>
              </a:ext>
            </a:extLst>
          </p:cNvPr>
          <p:cNvSpPr txBox="1"/>
          <p:nvPr/>
        </p:nvSpPr>
        <p:spPr>
          <a:xfrm>
            <a:off x="449989" y="3797298"/>
            <a:ext cx="325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DA8BBC-07F2-D97D-9594-02DF9207A0A7}"/>
              </a:ext>
            </a:extLst>
          </p:cNvPr>
          <p:cNvSpPr txBox="1"/>
          <p:nvPr/>
        </p:nvSpPr>
        <p:spPr>
          <a:xfrm>
            <a:off x="449989" y="4272786"/>
            <a:ext cx="280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在抛物线上，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BF5F1E-2728-6B9A-584F-BE8F35E3C702}"/>
                  </a:ext>
                </a:extLst>
              </p:cNvPr>
              <p:cNvSpPr txBox="1"/>
              <p:nvPr/>
            </p:nvSpPr>
            <p:spPr>
              <a:xfrm>
                <a:off x="449989" y="4748275"/>
                <a:ext cx="24422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hasSerialNum': 1}">
                <a:extLst>
                  <a:ext uri="{FF2B5EF4-FFF2-40B4-BE49-F238E27FC236}">
                    <a16:creationId xmlns:a16="http://schemas.microsoft.com/office/drawing/2014/main" id="{EDBF5F1E-2728-6B9A-584F-BE8F35E3C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48275"/>
                <a:ext cx="2442274" cy="766077"/>
              </a:xfrm>
              <a:prstGeom prst="rect">
                <a:avLst/>
              </a:prstGeom>
              <a:blipFill>
                <a:blip r:embed="rId4"/>
                <a:stretch>
                  <a:fillRect l="-4000" r="-40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5BDBBA0-1C58-C09E-4C06-5F3004A46620}"/>
                  </a:ext>
                </a:extLst>
              </p:cNvPr>
              <p:cNvSpPr txBox="1"/>
              <p:nvPr/>
            </p:nvSpPr>
            <p:spPr>
              <a:xfrm>
                <a:off x="449989" y="5420739"/>
                <a:ext cx="136594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hasSerialNum': 1}">
                <a:extLst>
                  <a:ext uri="{FF2B5EF4-FFF2-40B4-BE49-F238E27FC236}">
                    <a16:creationId xmlns:a16="http://schemas.microsoft.com/office/drawing/2014/main" id="{C5BDBBA0-1C58-C09E-4C06-5F3004A466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20739"/>
                <a:ext cx="1365949" cy="727279"/>
              </a:xfrm>
              <a:prstGeom prst="rect">
                <a:avLst/>
              </a:prstGeom>
              <a:blipFill>
                <a:blip r:embed="rId5"/>
                <a:stretch>
                  <a:fillRect l="-7143" r="-714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45" name="yt_shape_14645"/>
              <p:cNvSpPr txBox="1"/>
              <p:nvPr/>
            </p:nvSpPr>
            <p:spPr>
              <a:xfrm>
                <a:off x="540000" y="2815160"/>
                <a:ext cx="4539704" cy="1587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点横坐标代入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）不在抛物线上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45" name="yt_shape_14645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5160"/>
                <a:ext cx="4539704" cy="1587679"/>
              </a:xfrm>
              <a:prstGeom prst="rect">
                <a:avLst/>
              </a:prstGeom>
              <a:blipFill>
                <a:blip r:embed="rId2"/>
                <a:stretch>
                  <a:fillRect l="-4167" r="-3226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E5C4A72-C7DA-14EE-E723-7B016A4EF325}"/>
                  </a:ext>
                </a:extLst>
              </p:cNvPr>
              <p:cNvSpPr txBox="1"/>
              <p:nvPr/>
            </p:nvSpPr>
            <p:spPr>
              <a:xfrm>
                <a:off x="449989" y="2768354"/>
                <a:ext cx="46758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点横坐标代入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mathAnswerShape': 1}">
                <a:extLst>
                  <a:ext uri="{FF2B5EF4-FFF2-40B4-BE49-F238E27FC236}">
                    <a16:creationId xmlns:a16="http://schemas.microsoft.com/office/drawing/2014/main" id="{BE5C4A72-C7DA-14EE-E723-7B016A4EF3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8354"/>
                <a:ext cx="4675886" cy="766077"/>
              </a:xfrm>
              <a:prstGeom prst="rect">
                <a:avLst/>
              </a:prstGeom>
              <a:blipFill>
                <a:blip r:embed="rId3"/>
                <a:stretch>
                  <a:fillRect l="-2086" r="-208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479E930-0BC7-0295-365E-579E83372CB9}"/>
              </a:ext>
            </a:extLst>
          </p:cNvPr>
          <p:cNvSpPr txBox="1"/>
          <p:nvPr/>
        </p:nvSpPr>
        <p:spPr>
          <a:xfrm>
            <a:off x="449989" y="3440819"/>
            <a:ext cx="168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A9FF70-C8C1-8F3E-F26E-F1169102696B}"/>
              </a:ext>
            </a:extLst>
          </p:cNvPr>
          <p:cNvSpPr txBox="1"/>
          <p:nvPr/>
        </p:nvSpPr>
        <p:spPr>
          <a:xfrm>
            <a:off x="449989" y="3916307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）不在抛物线上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4639">
                <a:extLst>
                  <a:ext uri="{FF2B5EF4-FFF2-40B4-BE49-F238E27FC236}">
                    <a16:creationId xmlns:a16="http://schemas.microsoft.com/office/drawing/2014/main" id="{6434D7C8-3662-44C9-3C0D-47486EB4DB9F}"/>
                  </a:ext>
                </a:extLst>
              </p:cNvPr>
              <p:cNvSpPr txBox="1"/>
              <p:nvPr/>
            </p:nvSpPr>
            <p:spPr>
              <a:xfrm>
                <a:off x="540000" y="2348880"/>
                <a:ext cx="7497245" cy="34408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）判断点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）是否在此抛物线上，并说明理由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）将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）代入反比例函数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在抛物线上，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4639">
                <a:extLst>
                  <a:ext uri="{FF2B5EF4-FFF2-40B4-BE49-F238E27FC236}">
                    <a16:creationId xmlns:a16="http://schemas.microsoft.com/office/drawing/2014/main" id="{6434D7C8-3662-44C9-3C0D-47486EB4D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48880"/>
                <a:ext cx="7497245" cy="3440878"/>
              </a:xfrm>
              <a:prstGeom prst="rect">
                <a:avLst/>
              </a:prstGeom>
              <a:blipFill>
                <a:blip r:embed="rId4"/>
                <a:stretch>
                  <a:fillRect l="-2522" t="-1416" r="-1627" b="-21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2099</Words>
  <Application>Microsoft Office PowerPoint</Application>
  <PresentationFormat>宽屏</PresentationFormat>
  <Paragraphs>138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45</cp:revision>
  <dcterms:created xsi:type="dcterms:W3CDTF">2023-05-05T05:33:04Z</dcterms:created>
  <dcterms:modified xsi:type="dcterms:W3CDTF">2023-10-20T07:11:39Z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