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9" r:id="rId6"/>
    <p:sldId id="374" r:id="rId7"/>
    <p:sldId id="379" r:id="rId8"/>
    <p:sldId id="380" r:id="rId9"/>
    <p:sldId id="383" r:id="rId10"/>
    <p:sldId id="381" r:id="rId11"/>
    <p:sldId id="384" r:id="rId12"/>
    <p:sldId id="382" r:id="rId13"/>
    <p:sldId id="385" r:id="rId14"/>
    <p:sldId id="386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67" d="100"/>
          <a:sy n="67" d="100"/>
        </p:scale>
        <p:origin x="86" y="105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79" name="yt_shape_14679"/>
          <p:cNvSpPr txBox="1"/>
          <p:nvPr/>
        </p:nvSpPr>
        <p:spPr>
          <a:xfrm>
            <a:off x="540000" y="1330458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680" name="yt_shape_14680"/>
              <p:cNvSpPr txBox="1"/>
              <p:nvPr/>
            </p:nvSpPr>
            <p:spPr>
              <a:xfrm>
                <a:off x="540000" y="1809761"/>
                <a:ext cx="5575244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不具有的性质是（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680" name="yt_shape_14680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09761"/>
                <a:ext cx="5575244" cy="639855"/>
              </a:xfrm>
              <a:prstGeom prst="rect">
                <a:avLst/>
              </a:prstGeom>
              <a:blipFill>
                <a:blip r:embed="rId2"/>
                <a:stretch>
                  <a:fillRect l="-3392" r="-240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682" name="yt_table_1468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1742148"/>
              </p:ext>
            </p:extLst>
          </p:nvPr>
        </p:nvGraphicFramePr>
        <p:xfrm>
          <a:off x="540000" y="2500404"/>
          <a:ext cx="4773613" cy="1901952"/>
        </p:xfrm>
        <a:graphic>
          <a:graphicData uri="http://schemas.openxmlformats.org/drawingml/2006/table">
            <a:tbl>
              <a:tblPr/>
              <a:tblGrid>
                <a:gridCol w="4773613">
                  <a:extLst>
                    <a:ext uri="{9D8B030D-6E8A-4147-A177-3AD203B41FA5}">
                      <a16:colId xmlns:a16="http://schemas.microsoft.com/office/drawing/2014/main" val="107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其图象的对称轴是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其图象开口向上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时，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的增大而减小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有最大值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9"/>
                  </a:ext>
                </a:extLst>
              </a:tr>
            </a:tbl>
          </a:graphicData>
        </a:graphic>
      </p:graphicFrame>
      <p:sp>
        <p:nvSpPr>
          <p:cNvPr id="14684" name="yt_shape_14684"/>
          <p:cNvSpPr txBox="1"/>
          <p:nvPr/>
        </p:nvSpPr>
        <p:spPr>
          <a:xfrm>
            <a:off x="540119" y="445272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一小球被抛出后，距离地面的高度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（米）和飞行时间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（秒）满足下列函数关系式：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，则小球距离地面的最大高度是（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685" name="yt_table_1468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8944736"/>
              </p:ext>
            </p:extLst>
          </p:nvPr>
        </p:nvGraphicFramePr>
        <p:xfrm>
          <a:off x="540000" y="5412159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74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74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749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7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C8332AF-6101-E81D-28B2-3657AD50CEC7}"/>
              </a:ext>
            </a:extLst>
          </p:cNvPr>
          <p:cNvSpPr txBox="1"/>
          <p:nvPr/>
        </p:nvSpPr>
        <p:spPr>
          <a:xfrm>
            <a:off x="5293452" y="1762955"/>
            <a:ext cx="400748" cy="7272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2B92D19-4443-F289-2D2E-8DBE9056006A}"/>
              </a:ext>
            </a:extLst>
          </p:cNvPr>
          <p:cNvSpPr txBox="1"/>
          <p:nvPr/>
        </p:nvSpPr>
        <p:spPr>
          <a:xfrm>
            <a:off x="8408246" y="488140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736" name="yt_shape_14736"/>
              <p:cNvSpPr txBox="1"/>
              <p:nvPr/>
            </p:nvSpPr>
            <p:spPr>
              <a:xfrm>
                <a:off x="540000" y="928746"/>
                <a:ext cx="5753178" cy="53605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）根据题意，得（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384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（舍去）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）设菜园的面积是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随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的增大而增大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取得最大值，最大值为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416.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答：菜园的最大面积为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416m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736" name="yt_shape_14736" descr="{&quot;rangeId&quot;:2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28746"/>
                <a:ext cx="5753178" cy="5360506"/>
              </a:xfrm>
              <a:prstGeom prst="rect">
                <a:avLst/>
              </a:prstGeom>
              <a:blipFill>
                <a:blip r:embed="rId2"/>
                <a:stretch>
                  <a:fillRect l="-3287" r="-2333" b="-26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B9C0EBC-4DEC-6F9E-5903-A5A04EFB3B19}"/>
                  </a:ext>
                </a:extLst>
              </p:cNvPr>
              <p:cNvSpPr txBox="1"/>
              <p:nvPr/>
            </p:nvSpPr>
            <p:spPr>
              <a:xfrm>
                <a:off x="449989" y="881940"/>
                <a:ext cx="584111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）根据题意，得（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384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2, 'mathAnswerShape': 1}">
                <a:extLst>
                  <a:ext uri="{FF2B5EF4-FFF2-40B4-BE49-F238E27FC236}">
                    <a16:creationId xmlns:a16="http://schemas.microsoft.com/office/drawing/2014/main" id="{3B9C0EBC-4DEC-6F9E-5903-A5A04EFB3B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881940"/>
                <a:ext cx="5841111" cy="768490"/>
              </a:xfrm>
              <a:prstGeom prst="rect">
                <a:avLst/>
              </a:prstGeom>
              <a:blipFill>
                <a:blip r:embed="rId3"/>
                <a:stretch>
                  <a:fillRect l="-1670" r="-156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3926D2AC-BB92-F9C6-8017-4C3459030AE6}"/>
              </a:ext>
            </a:extLst>
          </p:cNvPr>
          <p:cNvSpPr txBox="1"/>
          <p:nvPr/>
        </p:nvSpPr>
        <p:spPr>
          <a:xfrm>
            <a:off x="449989" y="1556818"/>
            <a:ext cx="3878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（舍去）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8CE9ECF-32A2-A92B-786C-C5B7A1F90A8D}"/>
              </a:ext>
            </a:extLst>
          </p:cNvPr>
          <p:cNvSpPr txBox="1"/>
          <p:nvPr/>
        </p:nvSpPr>
        <p:spPr>
          <a:xfrm>
            <a:off x="449989" y="2032306"/>
            <a:ext cx="1305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1A7043E-47B3-0681-91A9-0EB33C3E985B}"/>
              </a:ext>
            </a:extLst>
          </p:cNvPr>
          <p:cNvSpPr txBox="1"/>
          <p:nvPr/>
        </p:nvSpPr>
        <p:spPr>
          <a:xfrm>
            <a:off x="449989" y="2507794"/>
            <a:ext cx="4175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）设菜园的面积是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69C7D13-A320-EA1D-97C4-F7A579708337}"/>
                  </a:ext>
                </a:extLst>
              </p:cNvPr>
              <p:cNvSpPr txBox="1"/>
              <p:nvPr/>
            </p:nvSpPr>
            <p:spPr>
              <a:xfrm>
                <a:off x="449989" y="2983282"/>
                <a:ext cx="5729986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2, 'mathAnswerShape': 1}">
                <a:extLst>
                  <a:ext uri="{FF2B5EF4-FFF2-40B4-BE49-F238E27FC236}">
                    <a16:creationId xmlns:a16="http://schemas.microsoft.com/office/drawing/2014/main" id="{469C7D13-A320-EA1D-97C4-F7A5797083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83282"/>
                <a:ext cx="5729986" cy="775221"/>
              </a:xfrm>
              <a:prstGeom prst="rect">
                <a:avLst/>
              </a:prstGeom>
              <a:blipFill>
                <a:blip r:embed="rId4"/>
                <a:stretch>
                  <a:fillRect l="-1702" r="-1596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1AAB45E-7A84-9C66-BA93-29702E6C84CF}"/>
                  </a:ext>
                </a:extLst>
              </p:cNvPr>
              <p:cNvSpPr txBox="1"/>
              <p:nvPr/>
            </p:nvSpPr>
            <p:spPr>
              <a:xfrm>
                <a:off x="449989" y="3664891"/>
                <a:ext cx="168027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2, 'mathAnswerShape': 1}">
                <a:extLst>
                  <a:ext uri="{FF2B5EF4-FFF2-40B4-BE49-F238E27FC236}">
                    <a16:creationId xmlns:a16="http://schemas.microsoft.com/office/drawing/2014/main" id="{21AAB45E-7A84-9C66-BA93-29702E6C84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64891"/>
                <a:ext cx="1680273" cy="768490"/>
              </a:xfrm>
              <a:prstGeom prst="rect">
                <a:avLst/>
              </a:prstGeom>
              <a:blipFill>
                <a:blip r:embed="rId5"/>
                <a:stretch>
                  <a:fillRect l="-5818" r="-581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9B39CFA7-7498-F6AA-CDC0-7A99C1ED8D0E}"/>
              </a:ext>
            </a:extLst>
          </p:cNvPr>
          <p:cNvSpPr txBox="1"/>
          <p:nvPr/>
        </p:nvSpPr>
        <p:spPr>
          <a:xfrm>
            <a:off x="449989" y="4339769"/>
            <a:ext cx="4640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的增大而增大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F055C9B-033D-EE87-E419-D3F3C951F9EF}"/>
              </a:ext>
            </a:extLst>
          </p:cNvPr>
          <p:cNvSpPr txBox="1"/>
          <p:nvPr/>
        </p:nvSpPr>
        <p:spPr>
          <a:xfrm>
            <a:off x="449989" y="4815257"/>
            <a:ext cx="1534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803D6DA-A2A9-7644-0661-7A02543577C2}"/>
              </a:ext>
            </a:extLst>
          </p:cNvPr>
          <p:cNvSpPr txBox="1"/>
          <p:nvPr/>
        </p:nvSpPr>
        <p:spPr>
          <a:xfrm>
            <a:off x="449989" y="5290745"/>
            <a:ext cx="5877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取得最大值，最大值为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416.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B4AFB14-F05B-3A95-A8F1-8D25A65319C1}"/>
              </a:ext>
            </a:extLst>
          </p:cNvPr>
          <p:cNvSpPr txBox="1"/>
          <p:nvPr/>
        </p:nvSpPr>
        <p:spPr>
          <a:xfrm>
            <a:off x="449989" y="5766233"/>
            <a:ext cx="4099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答：菜园的最大面积为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416m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2" name="yt_shape_14742"/>
          <p:cNvSpPr txBox="1"/>
          <p:nvPr/>
        </p:nvSpPr>
        <p:spPr>
          <a:xfrm>
            <a:off x="540119" y="1453401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分）草莓是云南多地盛产的一种水果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今年某水果销售店在草莓销售旺季，试销售成本为每千克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元的草莓，规定试销期间销售单价不低于成本单价，也不高于每千克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经试销发现，销售量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）与销售单价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（元）符合一次函数关系，如图是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的函数关系图象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743" name="yt_image_14743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3980" y="3525463"/>
            <a:ext cx="2318163" cy="1996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8A8C4E5-56B3-3FC2-D9CB-C9F80833754B}"/>
              </a:ext>
            </a:extLst>
          </p:cNvPr>
          <p:cNvSpPr txBox="1"/>
          <p:nvPr/>
        </p:nvSpPr>
        <p:spPr>
          <a:xfrm>
            <a:off x="449989" y="2567760"/>
            <a:ext cx="6112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关于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的函数表达式为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0D786A9-EACF-20C9-A048-955240B7368B}"/>
              </a:ext>
            </a:extLst>
          </p:cNvPr>
          <p:cNvSpPr txBox="1"/>
          <p:nvPr/>
        </p:nvSpPr>
        <p:spPr>
          <a:xfrm>
            <a:off x="449989" y="304324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根据题意，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58DC754-92FD-B5CC-1F3B-84F6C0943C7C}"/>
                  </a:ext>
                </a:extLst>
              </p:cNvPr>
              <p:cNvSpPr txBox="1"/>
              <p:nvPr/>
            </p:nvSpPr>
            <p:spPr>
              <a:xfrm>
                <a:off x="449989" y="3518736"/>
                <a:ext cx="4894135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=280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=340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8, 'mathAnswerShape': 1}">
                <a:extLst>
                  <a:ext uri="{FF2B5EF4-FFF2-40B4-BE49-F238E27FC236}">
                    <a16:creationId xmlns:a16="http://schemas.microsoft.com/office/drawing/2014/main" id="{A58DC754-92FD-B5CC-1F3B-84F6C0943C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18736"/>
                <a:ext cx="4894135" cy="1154189"/>
              </a:xfrm>
              <a:prstGeom prst="rect">
                <a:avLst/>
              </a:prstGeom>
              <a:blipFill>
                <a:blip r:embed="rId3"/>
                <a:stretch>
                  <a:fillRect l="-19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2A8DD50-55F1-C41F-18FB-529C3E7A5C63}"/>
              </a:ext>
            </a:extLst>
          </p:cNvPr>
          <p:cNvSpPr txBox="1"/>
          <p:nvPr/>
        </p:nvSpPr>
        <p:spPr>
          <a:xfrm>
            <a:off x="449989" y="4579314"/>
            <a:ext cx="73317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关于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的函数表达式为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4745">
            <a:extLst>
              <a:ext uri="{FF2B5EF4-FFF2-40B4-BE49-F238E27FC236}">
                <a16:creationId xmlns:a16="http://schemas.microsoft.com/office/drawing/2014/main" id="{3D5DBB5D-37DA-3677-FBBE-781B3F3935DD}"/>
              </a:ext>
            </a:extLst>
          </p:cNvPr>
          <p:cNvSpPr txBox="1"/>
          <p:nvPr/>
        </p:nvSpPr>
        <p:spPr>
          <a:xfrm>
            <a:off x="1155826" y="2076282"/>
            <a:ext cx="41197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的函数表达式；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9" name="yt_shape_14749"/>
          <p:cNvSpPr txBox="1"/>
          <p:nvPr/>
        </p:nvSpPr>
        <p:spPr>
          <a:xfrm>
            <a:off x="540000" y="1954348"/>
            <a:ext cx="8870826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）由已知得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380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6800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11250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的增大而增大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最大，最大值为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11250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5200.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E9A1614-E760-82E7-A197-5AE1CCA42062}"/>
              </a:ext>
            </a:extLst>
          </p:cNvPr>
          <p:cNvSpPr txBox="1"/>
          <p:nvPr/>
        </p:nvSpPr>
        <p:spPr>
          <a:xfrm>
            <a:off x="449989" y="1907542"/>
            <a:ext cx="6037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）由已知得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C0ED7F2-C5AF-1482-FC1E-96B4ECB20280}"/>
              </a:ext>
            </a:extLst>
          </p:cNvPr>
          <p:cNvSpPr txBox="1"/>
          <p:nvPr/>
        </p:nvSpPr>
        <p:spPr>
          <a:xfrm>
            <a:off x="449989" y="2383030"/>
            <a:ext cx="2989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380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6800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07C8610-62D3-20E1-3CC3-8E1468E29A81}"/>
              </a:ext>
            </a:extLst>
          </p:cNvPr>
          <p:cNvSpPr txBox="1"/>
          <p:nvPr/>
        </p:nvSpPr>
        <p:spPr>
          <a:xfrm>
            <a:off x="449989" y="2858518"/>
            <a:ext cx="375812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11250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D9F4F63-C6C7-D6FA-4EC1-3CAD7ED7F1FC}"/>
              </a:ext>
            </a:extLst>
          </p:cNvPr>
          <p:cNvSpPr txBox="1"/>
          <p:nvPr/>
        </p:nvSpPr>
        <p:spPr>
          <a:xfrm>
            <a:off x="449989" y="3334006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4B27CD7-2231-BAB0-178E-DE772EEBFB49}"/>
              </a:ext>
            </a:extLst>
          </p:cNvPr>
          <p:cNvSpPr txBox="1"/>
          <p:nvPr/>
        </p:nvSpPr>
        <p:spPr>
          <a:xfrm>
            <a:off x="449989" y="3809494"/>
            <a:ext cx="4742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的增大而增大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7CB49B4-FCDC-F7A9-A7D1-239095821619}"/>
              </a:ext>
            </a:extLst>
          </p:cNvPr>
          <p:cNvSpPr txBox="1"/>
          <p:nvPr/>
        </p:nvSpPr>
        <p:spPr>
          <a:xfrm>
            <a:off x="449989" y="4284982"/>
            <a:ext cx="2143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7370B27-7772-39A2-1D47-0D8F909FFA83}"/>
              </a:ext>
            </a:extLst>
          </p:cNvPr>
          <p:cNvSpPr txBox="1"/>
          <p:nvPr/>
        </p:nvSpPr>
        <p:spPr>
          <a:xfrm>
            <a:off x="449989" y="4760470"/>
            <a:ext cx="896512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最大，最大值为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11250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5200.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4747">
                <a:extLst>
                  <a:ext uri="{FF2B5EF4-FFF2-40B4-BE49-F238E27FC236}">
                    <a16:creationId xmlns:a16="http://schemas.microsoft.com/office/drawing/2014/main" id="{7AD72351-0A2B-B715-5195-C94199FC21DD}"/>
                  </a:ext>
                </a:extLst>
              </p:cNvPr>
              <p:cNvSpPr txBox="1"/>
              <p:nvPr/>
            </p:nvSpPr>
            <p:spPr>
              <a:xfrm>
                <a:off x="559557" y="1482208"/>
                <a:ext cx="8745984" cy="29398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）设该水果销售店试销草莓获得的利润为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元，求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的最大值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）设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关于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的函数表达式为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=280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=340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关于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的函数表达式为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340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9" name="yt_shape_14747">
                <a:extLst>
                  <a:ext uri="{FF2B5EF4-FFF2-40B4-BE49-F238E27FC236}">
                    <a16:creationId xmlns:a16="http://schemas.microsoft.com/office/drawing/2014/main" id="{7AD72351-0A2B-B715-5195-C94199FC21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557" y="1482208"/>
                <a:ext cx="8745984" cy="2939844"/>
              </a:xfrm>
              <a:prstGeom prst="rect">
                <a:avLst/>
              </a:prstGeom>
              <a:blipFill>
                <a:blip r:embed="rId2"/>
                <a:stretch>
                  <a:fillRect l="-2162" t="-1660" r="-1116" b="-56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7" name="yt_shape_14687"/>
          <p:cNvSpPr txBox="1"/>
          <p:nvPr/>
        </p:nvSpPr>
        <p:spPr>
          <a:xfrm>
            <a:off x="540119" y="16734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轴没有交点，那么该抛物线的顶点所在的象限是（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688" name="yt_table_1468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915950"/>
              </p:ext>
            </p:extLst>
          </p:nvPr>
        </p:nvGraphicFramePr>
        <p:xfrm>
          <a:off x="540000" y="2632839"/>
          <a:ext cx="6215381" cy="950976"/>
        </p:xfrm>
        <a:graphic>
          <a:graphicData uri="http://schemas.openxmlformats.org/drawingml/2006/table">
            <a:tbl>
              <a:tblPr/>
              <a:tblGrid>
                <a:gridCol w="4115118">
                  <a:extLst>
                    <a:ext uri="{9D8B030D-6E8A-4147-A177-3AD203B41FA5}">
                      <a16:colId xmlns:a16="http://schemas.microsoft.com/office/drawing/2014/main" val="10751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7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第一象限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2"/>
                  </a:ext>
                </a:extLst>
              </a:tr>
            </a:tbl>
          </a:graphicData>
        </a:graphic>
      </p:graphicFrame>
      <p:sp>
        <p:nvSpPr>
          <p:cNvPr id="14690" name="yt_shape_14690"/>
          <p:cNvSpPr txBox="1"/>
          <p:nvPr/>
        </p:nvSpPr>
        <p:spPr>
          <a:xfrm>
            <a:off x="540119" y="363439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的图象经过点（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691" name="yt_table_1469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2934049"/>
              </p:ext>
            </p:extLst>
          </p:nvPr>
        </p:nvGraphicFramePr>
        <p:xfrm>
          <a:off x="540000" y="4593828"/>
          <a:ext cx="6993256" cy="950976"/>
        </p:xfrm>
        <a:graphic>
          <a:graphicData uri="http://schemas.openxmlformats.org/drawingml/2006/table">
            <a:tbl>
              <a:tblPr/>
              <a:tblGrid>
                <a:gridCol w="4115118">
                  <a:extLst>
                    <a:ext uri="{9D8B030D-6E8A-4147-A177-3AD203B41FA5}">
                      <a16:colId xmlns:a16="http://schemas.microsoft.com/office/drawing/2014/main" val="10753"/>
                    </a:ext>
                  </a:extLst>
                </a:gridCol>
                <a:gridCol w="2878138">
                  <a:extLst>
                    <a:ext uri="{9D8B030D-6E8A-4147-A177-3AD203B41FA5}">
                      <a16:colId xmlns:a16="http://schemas.microsoft.com/office/drawing/2014/main" val="107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C130060-8B55-360D-754C-5680DC3727EA}"/>
              </a:ext>
            </a:extLst>
          </p:cNvPr>
          <p:cNvSpPr txBox="1"/>
          <p:nvPr/>
        </p:nvSpPr>
        <p:spPr>
          <a:xfrm>
            <a:off x="907308" y="210208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CA514AF-58C6-DBD5-9D28-15EE7A93862A}"/>
              </a:ext>
            </a:extLst>
          </p:cNvPr>
          <p:cNvSpPr txBox="1"/>
          <p:nvPr/>
        </p:nvSpPr>
        <p:spPr>
          <a:xfrm>
            <a:off x="1212108" y="406307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93" name="yt_shape_14693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一件工艺品进价为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元，若标价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元出售，每天可售出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根据销售统计，该件工艺品每降价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元出售，则每天可多售出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要使每天获得的利润最大，每件需降价（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4694" name="yt_table_1469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4398284"/>
              </p:ext>
            </p:extLst>
          </p:nvPr>
        </p:nvGraphicFramePr>
        <p:xfrm>
          <a:off x="540000" y="2339566"/>
          <a:ext cx="82670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75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5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757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7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5"/>
                  </a:ext>
                </a:extLst>
              </a:tr>
            </a:tbl>
          </a:graphicData>
        </a:graphic>
      </p:graphicFrame>
      <p:sp>
        <p:nvSpPr>
          <p:cNvPr id="14696" name="yt_shape_14696"/>
          <p:cNvSpPr txBox="1"/>
          <p:nvPr/>
        </p:nvSpPr>
        <p:spPr>
          <a:xfrm>
            <a:off x="540119" y="286573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如图，坐标平面上，二次函数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点，其顶点为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值为（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698" name="yt_table_14698_skip" title="H_183.42007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92967881"/>
                  </p:ext>
                </p:extLst>
              </p:nvPr>
            </p:nvGraphicFramePr>
            <p:xfrm>
              <a:off x="540000" y="4305303"/>
              <a:ext cx="1033463" cy="2329435"/>
            </p:xfrm>
            <a:graphic>
              <a:graphicData uri="http://schemas.openxmlformats.org/drawingml/2006/table">
                <a:tbl>
                  <a:tblPr/>
                  <a:tblGrid>
                    <a:gridCol w="1033463">
                      <a:extLst>
                        <a:ext uri="{9D8B030D-6E8A-4147-A177-3AD203B41FA5}">
                          <a16:colId xmlns:a16="http://schemas.microsoft.com/office/drawing/2014/main" val="1075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4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4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4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49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698" name="yt_table_14698_skip" title="H_183.42007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92967881"/>
                  </p:ext>
                </p:extLst>
              </p:nvPr>
            </p:nvGraphicFramePr>
            <p:xfrm>
              <a:off x="540000" y="4305303"/>
              <a:ext cx="1033463" cy="2329435"/>
            </p:xfrm>
            <a:graphic>
              <a:graphicData uri="http://schemas.openxmlformats.org/drawingml/2006/table">
                <a:tbl>
                  <a:tblPr/>
                  <a:tblGrid>
                    <a:gridCol w="1033463">
                      <a:extLst>
                        <a:ext uri="{9D8B030D-6E8A-4147-A177-3AD203B41FA5}">
                          <a16:colId xmlns:a16="http://schemas.microsoft.com/office/drawing/2014/main" val="10759"/>
                        </a:ext>
                      </a:extLst>
                    </a:gridCol>
                  </a:tblGrid>
                  <a:tr h="42805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46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1154" b="-2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47"/>
                      </a:ext>
                    </a:extLst>
                  </a:tr>
                  <a:tr h="63404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69524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48"/>
                      </a:ext>
                    </a:extLst>
                  </a:tr>
                  <a:tr h="63461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72115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4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4697" name="yt_image_14697_skip" title="H_161.55">
            <a:extLst>
              <a:ext uri="">
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7888" y="4305198"/>
            <a:ext cx="1808541" cy="2051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1E67232-55F5-129F-45E5-05DE9AFE5AEB}"/>
              </a:ext>
            </a:extLst>
          </p:cNvPr>
          <p:cNvSpPr txBox="1"/>
          <p:nvPr/>
        </p:nvSpPr>
        <p:spPr>
          <a:xfrm>
            <a:off x="15169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1885D16-E20D-ABAB-3E9E-87162C83295F}"/>
              </a:ext>
            </a:extLst>
          </p:cNvPr>
          <p:cNvSpPr txBox="1"/>
          <p:nvPr/>
        </p:nvSpPr>
        <p:spPr>
          <a:xfrm>
            <a:off x="907308" y="376990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99" name="yt_shape_14699"/>
          <p:cNvSpPr txBox="1"/>
          <p:nvPr/>
        </p:nvSpPr>
        <p:spPr>
          <a:xfrm>
            <a:off x="540000" y="1806007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二、填空题（每小题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4700" name="yt_shape_14700"/>
          <p:cNvSpPr txBox="1"/>
          <p:nvPr/>
        </p:nvSpPr>
        <p:spPr>
          <a:xfrm>
            <a:off x="540000" y="2285310"/>
            <a:ext cx="81881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轴的两个交点之间的距离为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701" name="yt_shape_14701"/>
          <p:cNvSpPr txBox="1"/>
          <p:nvPr/>
        </p:nvSpPr>
        <p:spPr>
          <a:xfrm>
            <a:off x="540000" y="2764613"/>
            <a:ext cx="105974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的图象如图，则直线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不经过第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四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象限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705" name="yt_shape_14705"/>
          <p:cNvSpPr txBox="1"/>
          <p:nvPr/>
        </p:nvSpPr>
        <p:spPr>
          <a:xfrm>
            <a:off x="540000" y="508934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702" name="yt_shape_14702" title="H_141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634069" y="3952682"/>
            <a:ext cx="2137145" cy="2273316"/>
            <a:chOff x="0" y="0"/>
            <a:chExt cx="1538116" cy="1795032"/>
          </a:xfrm>
        </p:grpSpPr>
        <p:pic>
          <p:nvPicPr>
            <p:cNvPr id="2" name="yt_image_14702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38116" cy="13990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04" name="yt_shape_14704"/>
            <p:cNvSpPr txBox="1"/>
            <p:nvPr/>
          </p:nvSpPr>
          <p:spPr>
            <a:xfrm>
              <a:off x="-221321" y="1435032"/>
              <a:ext cx="201675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  <a:r>
                <a:rPr lang="zh-CN" altLang="zh-CN" sz="2400" b="0" i="1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　　　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55EDB1A-13EE-EA70-2515-E666DB143546}"/>
              </a:ext>
            </a:extLst>
          </p:cNvPr>
          <p:cNvSpPr txBox="1"/>
          <p:nvPr/>
        </p:nvSpPr>
        <p:spPr>
          <a:xfrm>
            <a:off x="8025539" y="2238504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8FDF3E-6326-5F7F-BDAD-466510714D0A}"/>
              </a:ext>
            </a:extLst>
          </p:cNvPr>
          <p:cNvSpPr txBox="1"/>
          <p:nvPr/>
        </p:nvSpPr>
        <p:spPr>
          <a:xfrm>
            <a:off x="9649551" y="2717807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06" name="yt_shape_14706"/>
          <p:cNvSpPr txBox="1"/>
          <p:nvPr/>
        </p:nvSpPr>
        <p:spPr>
          <a:xfrm>
            <a:off x="540119" y="119338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轴的两个交点关于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轴对称，则其顶点坐标为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707" name="yt_shape_14707"/>
          <p:cNvSpPr txBox="1"/>
          <p:nvPr/>
        </p:nvSpPr>
        <p:spPr>
          <a:xfrm>
            <a:off x="540119" y="215281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某一型号飞机着陆后滑行的距离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）与滑行时间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）之间的函数关系式是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，该型号飞机着陆后滑行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才能停下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708" name="yt_shape_14708"/>
              <p:cNvSpPr txBox="1"/>
              <p:nvPr/>
            </p:nvSpPr>
            <p:spPr>
              <a:xfrm>
                <a:off x="540119" y="3112252"/>
                <a:ext cx="11111999" cy="14294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某菜农搭建一个横截面为抛物线的大棚，有关尺寸如图所示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若菜农身高为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米，则他在不弯腰的情况下能在大棚内活动从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走到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的最大值为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708" name="yt_shape_14708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112252"/>
                <a:ext cx="11111999" cy="1429430"/>
              </a:xfrm>
              <a:prstGeom prst="rect">
                <a:avLst/>
              </a:prstGeom>
              <a:blipFill>
                <a:blip r:embed="rId2"/>
                <a:stretch>
                  <a:fillRect l="-1701" t="-3846" r="-714" b="-12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713" name="yt_shape_14713"/>
          <p:cNvSpPr txBox="1"/>
          <p:nvPr/>
        </p:nvSpPr>
        <p:spPr>
          <a:xfrm>
            <a:off x="540000" y="570196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710" name="yt_shape_14710" title="H_83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02942" y="4592470"/>
            <a:ext cx="2289069" cy="1284802"/>
            <a:chOff x="0" y="0"/>
            <a:chExt cx="1986112" cy="1058940"/>
          </a:xfrm>
        </p:grpSpPr>
        <p:pic>
          <p:nvPicPr>
            <p:cNvPr id="2" name="yt_image_14710">
              <a:extLst>
                <a:ext uri="">
  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86112" cy="6629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12" name="yt_shape_14712"/>
            <p:cNvSpPr txBox="1"/>
            <p:nvPr/>
          </p:nvSpPr>
          <p:spPr>
            <a:xfrm>
              <a:off x="383592" y="69894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685A90F-83BD-BFBF-3BFF-4F496B87681D}"/>
              </a:ext>
            </a:extLst>
          </p:cNvPr>
          <p:cNvSpPr txBox="1"/>
          <p:nvPr/>
        </p:nvSpPr>
        <p:spPr>
          <a:xfrm>
            <a:off x="1364508" y="1576344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75F082B-B507-B089-23A7-D696DEA26CE4}"/>
              </a:ext>
            </a:extLst>
          </p:cNvPr>
          <p:cNvSpPr txBox="1"/>
          <p:nvPr/>
        </p:nvSpPr>
        <p:spPr>
          <a:xfrm>
            <a:off x="5774583" y="258149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600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31F3937-7B6A-39A0-881B-2552E58CBFFB}"/>
                  </a:ext>
                </a:extLst>
              </p:cNvPr>
              <p:cNvSpPr txBox="1"/>
              <p:nvPr/>
            </p:nvSpPr>
            <p:spPr>
              <a:xfrm>
                <a:off x="1059708" y="3935472"/>
                <a:ext cx="548514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5" name="文本框 4" descr="{'rangeId': 10, 'hasSerialNum': 1, 'mathAnswerShape': 1}">
                <a:extLst>
                  <a:ext uri="{FF2B5EF4-FFF2-40B4-BE49-F238E27FC236}">
                    <a16:creationId xmlns:a16="http://schemas.microsoft.com/office/drawing/2014/main" id="{131F3937-7B6A-39A0-881B-2552E58CBF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3935472"/>
                <a:ext cx="548514" cy="558242"/>
              </a:xfrm>
              <a:prstGeom prst="rect">
                <a:avLst/>
              </a:prstGeom>
              <a:blipFill>
                <a:blip r:embed="rId4"/>
                <a:stretch>
                  <a:fillRect l="-1111" b="-32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4" name="yt_shape_14714"/>
          <p:cNvSpPr txBox="1"/>
          <p:nvPr/>
        </p:nvSpPr>
        <p:spPr>
          <a:xfrm>
            <a:off x="540000" y="2194414"/>
            <a:ext cx="8053487" cy="282917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三、解答题（共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求证：对于任意实数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，该二次函数图象与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轴总有公共点；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证明：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对于任意实数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，该二次函数图象与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轴总有公共点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7AEC16D-68B2-54D0-83F8-1B79B0F8F45B}"/>
              </a:ext>
            </a:extLst>
          </p:cNvPr>
          <p:cNvSpPr txBox="1"/>
          <p:nvPr/>
        </p:nvSpPr>
        <p:spPr>
          <a:xfrm>
            <a:off x="449989" y="3574072"/>
            <a:ext cx="6355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163E8B8-3FCE-0A96-5943-055C97595A15}"/>
              </a:ext>
            </a:extLst>
          </p:cNvPr>
          <p:cNvSpPr txBox="1"/>
          <p:nvPr/>
        </p:nvSpPr>
        <p:spPr>
          <a:xfrm>
            <a:off x="449989" y="4049560"/>
            <a:ext cx="2586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4B543A-BB69-BE3C-487B-FA2B9D500174}"/>
              </a:ext>
            </a:extLst>
          </p:cNvPr>
          <p:cNvSpPr txBox="1"/>
          <p:nvPr/>
        </p:nvSpPr>
        <p:spPr>
          <a:xfrm>
            <a:off x="449989" y="4525048"/>
            <a:ext cx="7317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对于任意实数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，该二次函数图象与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轴总有公共点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8" name="yt_shape_14718"/>
          <p:cNvSpPr txBox="1"/>
          <p:nvPr/>
        </p:nvSpPr>
        <p:spPr>
          <a:xfrm>
            <a:off x="540119" y="208257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分）如图所示，某隧道设计为双向车道，车道宽为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，要求通过车辆限高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，隧道的拱线近似地看成是抛物线形状，若最大拱高为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，则隧道应设计的宽度是多少？</a:t>
            </a:r>
          </a:p>
        </p:txBody>
      </p:sp>
      <p:pic>
        <p:nvPicPr>
          <p:cNvPr id="14719" name="yt_image_1471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39817" y="3674503"/>
            <a:ext cx="2876000" cy="1157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21" name="yt_shape_14721"/>
          <p:cNvSpPr txBox="1"/>
          <p:nvPr/>
        </p:nvSpPr>
        <p:spPr>
          <a:xfrm>
            <a:off x="5788223" y="4706911"/>
            <a:ext cx="6155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722" name="yt_shape_14722"/>
              <p:cNvSpPr txBox="1"/>
              <p:nvPr/>
            </p:nvSpPr>
            <p:spPr>
              <a:xfrm>
                <a:off x="540119" y="900000"/>
                <a:ext cx="11111999" cy="370710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解：建立如图所示的平面直角坐标系，则抛物线的顶点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设抛物线的表达式为：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由抛物线过点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44m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隧道应设计的宽度为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44m.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722" name="yt_shape_14722" descr="{&quot;rangeId&quot;:2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3707105"/>
              </a:xfrm>
              <a:prstGeom prst="rect">
                <a:avLst/>
              </a:prstGeom>
              <a:blipFill>
                <a:blip r:embed="rId2"/>
                <a:stretch>
                  <a:fillRect l="-1701" t="-1480" r="-110" b="-41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725" name="yt_shape_14725"/>
          <p:cNvSpPr txBox="1"/>
          <p:nvPr/>
        </p:nvSpPr>
        <p:spPr>
          <a:xfrm>
            <a:off x="4975951" y="4810257"/>
            <a:ext cx="1843005" cy="101752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650" b="0" i="0" u="none" spc="-5650">
                <a:solidFill>
                  <a:srgbClr val="1EE3CF"/>
                </a:solidFill>
                <a:effectLst/>
                <a:latin typeface="Times New Roman" pitchFamily="56"/>
                <a:ea typeface="宋体" pitchFamily="56"/>
                <a:cs typeface="宋体" pitchFamily="56"/>
              </a:rPr>
              <a:t> </a:t>
            </a:r>
            <a:r>
              <a:rPr lang="en-US" altLang="zh-CN" sz="5650" b="0" i="0" u="none" spc="12959">
                <a:solidFill>
                  <a:srgbClr val="1EE3CF"/>
                </a:solidFill>
                <a:effectLst/>
                <a:latin typeface="Times New Roman" pitchFamily="56"/>
                <a:ea typeface="宋体" pitchFamily="56"/>
                <a:cs typeface="宋体" pitchFamily="5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4724" name="yt_image_1472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5951" y="4810257"/>
            <a:ext cx="1823182" cy="1129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27" name="yt_shape_14727"/>
          <p:cNvSpPr txBox="1"/>
          <p:nvPr/>
        </p:nvSpPr>
        <p:spPr>
          <a:xfrm>
            <a:off x="5788223" y="5990080"/>
            <a:ext cx="615553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答图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FFA9EFD-EDA6-0FA2-A454-F22D604CEB90}"/>
              </a:ext>
            </a:extLst>
          </p:cNvPr>
          <p:cNvSpPr txBox="1"/>
          <p:nvPr/>
        </p:nvSpPr>
        <p:spPr>
          <a:xfrm>
            <a:off x="450108" y="853194"/>
            <a:ext cx="11109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解：建立如图所示的平面直角坐标系，则抛物线的顶点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设抛物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5E8691F-2136-F0EB-9A06-BE161CC1D409}"/>
              </a:ext>
            </a:extLst>
          </p:cNvPr>
          <p:cNvSpPr txBox="1"/>
          <p:nvPr/>
        </p:nvSpPr>
        <p:spPr>
          <a:xfrm>
            <a:off x="450108" y="1328682"/>
            <a:ext cx="3675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线的表达式为：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4B5D25B-8625-0D30-CA58-AACB8CDB52A6}"/>
              </a:ext>
            </a:extLst>
          </p:cNvPr>
          <p:cNvSpPr txBox="1"/>
          <p:nvPr/>
        </p:nvSpPr>
        <p:spPr>
          <a:xfrm>
            <a:off x="450108" y="1804170"/>
            <a:ext cx="703294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由抛物线过点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11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BEEF1F9-B9CA-318C-E3F7-D54BF7F4BE7C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383768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5, 'mathAnswerShape': 1}">
                <a:extLst>
                  <a:ext uri="{FF2B5EF4-FFF2-40B4-BE49-F238E27FC236}">
                    <a16:creationId xmlns:a16="http://schemas.microsoft.com/office/drawing/2014/main" id="{3BEEF1F9-B9CA-318C-E3F7-D54BF7F4BE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3837686" cy="766077"/>
              </a:xfrm>
              <a:prstGeom prst="rect">
                <a:avLst/>
              </a:prstGeom>
              <a:blipFill>
                <a:blip r:embed="rId4"/>
                <a:stretch>
                  <a:fillRect l="-2544" r="-254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5FCB7B4-4DB6-0CCB-198C-CC4DC0C4790F}"/>
                  </a:ext>
                </a:extLst>
              </p:cNvPr>
              <p:cNvSpPr txBox="1"/>
              <p:nvPr/>
            </p:nvSpPr>
            <p:spPr>
              <a:xfrm>
                <a:off x="450108" y="2952123"/>
                <a:ext cx="549186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5, 'mathAnswerShape': 1}">
                <a:extLst>
                  <a:ext uri="{FF2B5EF4-FFF2-40B4-BE49-F238E27FC236}">
                    <a16:creationId xmlns:a16="http://schemas.microsoft.com/office/drawing/2014/main" id="{F5FCB7B4-4DB6-0CCB-198C-CC4DC0C479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52123"/>
                <a:ext cx="5491861" cy="766077"/>
              </a:xfrm>
              <a:prstGeom prst="rect">
                <a:avLst/>
              </a:prstGeom>
              <a:blipFill>
                <a:blip r:embed="rId5"/>
                <a:stretch>
                  <a:fillRect l="-1776" r="-166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0417D5E6-0F16-33EF-83AD-C3CD8B96C669}"/>
              </a:ext>
            </a:extLst>
          </p:cNvPr>
          <p:cNvSpPr txBox="1"/>
          <p:nvPr/>
        </p:nvSpPr>
        <p:spPr>
          <a:xfrm>
            <a:off x="450108" y="3624588"/>
            <a:ext cx="2007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44m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2448DAF-E8EE-DF82-3424-AD9567A45AD9}"/>
              </a:ext>
            </a:extLst>
          </p:cNvPr>
          <p:cNvSpPr txBox="1"/>
          <p:nvPr/>
        </p:nvSpPr>
        <p:spPr>
          <a:xfrm>
            <a:off x="450108" y="4100076"/>
            <a:ext cx="3845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隧道应设计的宽度为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44m.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2AB4DD3-1222-8BD8-CD88-3D4E1D6BD647}"/>
              </a:ext>
            </a:extLst>
          </p:cNvPr>
          <p:cNvSpPr txBox="1"/>
          <p:nvPr/>
        </p:nvSpPr>
        <p:spPr>
          <a:xfrm>
            <a:off x="5701188" y="5943274"/>
            <a:ext cx="789685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答图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28" name="yt_shape_14728"/>
          <p:cNvSpPr txBox="1"/>
          <p:nvPr/>
        </p:nvSpPr>
        <p:spPr>
          <a:xfrm>
            <a:off x="540119" y="970159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分）投资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万元围一个矩形菜园（如图），其中一边靠墙，另外三边选用不同材料建造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墙长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，平行于墙的边的费用为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，垂直于墙的边的费用为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，设平行于墙的边长为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m.</a:t>
            </a:r>
          </a:p>
        </p:txBody>
      </p:sp>
      <p:pic>
        <p:nvPicPr>
          <p:cNvPr id="14729" name="yt_image_1472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7021" y="2562089"/>
            <a:ext cx="1897957" cy="107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31" name="yt_shape_14731"/>
          <p:cNvSpPr txBox="1"/>
          <p:nvPr/>
        </p:nvSpPr>
        <p:spPr>
          <a:xfrm>
            <a:off x="540000" y="3687060"/>
            <a:ext cx="91114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）设垂直于墙的一边长为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，直接写出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之间的函数关系式；</a:t>
            </a:r>
          </a:p>
        </p:txBody>
      </p:sp>
      <p:sp>
        <p:nvSpPr>
          <p:cNvPr id="14732" name="yt_shape_14732"/>
          <p:cNvSpPr txBox="1"/>
          <p:nvPr/>
        </p:nvSpPr>
        <p:spPr>
          <a:xfrm>
            <a:off x="540000" y="4166363"/>
            <a:ext cx="50943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）若菜园面积为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384m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的值；</a:t>
            </a:r>
          </a:p>
        </p:txBody>
      </p:sp>
      <p:sp>
        <p:nvSpPr>
          <p:cNvPr id="14733" name="yt_shape_14733"/>
          <p:cNvSpPr txBox="1"/>
          <p:nvPr/>
        </p:nvSpPr>
        <p:spPr>
          <a:xfrm>
            <a:off x="540000" y="4645666"/>
            <a:ext cx="33085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）求菜园的最大面积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734" name="yt_shape_14734"/>
              <p:cNvSpPr txBox="1"/>
              <p:nvPr/>
            </p:nvSpPr>
            <p:spPr>
              <a:xfrm>
                <a:off x="540000" y="5124969"/>
                <a:ext cx="5270289" cy="11228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）根据题意知，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10000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2×150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734" name="yt_shape_14734" descr="{&quot;rangeId&quot;:2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24969"/>
                <a:ext cx="5270289" cy="1122871"/>
              </a:xfrm>
              <a:prstGeom prst="rect">
                <a:avLst/>
              </a:prstGeom>
              <a:blipFill>
                <a:blip r:embed="rId3"/>
                <a:stretch>
                  <a:fillRect l="-3588" t="-4891" r="-2546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BE597B4-3A1E-DA95-B1D2-5D516E4663E1}"/>
              </a:ext>
            </a:extLst>
          </p:cNvPr>
          <p:cNvSpPr txBox="1"/>
          <p:nvPr/>
        </p:nvSpPr>
        <p:spPr>
          <a:xfrm>
            <a:off x="449989" y="5078163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）根据题意知，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DA00268-25E1-994C-5F82-62B1074A959C}"/>
                  </a:ext>
                </a:extLst>
              </p:cNvPr>
              <p:cNvSpPr txBox="1"/>
              <p:nvPr/>
            </p:nvSpPr>
            <p:spPr>
              <a:xfrm>
                <a:off x="449989" y="5553651"/>
                <a:ext cx="5399405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10000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2×150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1, 'mathAnswerShape': 1}">
                <a:extLst>
                  <a:ext uri="{FF2B5EF4-FFF2-40B4-BE49-F238E27FC236}">
                    <a16:creationId xmlns:a16="http://schemas.microsoft.com/office/drawing/2014/main" id="{4DA00268-25E1-994C-5F82-62B1074A95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53651"/>
                <a:ext cx="5399405" cy="730136"/>
              </a:xfrm>
              <a:prstGeom prst="rect">
                <a:avLst/>
              </a:prstGeom>
              <a:blipFill>
                <a:blip r:embed="rId4"/>
                <a:stretch>
                  <a:fillRect l="-1806" r="-1693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1991</Words>
  <Application>Microsoft Office PowerPoint</Application>
  <PresentationFormat>宽屏</PresentationFormat>
  <Paragraphs>136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42</cp:revision>
  <dcterms:created xsi:type="dcterms:W3CDTF">2023-05-05T05:33:04Z</dcterms:created>
  <dcterms:modified xsi:type="dcterms:W3CDTF">2023-10-20T07:15:14Z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