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9" r:id="rId4"/>
    <p:sldId id="373" r:id="rId5"/>
    <p:sldId id="374" r:id="rId6"/>
    <p:sldId id="375" r:id="rId7"/>
    <p:sldId id="378" r:id="rId8"/>
    <p:sldId id="380" r:id="rId9"/>
    <p:sldId id="382" r:id="rId10"/>
    <p:sldId id="383" r:id="rId11"/>
    <p:sldId id="384" r:id="rId12"/>
    <p:sldId id="385" r:id="rId13"/>
    <p:sldId id="386" r:id="rId14"/>
    <p:sldId id="391" r:id="rId15"/>
    <p:sldId id="38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bin"/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29" name="yt_image_1352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1016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1" name="yt_shape_13531"/>
          <p:cNvSpPr txBox="1"/>
          <p:nvPr/>
        </p:nvSpPr>
        <p:spPr>
          <a:xfrm>
            <a:off x="540119" y="2517811"/>
            <a:ext cx="11316521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光线照射物体，会在某个平面上留下它的影子，把物体映成它的影子叫作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投影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光线形成的投影称为平行投影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由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点光源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发出的光线形成的投影称为中心投影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在平行投影中，如果投影线与投影面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互相垂直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，就称为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正投影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物体某个面平行于投影面时，其正投影与该面形状、大小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一样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8907EE1-079F-B10F-5A62-D8CB19A6BE1D}"/>
              </a:ext>
            </a:extLst>
          </p:cNvPr>
          <p:cNvSpPr txBox="1"/>
          <p:nvPr/>
        </p:nvSpPr>
        <p:spPr>
          <a:xfrm>
            <a:off x="10737107" y="247100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投</a:t>
            </a:r>
            <a:r>
              <a:rPr kumimoji="0" lang="zh-CN" altLang="en-US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影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7DA74C-57A2-2F7D-7362-9946F9E09DCE}"/>
              </a:ext>
            </a:extLst>
          </p:cNvPr>
          <p:cNvSpPr txBox="1"/>
          <p:nvPr/>
        </p:nvSpPr>
        <p:spPr>
          <a:xfrm>
            <a:off x="1235968" y="290051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平行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586B12-AEA1-A4C8-9946-A7935B253328}"/>
              </a:ext>
            </a:extLst>
          </p:cNvPr>
          <p:cNvSpPr txBox="1"/>
          <p:nvPr/>
        </p:nvSpPr>
        <p:spPr>
          <a:xfrm>
            <a:off x="1235968" y="337600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点光源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4756A6E-7E18-493A-B88B-DF6F0381FA8B}"/>
              </a:ext>
            </a:extLst>
          </p:cNvPr>
          <p:cNvSpPr txBox="1"/>
          <p:nvPr/>
        </p:nvSpPr>
        <p:spPr>
          <a:xfrm>
            <a:off x="5807968" y="385149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互相垂直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0DB7F5A-297C-E66D-0E3B-0D2CB3C8BD66}"/>
              </a:ext>
            </a:extLst>
          </p:cNvPr>
          <p:cNvSpPr txBox="1"/>
          <p:nvPr/>
        </p:nvSpPr>
        <p:spPr>
          <a:xfrm>
            <a:off x="6787698" y="433530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一样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9" name="yt_shape_13589"/>
          <p:cNvSpPr txBox="1"/>
          <p:nvPr/>
        </p:nvSpPr>
        <p:spPr>
          <a:xfrm>
            <a:off x="540119" y="199706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如图，身高为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米的小华在距离路灯杆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处，测得她在灯光下的影子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米，则路灯的高度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4.8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593" name="yt_shape_13593"/>
          <p:cNvSpPr txBox="1"/>
          <p:nvPr/>
        </p:nvSpPr>
        <p:spPr>
          <a:xfrm>
            <a:off x="540000" y="48982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90" name="yt_shape_13590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6223" y="3108859"/>
            <a:ext cx="1999553" cy="1739025"/>
            <a:chOff x="0" y="0"/>
            <a:chExt cx="1999553" cy="1739025"/>
          </a:xfrm>
        </p:grpSpPr>
        <p:pic>
          <p:nvPicPr>
            <p:cNvPr id="2" name="yt_image_1359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9553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92" name="yt_shape_13592"/>
            <p:cNvSpPr txBox="1"/>
            <p:nvPr/>
          </p:nvSpPr>
          <p:spPr>
            <a:xfrm>
              <a:off x="390312" y="13790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1BD6C27-0C91-684F-D687-FB4E737295AE}"/>
              </a:ext>
            </a:extLst>
          </p:cNvPr>
          <p:cNvSpPr txBox="1"/>
          <p:nvPr/>
        </p:nvSpPr>
        <p:spPr>
          <a:xfrm>
            <a:off x="4250583" y="2425742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4.8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4" name="yt_shape_13594"/>
          <p:cNvSpPr txBox="1"/>
          <p:nvPr/>
        </p:nvSpPr>
        <p:spPr>
          <a:xfrm>
            <a:off x="540119" y="828958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如图，路灯（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点）距地面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米，身高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米的小明从距路灯的底部（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点，沿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所在的直线行走了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米到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点时，身影的长度是变长了还是变短了？变长或变短了多少米？</a:t>
            </a:r>
          </a:p>
        </p:txBody>
      </p:sp>
      <p:pic>
        <p:nvPicPr>
          <p:cNvPr id="13595" name="yt_image_1359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84232" y="2809577"/>
            <a:ext cx="2599025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597">
                <a:extLst>
                  <a:ext uri="{FF2B5EF4-FFF2-40B4-BE49-F238E27FC236}">
                    <a16:creationId xmlns:a16="http://schemas.microsoft.com/office/drawing/2014/main" id="{1CCEA6B5-AFF1-0D5F-9B75-B0FAAEF5EA9C}"/>
                  </a:ext>
                </a:extLst>
              </p:cNvPr>
              <p:cNvSpPr txBox="1"/>
              <p:nvPr/>
            </p:nvSpPr>
            <p:spPr>
              <a:xfrm>
                <a:off x="629893" y="2287283"/>
                <a:ext cx="5869492" cy="34382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BF//OP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BFN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OPN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𝑂𝑃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𝑂𝑁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身影的长度变短了，变短了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597">
                <a:extLst>
                  <a:ext uri="{FF2B5EF4-FFF2-40B4-BE49-F238E27FC236}">
                    <a16:creationId xmlns:a16="http://schemas.microsoft.com/office/drawing/2014/main" id="{1CCEA6B5-AFF1-0D5F-9B75-B0FAAEF5EA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893" y="2287283"/>
                <a:ext cx="5869492" cy="3438249"/>
              </a:xfrm>
              <a:prstGeom prst="rect">
                <a:avLst/>
              </a:prstGeom>
              <a:blipFill>
                <a:blip r:embed="rId3"/>
                <a:stretch>
                  <a:fillRect l="-3115" t="-1418" r="-2077" b="-4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4EE26D3-C254-41EB-03F4-B251F3D095CB}"/>
              </a:ext>
            </a:extLst>
          </p:cNvPr>
          <p:cNvSpPr txBox="1"/>
          <p:nvPr/>
        </p:nvSpPr>
        <p:spPr>
          <a:xfrm>
            <a:off x="539882" y="2240477"/>
            <a:ext cx="5291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OPM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5C2F0F-6E7F-D28C-052C-BB5010EEF9C7}"/>
                  </a:ext>
                </a:extLst>
              </p:cNvPr>
              <p:cNvSpPr txBox="1"/>
              <p:nvPr/>
            </p:nvSpPr>
            <p:spPr>
              <a:xfrm>
                <a:off x="539882" y="2715965"/>
                <a:ext cx="5658676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𝑂𝑃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𝐴𝑀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05C2F0F-6E7F-D28C-052C-BB5010EEF9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2715965"/>
                <a:ext cx="5658676" cy="771792"/>
              </a:xfrm>
              <a:prstGeom prst="rect">
                <a:avLst/>
              </a:prstGeom>
              <a:blipFill>
                <a:blip r:embed="rId4"/>
                <a:stretch>
                  <a:fillRect l="-1724" r="-183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BBC5D0-C585-4F4D-6E57-FD4615D10194}"/>
                  </a:ext>
                </a:extLst>
              </p:cNvPr>
              <p:cNvSpPr txBox="1"/>
              <p:nvPr/>
            </p:nvSpPr>
            <p:spPr>
              <a:xfrm>
                <a:off x="539882" y="3394145"/>
                <a:ext cx="599281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BF//OP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BFN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OPN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𝑂𝑃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𝑂𝑁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0BBC5D0-C585-4F4D-6E57-FD4615D1019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3394145"/>
                <a:ext cx="5992813" cy="769379"/>
              </a:xfrm>
              <a:prstGeom prst="rect">
                <a:avLst/>
              </a:prstGeom>
              <a:blipFill>
                <a:blip r:embed="rId5"/>
                <a:stretch>
                  <a:fillRect l="-1628" r="-142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3D4A68-E1FA-B47B-9334-19BDEB3220AF}"/>
                  </a:ext>
                </a:extLst>
              </p:cNvPr>
              <p:cNvSpPr txBox="1"/>
              <p:nvPr/>
            </p:nvSpPr>
            <p:spPr>
              <a:xfrm>
                <a:off x="539882" y="4069913"/>
                <a:ext cx="4108005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𝐵𝑁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13D4A68-E1FA-B47B-9334-19BDEB322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4069913"/>
                <a:ext cx="4108005" cy="769316"/>
              </a:xfrm>
              <a:prstGeom prst="rect">
                <a:avLst/>
              </a:prstGeom>
              <a:blipFill>
                <a:blip r:embed="rId6"/>
                <a:stretch>
                  <a:fillRect l="-2377" r="-267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748344C-4928-AE1B-B55C-F7C4A65808F6}"/>
              </a:ext>
            </a:extLst>
          </p:cNvPr>
          <p:cNvSpPr txBox="1"/>
          <p:nvPr/>
        </p:nvSpPr>
        <p:spPr>
          <a:xfrm>
            <a:off x="539882" y="4745616"/>
            <a:ext cx="4132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9C55033-8C40-96A2-5361-DC6CB13DCA33}"/>
              </a:ext>
            </a:extLst>
          </p:cNvPr>
          <p:cNvSpPr txBox="1"/>
          <p:nvPr/>
        </p:nvSpPr>
        <p:spPr>
          <a:xfrm>
            <a:off x="539882" y="5221104"/>
            <a:ext cx="4904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身影的长度变短了，变短了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0" name="yt_shape_13600"/>
          <p:cNvSpPr txBox="1"/>
          <p:nvPr/>
        </p:nvSpPr>
        <p:spPr>
          <a:xfrm>
            <a:off x="540000" y="1102425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99" name="yt_image_13599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02425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602" name="yt_shape_13602"/>
              <p:cNvSpPr txBox="1"/>
              <p:nvPr/>
            </p:nvSpPr>
            <p:spPr>
              <a:xfrm>
                <a:off x="540119" y="1800008"/>
                <a:ext cx="11111999" cy="142584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模型观念）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如图，教室窗户的高度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米，遮阳篷外端一点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到窗户上椽的距离为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某一时刻太阳光从教室窗户射入室内，与地面的夹角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为窗户的一部分在教室地面所形成的影子且长为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米，试求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02" name="yt_shape_136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00008"/>
                <a:ext cx="11111999" cy="1425840"/>
              </a:xfrm>
              <a:prstGeom prst="rect">
                <a:avLst/>
              </a:prstGeom>
              <a:blipFill>
                <a:blip r:embed="rId3"/>
                <a:stretch>
                  <a:fillRect l="-1701" t="-341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04" name="yt_image_136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92868" y="3645024"/>
            <a:ext cx="2006263" cy="1541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6" name="yt_shape_13606"/>
          <p:cNvSpPr txBox="1"/>
          <p:nvPr/>
        </p:nvSpPr>
        <p:spPr>
          <a:xfrm>
            <a:off x="540000" y="1063976"/>
            <a:ext cx="44707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608" name="yt_shape_13608"/>
          <p:cNvSpPr txBox="1"/>
          <p:nvPr/>
        </p:nvSpPr>
        <p:spPr>
          <a:xfrm>
            <a:off x="4977927" y="1695643"/>
            <a:ext cx="1839030" cy="116160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450" b="0" i="0" u="none" spc="-6450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en-US" altLang="zh-CN" sz="6450" b="0" i="0" u="none" spc="12728">
                <a:solidFill>
                  <a:srgbClr val="1EE3CF"/>
                </a:solidFill>
                <a:effectLst/>
                <a:latin typeface="Times New Roman" pitchFamily="64"/>
                <a:ea typeface="宋体" pitchFamily="64"/>
                <a:cs typeface="宋体" pitchFamily="6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607" name="yt_image_136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05239" y="2414822"/>
            <a:ext cx="1819229" cy="12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10" name="yt_shape_13610"/>
          <p:cNvSpPr txBox="1"/>
          <p:nvPr/>
        </p:nvSpPr>
        <p:spPr>
          <a:xfrm>
            <a:off x="524488" y="1544160"/>
            <a:ext cx="22426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611" name="yt_shape_13611"/>
              <p:cNvSpPr txBox="1"/>
              <p:nvPr/>
            </p:nvSpPr>
            <p:spPr>
              <a:xfrm>
                <a:off x="524488" y="2023463"/>
                <a:ext cx="5267660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611" name="yt_shape_136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488" y="2023463"/>
                <a:ext cx="5267660" cy="722057"/>
              </a:xfrm>
              <a:prstGeom prst="rect">
                <a:avLst/>
              </a:prstGeom>
              <a:blipFill>
                <a:blip r:embed="rId3"/>
                <a:stretch>
                  <a:fillRect l="-3472" r="-2546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13" name="yt_shape_13613"/>
          <p:cNvSpPr txBox="1"/>
          <p:nvPr/>
        </p:nvSpPr>
        <p:spPr>
          <a:xfrm>
            <a:off x="524488" y="2796308"/>
            <a:ext cx="44787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易证四边形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是平行四边形，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614" name="yt_shape_13614"/>
          <p:cNvSpPr txBox="1"/>
          <p:nvPr/>
        </p:nvSpPr>
        <p:spPr>
          <a:xfrm>
            <a:off x="524488" y="3275611"/>
            <a:ext cx="247824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615" name="yt_shape_13615"/>
          <p:cNvSpPr txBox="1"/>
          <p:nvPr/>
        </p:nvSpPr>
        <p:spPr>
          <a:xfrm>
            <a:off x="524488" y="3754914"/>
            <a:ext cx="48955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616" name="yt_shape_13616"/>
          <p:cNvSpPr txBox="1"/>
          <p:nvPr/>
        </p:nvSpPr>
        <p:spPr>
          <a:xfrm>
            <a:off x="524488" y="4234217"/>
            <a:ext cx="55752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00A2F0-3AA7-BB54-12C7-60F4678AD93B}"/>
              </a:ext>
            </a:extLst>
          </p:cNvPr>
          <p:cNvSpPr txBox="1"/>
          <p:nvPr/>
        </p:nvSpPr>
        <p:spPr>
          <a:xfrm>
            <a:off x="449989" y="1017170"/>
            <a:ext cx="460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DF3CD0-F0AB-7E6F-7688-FB57AE11A6A7}"/>
              </a:ext>
            </a:extLst>
          </p:cNvPr>
          <p:cNvSpPr txBox="1"/>
          <p:nvPr/>
        </p:nvSpPr>
        <p:spPr>
          <a:xfrm>
            <a:off x="434477" y="1497354"/>
            <a:ext cx="2400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BF8E8B-988A-FBF7-F094-A9647E09EEB7}"/>
                  </a:ext>
                </a:extLst>
              </p:cNvPr>
              <p:cNvSpPr txBox="1"/>
              <p:nvPr/>
            </p:nvSpPr>
            <p:spPr>
              <a:xfrm>
                <a:off x="434477" y="1976657"/>
                <a:ext cx="5396801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EG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（米），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9BF8E8B-988A-FBF7-F094-A9647E09EE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477" y="1976657"/>
                <a:ext cx="5396801" cy="808686"/>
              </a:xfrm>
              <a:prstGeom prst="rect">
                <a:avLst/>
              </a:prstGeom>
              <a:blipFill>
                <a:blip r:embed="rId4"/>
                <a:stretch>
                  <a:fillRect l="-1693" r="-1693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ADD9F22-1A85-E85A-9943-22CC08942C8B}"/>
              </a:ext>
            </a:extLst>
          </p:cNvPr>
          <p:cNvSpPr txBox="1"/>
          <p:nvPr/>
        </p:nvSpPr>
        <p:spPr>
          <a:xfrm>
            <a:off x="434477" y="2749502"/>
            <a:ext cx="461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易证四边形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87D973-90ED-36FC-34A0-AB7A92697B0B}"/>
              </a:ext>
            </a:extLst>
          </p:cNvPr>
          <p:cNvSpPr txBox="1"/>
          <p:nvPr/>
        </p:nvSpPr>
        <p:spPr>
          <a:xfrm>
            <a:off x="434477" y="3228805"/>
            <a:ext cx="2634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78414A-C4EE-9EE1-903D-1622A4539A61}"/>
              </a:ext>
            </a:extLst>
          </p:cNvPr>
          <p:cNvSpPr txBox="1"/>
          <p:nvPr/>
        </p:nvSpPr>
        <p:spPr>
          <a:xfrm>
            <a:off x="434477" y="3708108"/>
            <a:ext cx="5028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（米）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0EC8AC-2C55-A114-AA09-923211F2F86B}"/>
              </a:ext>
            </a:extLst>
          </p:cNvPr>
          <p:cNvSpPr txBox="1"/>
          <p:nvPr/>
        </p:nvSpPr>
        <p:spPr>
          <a:xfrm>
            <a:off x="434477" y="4187411"/>
            <a:ext cx="5701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617">
                <a:extLst>
                  <a:ext uri="{FF2B5EF4-FFF2-40B4-BE49-F238E27FC236}">
                    <a16:creationId xmlns:a16="http://schemas.microsoft.com/office/drawing/2014/main" id="{2CAD838B-70CD-4E79-556F-6B103B8BC12B}"/>
                  </a:ext>
                </a:extLst>
              </p:cNvPr>
              <p:cNvSpPr txBox="1"/>
              <p:nvPr/>
            </p:nvSpPr>
            <p:spPr>
              <a:xfrm>
                <a:off x="631136" y="4528515"/>
                <a:ext cx="4451668" cy="9474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9" name="yt_shape_13617">
                <a:extLst>
                  <a:ext uri="{FF2B5EF4-FFF2-40B4-BE49-F238E27FC236}">
                    <a16:creationId xmlns:a16="http://schemas.microsoft.com/office/drawing/2014/main" id="{2CAD838B-70CD-4E79-556F-6B103B8BC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136" y="4528515"/>
                <a:ext cx="4451668" cy="947439"/>
              </a:xfrm>
              <a:prstGeom prst="rect">
                <a:avLst/>
              </a:prstGeom>
              <a:blipFill>
                <a:blip r:embed="rId5"/>
                <a:stretch>
                  <a:fillRect l="-4247" r="-3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5C91975-53D7-D946-9A30-EA1B37FA474A}"/>
                  </a:ext>
                </a:extLst>
              </p:cNvPr>
              <p:cNvSpPr txBox="1"/>
              <p:nvPr/>
            </p:nvSpPr>
            <p:spPr>
              <a:xfrm>
                <a:off x="541125" y="4481709"/>
                <a:ext cx="4588701" cy="10318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（米）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5C91975-53D7-D946-9A30-EA1B37FA47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125" y="4481709"/>
                <a:ext cx="4588701" cy="1031888"/>
              </a:xfrm>
              <a:prstGeom prst="rect">
                <a:avLst/>
              </a:prstGeom>
              <a:blipFill>
                <a:blip r:embed="rId6"/>
                <a:stretch>
                  <a:fillRect l="-2125" r="-2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0" name="yt_shape_13620"/>
          <p:cNvSpPr txBox="1"/>
          <p:nvPr/>
        </p:nvSpPr>
        <p:spPr>
          <a:xfrm>
            <a:off x="540000" y="2892825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3619" name="yt_image_1361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969656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2" name="yt_shape_13622"/>
          <p:cNvSpPr txBox="1"/>
          <p:nvPr/>
        </p:nvSpPr>
        <p:spPr>
          <a:xfrm>
            <a:off x="2791643" y="3343824"/>
            <a:ext cx="6608714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平行投影与中心投影，根据光线的特征判断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正投影时，注意光线入射的方向与正投影规律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6" name="yt_shape_13536"/>
          <p:cNvSpPr txBox="1"/>
          <p:nvPr/>
        </p:nvSpPr>
        <p:spPr>
          <a:xfrm>
            <a:off x="540000" y="825858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35" name="yt_image_1353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2585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8" name="yt_shape_13538"/>
          <p:cNvSpPr txBox="1"/>
          <p:nvPr/>
        </p:nvSpPr>
        <p:spPr>
          <a:xfrm>
            <a:off x="540000" y="1529155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平行投影及其应用</a:t>
            </a:r>
          </a:p>
        </p:txBody>
      </p:sp>
      <p:sp>
        <p:nvSpPr>
          <p:cNvPr id="13539" name="yt_shape_13539"/>
          <p:cNvSpPr txBox="1"/>
          <p:nvPr/>
        </p:nvSpPr>
        <p:spPr>
          <a:xfrm>
            <a:off x="540000" y="2028720"/>
            <a:ext cx="5993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下列光线所形成的是平行投影的是（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40" name="yt_table_1354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573965"/>
              </p:ext>
            </p:extLst>
          </p:nvPr>
        </p:nvGraphicFramePr>
        <p:xfrm>
          <a:off x="540000" y="2508023"/>
          <a:ext cx="72332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2405063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太阳光线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台灯的光线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手电筒的光线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路灯的光线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sp>
        <p:nvSpPr>
          <p:cNvPr id="13542" name="yt_shape_13542"/>
          <p:cNvSpPr txBox="1"/>
          <p:nvPr/>
        </p:nvSpPr>
        <p:spPr>
          <a:xfrm>
            <a:off x="540000" y="3509577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下列现象不属于投影的是（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43" name="yt_table_1354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756651"/>
              </p:ext>
            </p:extLst>
          </p:nvPr>
        </p:nvGraphicFramePr>
        <p:xfrm>
          <a:off x="540000" y="3988880"/>
          <a:ext cx="9029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树影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皮影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手影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素描画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</a:tbl>
          </a:graphicData>
        </a:graphic>
      </p:graphicFrame>
      <p:sp>
        <p:nvSpPr>
          <p:cNvPr id="13545" name="yt_shape_13545"/>
          <p:cNvSpPr txBox="1"/>
          <p:nvPr/>
        </p:nvSpPr>
        <p:spPr>
          <a:xfrm>
            <a:off x="540000" y="4515051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中心投影及其应用</a:t>
            </a:r>
          </a:p>
        </p:txBody>
      </p:sp>
      <p:sp>
        <p:nvSpPr>
          <p:cNvPr id="13546" name="yt_shape_13546"/>
          <p:cNvSpPr txBox="1"/>
          <p:nvPr/>
        </p:nvSpPr>
        <p:spPr>
          <a:xfrm>
            <a:off x="540000" y="5014616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下列影子属于中心投影的是（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47" name="yt_table_135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755518"/>
              </p:ext>
            </p:extLst>
          </p:nvPr>
        </p:nvGraphicFramePr>
        <p:xfrm>
          <a:off x="540000" y="5493919"/>
          <a:ext cx="81476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阳光下旗杆的影子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阳光下小树的影子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灯光下的手影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阳光下行人的影子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</a:tbl>
          </a:graphicData>
        </a:graphic>
      </p:graphicFrame>
      <p:pic>
        <p:nvPicPr>
          <p:cNvPr id="3" name="yt_shape_1697708840103">
            <a:extLst>
              <a:ext uri="{FF2B5EF4-FFF2-40B4-BE49-F238E27FC236}">
                <a16:creationId xmlns:a16="http://schemas.microsoft.com/office/drawing/2014/main" id="{3F312733-2D86-1AAD-2B0C-F37C86B799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68482"/>
            <a:ext cx="1355917" cy="365782"/>
          </a:xfrm>
          <a:prstGeom prst="rect">
            <a:avLst/>
          </a:prstGeom>
        </p:spPr>
      </p:pic>
      <p:pic>
        <p:nvPicPr>
          <p:cNvPr id="5" name="yt_shape_1697708840252">
            <a:extLst>
              <a:ext uri="{FF2B5EF4-FFF2-40B4-BE49-F238E27FC236}">
                <a16:creationId xmlns:a16="http://schemas.microsoft.com/office/drawing/2014/main" id="{EAE21288-3C0B-F332-3A8A-90AD1D6AFF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55437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69EFA2-74BF-B956-C950-4F3000FBC905}"/>
              </a:ext>
            </a:extLst>
          </p:cNvPr>
          <p:cNvSpPr txBox="1"/>
          <p:nvPr/>
        </p:nvSpPr>
        <p:spPr>
          <a:xfrm>
            <a:off x="5707789" y="19819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7496FA-C4A6-91E4-A3BB-33E714AAEDF2}"/>
              </a:ext>
            </a:extLst>
          </p:cNvPr>
          <p:cNvSpPr txBox="1"/>
          <p:nvPr/>
        </p:nvSpPr>
        <p:spPr>
          <a:xfrm>
            <a:off x="4488589" y="34627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767D90-0765-C3D4-90AC-5F41E97F8AF7}"/>
              </a:ext>
            </a:extLst>
          </p:cNvPr>
          <p:cNvSpPr txBox="1"/>
          <p:nvPr/>
        </p:nvSpPr>
        <p:spPr>
          <a:xfrm>
            <a:off x="4793389" y="49678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9" name="yt_shape_13549"/>
          <p:cNvSpPr txBox="1"/>
          <p:nvPr/>
        </p:nvSpPr>
        <p:spPr>
          <a:xfrm>
            <a:off x="540119" y="22628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如图，晚上小明在路灯下散步，他从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处向着路灯灯柱方向径直走到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处，这一过程中他在该路灯灯光下的影子（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51" name="yt_table_1355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50832"/>
              </p:ext>
            </p:extLst>
          </p:nvPr>
        </p:nvGraphicFramePr>
        <p:xfrm>
          <a:off x="540000" y="3222323"/>
          <a:ext cx="2709863" cy="1901952"/>
        </p:xfrm>
        <a:graphic>
          <a:graphicData uri="http://schemas.openxmlformats.org/drawingml/2006/table">
            <a:tbl>
              <a:tblPr/>
              <a:tblGrid>
                <a:gridCol w="2709863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逐渐变短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逐渐变长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先变短后变长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先变长后变短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pic>
        <p:nvPicPr>
          <p:cNvPr id="13550" name="yt_image_13550_skip" title="H_136.4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91383" y="3222323"/>
            <a:ext cx="1858510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EC8F022-359C-8AB5-D6F6-EE43B280BAD4}"/>
              </a:ext>
            </a:extLst>
          </p:cNvPr>
          <p:cNvSpPr txBox="1"/>
          <p:nvPr/>
        </p:nvSpPr>
        <p:spPr>
          <a:xfrm>
            <a:off x="4869708" y="26915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53" name="yt_shape_13553"/>
          <p:cNvSpPr txBox="1"/>
          <p:nvPr/>
        </p:nvSpPr>
        <p:spPr>
          <a:xfrm>
            <a:off x="540119" y="15969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如图是两棵树在同一时刻的影子，请在图中画出形成树影的光线，并确定光源所在的位置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554" name="yt_image_135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3625" y="2708712"/>
            <a:ext cx="1384749" cy="65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56" name="yt_shape_13556"/>
          <p:cNvSpPr txBox="1"/>
          <p:nvPr/>
        </p:nvSpPr>
        <p:spPr>
          <a:xfrm>
            <a:off x="540119" y="34177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解：如图所示，过一棵树的顶端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及其影子顶端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，过另一棵树的顶端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及其影子顶端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相交于点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就是光源的位置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558" name="yt_shape_13558"/>
          <p:cNvSpPr txBox="1"/>
          <p:nvPr/>
        </p:nvSpPr>
        <p:spPr>
          <a:xfrm>
            <a:off x="4918471" y="4529521"/>
            <a:ext cx="1959062" cy="98155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450" b="0" i="0" u="none" spc="-5450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  <a:cs typeface="宋体" pitchFamily="54"/>
              </a:rPr>
              <a:t> </a:t>
            </a:r>
            <a:r>
              <a:rPr lang="en-US" altLang="zh-CN" sz="5450" b="0" i="0" u="none" spc="13914">
                <a:solidFill>
                  <a:srgbClr val="1EE3CF"/>
                </a:solidFill>
                <a:effectLst/>
                <a:latin typeface="Times New Roman" pitchFamily="54"/>
                <a:ea typeface="宋体" pitchFamily="54"/>
                <a:cs typeface="宋体" pitchFamily="54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557" name="yt_image_135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8471" y="4529521"/>
            <a:ext cx="1938141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94CF96-0452-5FBF-ACDC-1BE02BD6AF79}"/>
              </a:ext>
            </a:extLst>
          </p:cNvPr>
          <p:cNvSpPr txBox="1"/>
          <p:nvPr/>
        </p:nvSpPr>
        <p:spPr>
          <a:xfrm>
            <a:off x="450108" y="3370916"/>
            <a:ext cx="111845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解：如图所示，过一棵树的顶端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及其影子顶端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，过另一棵树的顶端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35D06F-8BC5-96AD-1013-B0EB3398D7F1}"/>
              </a:ext>
            </a:extLst>
          </p:cNvPr>
          <p:cNvSpPr txBox="1"/>
          <p:nvPr/>
        </p:nvSpPr>
        <p:spPr>
          <a:xfrm>
            <a:off x="450108" y="3846404"/>
            <a:ext cx="9757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其影子顶端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相交于点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就是光源的位置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0" name="yt_shape_13560"/>
          <p:cNvSpPr txBox="1"/>
          <p:nvPr/>
        </p:nvSpPr>
        <p:spPr>
          <a:xfrm>
            <a:off x="540000" y="900000"/>
            <a:ext cx="260007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正投影</a:t>
            </a:r>
          </a:p>
        </p:txBody>
      </p:sp>
      <p:sp>
        <p:nvSpPr>
          <p:cNvPr id="13561" name="yt_shape_13561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如图，水杯的杯口与投影面平行，投影线的方向如箭头所示，它的正投影是（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3562" name="yt_image_1356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95254" y="2277759"/>
            <a:ext cx="801491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64" name="yt_image_1356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030961"/>
            <a:ext cx="4797532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6" name="yt_shape_13566"/>
          <p:cNvSpPr txBox="1"/>
          <p:nvPr/>
        </p:nvSpPr>
        <p:spPr>
          <a:xfrm>
            <a:off x="540000" y="5073654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一张矩形纸片在平行投影下的正投影不可能是（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67" name="yt_table_135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708158"/>
              </p:ext>
            </p:extLst>
          </p:nvPr>
        </p:nvGraphicFramePr>
        <p:xfrm>
          <a:off x="540000" y="5552957"/>
          <a:ext cx="4810443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矩形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平行四边形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梯形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</a:tbl>
          </a:graphicData>
        </a:graphic>
      </p:graphicFrame>
      <p:pic>
        <p:nvPicPr>
          <p:cNvPr id="3" name="yt_shape_1697708840494">
            <a:extLst>
              <a:ext uri="{FF2B5EF4-FFF2-40B4-BE49-F238E27FC236}">
                <a16:creationId xmlns:a16="http://schemas.microsoft.com/office/drawing/2014/main" id="{AE53A36F-5391-308C-51B2-89BE3D45D2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1D716A-5489-2E09-76FC-556EABF612FB}"/>
              </a:ext>
            </a:extLst>
          </p:cNvPr>
          <p:cNvSpPr txBox="1"/>
          <p:nvPr/>
        </p:nvSpPr>
        <p:spPr>
          <a:xfrm>
            <a:off x="9073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61BF81-FFBF-B20A-F085-C82CD16243B8}"/>
              </a:ext>
            </a:extLst>
          </p:cNvPr>
          <p:cNvSpPr txBox="1"/>
          <p:nvPr/>
        </p:nvSpPr>
        <p:spPr>
          <a:xfrm>
            <a:off x="7231789" y="50268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9" name="yt_shape_13569"/>
          <p:cNvSpPr txBox="1"/>
          <p:nvPr/>
        </p:nvSpPr>
        <p:spPr>
          <a:xfrm>
            <a:off x="540119" y="2904894"/>
            <a:ext cx="11111999" cy="448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考虑问题不全面，误认为中心投影下两个物体的高不可能同时等于影长</a:t>
            </a:r>
          </a:p>
        </p:txBody>
      </p:sp>
      <p:sp>
        <p:nvSpPr>
          <p:cNvPr id="13570" name="yt_shape_13570"/>
          <p:cNvSpPr txBox="1"/>
          <p:nvPr/>
        </p:nvSpPr>
        <p:spPr>
          <a:xfrm>
            <a:off x="540119" y="340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在同一路灯下，两棵高矮不等的树的高度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可能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不可能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）同时等于各自的影长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840660">
            <a:extLst>
              <a:ext uri="{FF2B5EF4-FFF2-40B4-BE49-F238E27FC236}">
                <a16:creationId xmlns:a16="http://schemas.microsoft.com/office/drawing/2014/main" id="{7E21BA7D-B9F7-0AD7-A84B-9FB5072EE5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9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034A61-0ED2-E176-93D5-15C1700831F4}"/>
              </a:ext>
            </a:extLst>
          </p:cNvPr>
          <p:cNvSpPr txBox="1"/>
          <p:nvPr/>
        </p:nvSpPr>
        <p:spPr>
          <a:xfrm>
            <a:off x="6469908" y="335765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可能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2" name="yt_shape_13572"/>
          <p:cNvSpPr txBox="1"/>
          <p:nvPr/>
        </p:nvSpPr>
        <p:spPr>
          <a:xfrm>
            <a:off x="540000" y="2083832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571" name="yt_image_1357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3832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4" name="yt_shape_13574"/>
          <p:cNvSpPr txBox="1"/>
          <p:nvPr/>
        </p:nvSpPr>
        <p:spPr>
          <a:xfrm>
            <a:off x="540119" y="27757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（常德市四中段考）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如图，小芳和哥哥正在散步，哥哥身高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，他在地面上的影子长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2.1m.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若小芳比哥哥矮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，则此时她的影长为（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76" name="yt_table_135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0893165"/>
              </p:ext>
            </p:extLst>
          </p:nvPr>
        </p:nvGraphicFramePr>
        <p:xfrm>
          <a:off x="540000" y="3735136"/>
          <a:ext cx="90608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A.1.3m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B.1.65m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C.1.75m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D.1.8m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</a:tbl>
          </a:graphicData>
        </a:graphic>
      </p:graphicFrame>
      <p:pic>
        <p:nvPicPr>
          <p:cNvPr id="13575" name="yt_image_13575_skip" title="H_110.1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0253" y="3735136"/>
            <a:ext cx="1699605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56E4B6-DC57-EF3F-4343-0B28B355044C}"/>
              </a:ext>
            </a:extLst>
          </p:cNvPr>
          <p:cNvSpPr txBox="1"/>
          <p:nvPr/>
        </p:nvSpPr>
        <p:spPr>
          <a:xfrm>
            <a:off x="8009782" y="32043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8" name="yt_shape_13578"/>
          <p:cNvSpPr txBox="1"/>
          <p:nvPr/>
        </p:nvSpPr>
        <p:spPr>
          <a:xfrm>
            <a:off x="540119" y="22463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在同一天的四个不同时刻，某学校旗杆的影子如图所示，按时间先后顺序排列的是（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580" name="yt_table_1358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7673917"/>
              </p:ext>
            </p:extLst>
          </p:nvPr>
        </p:nvGraphicFramePr>
        <p:xfrm>
          <a:off x="540000" y="3205749"/>
          <a:ext cx="5285106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①②③④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②③④①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③④①②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④③①②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</a:tbl>
          </a:graphicData>
        </a:graphic>
      </p:graphicFrame>
      <p:pic>
        <p:nvPicPr>
          <p:cNvPr id="13579" name="yt_image_13579_skip" title="H_139.0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9493" y="3205749"/>
            <a:ext cx="4801048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5EB820-817D-8888-C53F-387C8C9C153D}"/>
              </a:ext>
            </a:extLst>
          </p:cNvPr>
          <p:cNvSpPr txBox="1"/>
          <p:nvPr/>
        </p:nvSpPr>
        <p:spPr>
          <a:xfrm>
            <a:off x="1212108" y="267499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2" name="yt_shape_13582"/>
          <p:cNvSpPr txBox="1"/>
          <p:nvPr/>
        </p:nvSpPr>
        <p:spPr>
          <a:xfrm>
            <a:off x="540119" y="116963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如图，夜晚，小亮从点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经过路灯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的正下方沿直线走到点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，他的影长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随他与点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之间的距离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的变化而变化，那么表示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之间的函数关系的图象大致为（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sp>
        <p:nvSpPr>
          <p:cNvPr id="13586" name="yt_shape_13586"/>
          <p:cNvSpPr txBox="1"/>
          <p:nvPr/>
        </p:nvSpPr>
        <p:spPr>
          <a:xfrm>
            <a:off x="540000" y="4485859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83" name="yt_shape_13583" title="H_131.8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26015" y="2351332"/>
            <a:ext cx="1939969" cy="1673874"/>
            <a:chOff x="0" y="0"/>
            <a:chExt cx="1939969" cy="1673874"/>
          </a:xfrm>
        </p:grpSpPr>
        <p:pic>
          <p:nvPicPr>
            <p:cNvPr id="2" name="yt_image_1358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39969" cy="1277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85" name="yt_shape_13585"/>
            <p:cNvSpPr txBox="1"/>
            <p:nvPr/>
          </p:nvSpPr>
          <p:spPr>
            <a:xfrm>
              <a:off x="-96577" y="1313874"/>
              <a:ext cx="2169124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　　</a:t>
              </a:r>
            </a:p>
          </p:txBody>
        </p:sp>
      </p:grpSp>
      <p:pic>
        <p:nvPicPr>
          <p:cNvPr id="13587" name="yt_image_135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1579" y="4695205"/>
            <a:ext cx="7668841" cy="166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D799214-E154-FDC0-58A8-26C3A07AE771}"/>
              </a:ext>
            </a:extLst>
          </p:cNvPr>
          <p:cNvSpPr txBox="1"/>
          <p:nvPr/>
        </p:nvSpPr>
        <p:spPr>
          <a:xfrm>
            <a:off x="907308" y="207380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1455</Words>
  <Application>Microsoft Office PowerPoint</Application>
  <PresentationFormat>宽屏</PresentationFormat>
  <Paragraphs>113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43</cp:revision>
  <dcterms:created xsi:type="dcterms:W3CDTF">2023-05-05T05:33:04Z</dcterms:created>
  <dcterms:modified xsi:type="dcterms:W3CDTF">2023-10-20T13:11:56Z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