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3" r:id="rId6"/>
    <p:sldId id="374" r:id="rId7"/>
    <p:sldId id="375" r:id="rId8"/>
    <p:sldId id="376" r:id="rId9"/>
    <p:sldId id="377" r:id="rId10"/>
    <p:sldId id="379" r:id="rId11"/>
    <p:sldId id="382" r:id="rId12"/>
    <p:sldId id="383" r:id="rId13"/>
    <p:sldId id="384" r:id="rId14"/>
    <p:sldId id="385" r:id="rId15"/>
    <p:sldId id="386" r:id="rId16"/>
    <p:sldId id="394" r:id="rId17"/>
    <p:sldId id="388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50" d="100"/>
          <a:sy n="50" d="100"/>
        </p:scale>
        <p:origin x="120" y="2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bin"/><Relationship Id="rId9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bin"/><Relationship Id="rId4" Type="http://schemas.openxmlformats.org/officeDocument/2006/relationships/image" Target="../media/image46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image" Target="../media/image4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7" name="yt_shape_11367"/>
          <p:cNvSpPr txBox="1"/>
          <p:nvPr/>
        </p:nvSpPr>
        <p:spPr>
          <a:xfrm>
            <a:off x="540000" y="2326168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366" name="yt_image_1136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326168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69" name="yt_shape_11369"/>
          <p:cNvSpPr txBox="1"/>
          <p:nvPr/>
        </p:nvSpPr>
        <p:spPr>
          <a:xfrm>
            <a:off x="540000" y="3023751"/>
            <a:ext cx="67710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顶点在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圆心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且两边与圆相交的角叫作圆心角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370" name="yt_shape_11370"/>
          <p:cNvSpPr txBox="1"/>
          <p:nvPr/>
        </p:nvSpPr>
        <p:spPr>
          <a:xfrm>
            <a:off x="540119" y="350305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在同一个圆中，如果圆心角相等，那么它们所对的弧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，所对的弦也相等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一般地，在同圆或等圆中，如果两个圆心角、两条弧和两条弦中有一组量相等，那么它们所对应的其他两组量也分别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D653E64-CA7F-E663-026B-B4F8FFFF51B3}"/>
              </a:ext>
            </a:extLst>
          </p:cNvPr>
          <p:cNvSpPr txBox="1"/>
          <p:nvPr/>
        </p:nvSpPr>
        <p:spPr>
          <a:xfrm>
            <a:off x="1897789" y="297694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圆心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645C54E-D549-3BEF-6CE9-88B64F780C2F}"/>
              </a:ext>
            </a:extLst>
          </p:cNvPr>
          <p:cNvSpPr txBox="1"/>
          <p:nvPr/>
        </p:nvSpPr>
        <p:spPr>
          <a:xfrm>
            <a:off x="7993907" y="345624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1F999D0-2669-E930-5372-CEAF7C0478A4}"/>
              </a:ext>
            </a:extLst>
          </p:cNvPr>
          <p:cNvSpPr txBox="1"/>
          <p:nvPr/>
        </p:nvSpPr>
        <p:spPr>
          <a:xfrm>
            <a:off x="5326908" y="440722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37" name="yt_shape_11437"/>
              <p:cNvSpPr txBox="1"/>
              <p:nvPr/>
            </p:nvSpPr>
            <p:spPr>
              <a:xfrm>
                <a:off x="540119" y="1983569"/>
                <a:ext cx="11111999" cy="96776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是直角，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长为半径画圆，交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，交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所对圆心角的度数是（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437" name="yt_shape_11437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83569"/>
                <a:ext cx="11111999" cy="967765"/>
              </a:xfrm>
              <a:prstGeom prst="rect">
                <a:avLst/>
              </a:prstGeom>
              <a:blipFill>
                <a:blip r:embed="rId2"/>
                <a:stretch>
                  <a:fillRect l="-1701" t="-5031" b="-188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442" name="yt_table_1144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8721940"/>
              </p:ext>
            </p:extLst>
          </p:nvPr>
        </p:nvGraphicFramePr>
        <p:xfrm>
          <a:off x="540000" y="3002122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211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12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13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2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9"/>
                  </a:ext>
                </a:extLst>
              </a:tr>
            </a:tbl>
          </a:graphicData>
        </a:graphic>
      </p:graphicFrame>
      <p:grpSp>
        <p:nvGrpSpPr>
          <p:cNvPr id="11439" name="yt_shape_11439_skip" title="H_175.8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22389" y="3002122"/>
            <a:ext cx="1427409" cy="2232801"/>
            <a:chOff x="0" y="0"/>
            <a:chExt cx="1427409" cy="2232801"/>
          </a:xfrm>
        </p:grpSpPr>
        <p:pic>
          <p:nvPicPr>
            <p:cNvPr id="2" name="yt_image_1143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27409" cy="18368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41" name="yt_shape_11441"/>
            <p:cNvSpPr txBox="1"/>
            <p:nvPr/>
          </p:nvSpPr>
          <p:spPr>
            <a:xfrm>
              <a:off x="104240" y="187280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EFC798A-2D77-9EAF-479B-6C0595F3A47A}"/>
              </a:ext>
            </a:extLst>
          </p:cNvPr>
          <p:cNvSpPr txBox="1"/>
          <p:nvPr/>
        </p:nvSpPr>
        <p:spPr>
          <a:xfrm>
            <a:off x="7974095" y="2412251"/>
            <a:ext cx="400748" cy="5765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44" name="yt_shape_11444"/>
              <p:cNvSpPr txBox="1"/>
              <p:nvPr/>
            </p:nvSpPr>
            <p:spPr>
              <a:xfrm>
                <a:off x="540119" y="1894716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（易错题）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125°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44" name="yt_shape_11444" descr="{&quot;rangeId&quot;:19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94716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1" b="-17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49" name="yt_shape_11449"/>
          <p:cNvSpPr txBox="1"/>
          <p:nvPr/>
        </p:nvSpPr>
        <p:spPr>
          <a:xfrm>
            <a:off x="540000" y="500063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446" name="yt_shape_11446" title="H_146.9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65425" y="3084357"/>
            <a:ext cx="1661148" cy="1865898"/>
            <a:chOff x="0" y="0"/>
            <a:chExt cx="1661148" cy="1865898"/>
          </a:xfrm>
        </p:grpSpPr>
        <p:pic>
          <p:nvPicPr>
            <p:cNvPr id="2" name="yt_image_11446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61148" cy="14698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448" name="yt_shape_11448"/>
            <p:cNvSpPr txBox="1"/>
            <p:nvPr/>
          </p:nvSpPr>
          <p:spPr>
            <a:xfrm>
              <a:off x="221110" y="150589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5C48E9B-5A84-2C18-1E48-BB65264CF0A8}"/>
              </a:ext>
            </a:extLst>
          </p:cNvPr>
          <p:cNvSpPr txBox="1"/>
          <p:nvPr/>
        </p:nvSpPr>
        <p:spPr>
          <a:xfrm>
            <a:off x="2888508" y="2400487"/>
            <a:ext cx="759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125°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450" name="yt_shape_11450"/>
              <p:cNvSpPr txBox="1"/>
              <p:nvPr/>
            </p:nvSpPr>
            <p:spPr>
              <a:xfrm>
                <a:off x="746293" y="1027113"/>
                <a:ext cx="8931869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如图所示，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的两条直径，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求证：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e>
                    </m:groupChr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450" name="yt_shape_114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6293" y="1027113"/>
                <a:ext cx="8931869" cy="490006"/>
              </a:xfrm>
              <a:prstGeom prst="rect">
                <a:avLst/>
              </a:prstGeom>
              <a:blipFill>
                <a:blip r:embed="rId2"/>
                <a:stretch>
                  <a:fillRect l="-2046" r="-1296" b="-370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452" name="yt_image_1145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8248" y="2996952"/>
            <a:ext cx="1708729" cy="1708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454">
                <a:extLst>
                  <a:ext uri="{FF2B5EF4-FFF2-40B4-BE49-F238E27FC236}">
                    <a16:creationId xmlns:a16="http://schemas.microsoft.com/office/drawing/2014/main" id="{C194F3FA-57A1-11E9-D86C-C5BD40CB6852}"/>
                  </a:ext>
                </a:extLst>
              </p:cNvPr>
              <p:cNvSpPr txBox="1"/>
              <p:nvPr/>
            </p:nvSpPr>
            <p:spPr>
              <a:xfrm>
                <a:off x="845126" y="1772816"/>
                <a:ext cx="4376198" cy="33707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证明：连接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e>
                    </m:groupChr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1454">
                <a:extLst>
                  <a:ext uri="{FF2B5EF4-FFF2-40B4-BE49-F238E27FC236}">
                    <a16:creationId xmlns:a16="http://schemas.microsoft.com/office/drawing/2014/main" id="{C194F3FA-57A1-11E9-D86C-C5BD40CB68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5126" y="1772816"/>
                <a:ext cx="4376198" cy="3370795"/>
              </a:xfrm>
              <a:prstGeom prst="rect">
                <a:avLst/>
              </a:prstGeom>
              <a:blipFill>
                <a:blip r:embed="rId4"/>
                <a:stretch>
                  <a:fillRect l="-4318" t="-1627" r="-3343" b="-4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图片 2">
            <a:extLst>
              <a:ext uri="{FF2B5EF4-FFF2-40B4-BE49-F238E27FC236}">
                <a16:creationId xmlns:a16="http://schemas.microsoft.com/office/drawing/2014/main" id="{AF4BC335-F819-0622-15C3-C0BAA7561A1E}"/>
              </a:ext>
            </a:extLst>
          </p:cNvPr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9907" y="3130801"/>
            <a:ext cx="1512168" cy="150997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29CCE433-5DF8-9206-3F50-CCDCD44E1F29}"/>
              </a:ext>
            </a:extLst>
          </p:cNvPr>
          <p:cNvSpPr txBox="1"/>
          <p:nvPr/>
        </p:nvSpPr>
        <p:spPr>
          <a:xfrm>
            <a:off x="755115" y="1726010"/>
            <a:ext cx="2186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0A82A59-07F4-7A50-62ED-25B0D9BEE2CC}"/>
              </a:ext>
            </a:extLst>
          </p:cNvPr>
          <p:cNvSpPr txBox="1"/>
          <p:nvPr/>
        </p:nvSpPr>
        <p:spPr>
          <a:xfrm>
            <a:off x="755115" y="2201498"/>
            <a:ext cx="192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DDAA31F-E2B0-6450-EFA2-223A8EC60E23}"/>
              </a:ext>
            </a:extLst>
          </p:cNvPr>
          <p:cNvSpPr txBox="1"/>
          <p:nvPr/>
        </p:nvSpPr>
        <p:spPr>
          <a:xfrm>
            <a:off x="755115" y="2676986"/>
            <a:ext cx="1864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34DE8EC-AC71-6913-22A8-C0A81119F004}"/>
              </a:ext>
            </a:extLst>
          </p:cNvPr>
          <p:cNvSpPr txBox="1"/>
          <p:nvPr/>
        </p:nvSpPr>
        <p:spPr>
          <a:xfrm>
            <a:off x="755115" y="3152474"/>
            <a:ext cx="1854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E3C97FA-21C0-9E34-E7A1-28B1CA935971}"/>
              </a:ext>
            </a:extLst>
          </p:cNvPr>
          <p:cNvSpPr txBox="1"/>
          <p:nvPr/>
        </p:nvSpPr>
        <p:spPr>
          <a:xfrm>
            <a:off x="755115" y="3627962"/>
            <a:ext cx="4513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23B699A-703C-D389-DE16-4EE77EB080A3}"/>
              </a:ext>
            </a:extLst>
          </p:cNvPr>
          <p:cNvSpPr txBox="1"/>
          <p:nvPr/>
        </p:nvSpPr>
        <p:spPr>
          <a:xfrm>
            <a:off x="755115" y="4103450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C6F9768-A8A1-0D38-F164-26695E9BA3D8}"/>
                  </a:ext>
                </a:extLst>
              </p:cNvPr>
              <p:cNvSpPr txBox="1"/>
              <p:nvPr/>
            </p:nvSpPr>
            <p:spPr>
              <a:xfrm>
                <a:off x="755115" y="4578938"/>
                <a:ext cx="1657985" cy="5788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e>
                    </m:groupChr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C6F9768-A8A1-0D38-F164-26695E9BA3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115" y="4578938"/>
                <a:ext cx="1657985" cy="578879"/>
              </a:xfrm>
              <a:prstGeom prst="rect">
                <a:avLst/>
              </a:prstGeom>
              <a:blipFill>
                <a:blip r:embed="rId6"/>
                <a:stretch>
                  <a:fillRect l="-5882" r="-5882" b="-24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456" name="yt_shape_11456"/>
              <p:cNvSpPr txBox="1"/>
              <p:nvPr/>
            </p:nvSpPr>
            <p:spPr>
              <a:xfrm>
                <a:off x="671277" y="692696"/>
                <a:ext cx="11111999" cy="9701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中点，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，求证：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456" name="yt_shape_114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1277" y="692696"/>
                <a:ext cx="11111999" cy="970137"/>
              </a:xfrm>
              <a:prstGeom prst="rect">
                <a:avLst/>
              </a:prstGeom>
              <a:blipFill>
                <a:blip r:embed="rId2"/>
                <a:stretch>
                  <a:fillRect l="-1646" t="-5660" b="-18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458" name="yt_image_1145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40216" y="2382868"/>
            <a:ext cx="2134522" cy="1747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1460">
            <a:extLst>
              <a:ext uri="{FF2B5EF4-FFF2-40B4-BE49-F238E27FC236}">
                <a16:creationId xmlns:a16="http://schemas.microsoft.com/office/drawing/2014/main" id="{1EBF7799-20F3-DD6A-4082-4B6344AFC25A}"/>
              </a:ext>
            </a:extLst>
          </p:cNvPr>
          <p:cNvSpPr txBox="1"/>
          <p:nvPr/>
        </p:nvSpPr>
        <p:spPr>
          <a:xfrm>
            <a:off x="702048" y="1810382"/>
            <a:ext cx="27972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1461">
            <a:extLst>
              <a:ext uri="{FF2B5EF4-FFF2-40B4-BE49-F238E27FC236}">
                <a16:creationId xmlns:a16="http://schemas.microsoft.com/office/drawing/2014/main" id="{B5DCD724-F697-A436-EA06-16B5F62F5156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1874" y="2454406"/>
            <a:ext cx="1927511" cy="1563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1464">
                <a:extLst>
                  <a:ext uri="{FF2B5EF4-FFF2-40B4-BE49-F238E27FC236}">
                    <a16:creationId xmlns:a16="http://schemas.microsoft.com/office/drawing/2014/main" id="{1921FC53-EE9A-2CB8-D60E-B76594ADC3F0}"/>
                  </a:ext>
                </a:extLst>
              </p:cNvPr>
              <p:cNvSpPr txBox="1"/>
              <p:nvPr/>
            </p:nvSpPr>
            <p:spPr>
              <a:xfrm>
                <a:off x="702048" y="2274698"/>
                <a:ext cx="1942840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5" name="yt_shape_11464">
                <a:extLst>
                  <a:ext uri="{FF2B5EF4-FFF2-40B4-BE49-F238E27FC236}">
                    <a16:creationId xmlns:a16="http://schemas.microsoft.com/office/drawing/2014/main" id="{1921FC53-EE9A-2CB8-D60E-B76594ADC3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048" y="2274698"/>
                <a:ext cx="1942840" cy="638893"/>
              </a:xfrm>
              <a:prstGeom prst="rect">
                <a:avLst/>
              </a:prstGeom>
              <a:blipFill>
                <a:blip r:embed="rId5"/>
                <a:stretch>
                  <a:fillRect l="-9404" r="-8777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1466">
                <a:extLst>
                  <a:ext uri="{FF2B5EF4-FFF2-40B4-BE49-F238E27FC236}">
                    <a16:creationId xmlns:a16="http://schemas.microsoft.com/office/drawing/2014/main" id="{FAB0BE9B-2AF9-AFBB-6D37-27346C3D7CDC}"/>
                  </a:ext>
                </a:extLst>
              </p:cNvPr>
              <p:cNvSpPr txBox="1"/>
              <p:nvPr/>
            </p:nvSpPr>
            <p:spPr>
              <a:xfrm>
                <a:off x="702048" y="2964379"/>
                <a:ext cx="3020058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6" name="yt_shape_11466">
                <a:extLst>
                  <a:ext uri="{FF2B5EF4-FFF2-40B4-BE49-F238E27FC236}">
                    <a16:creationId xmlns:a16="http://schemas.microsoft.com/office/drawing/2014/main" id="{FAB0BE9B-2AF9-AFBB-6D37-27346C3D7C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048" y="2964379"/>
                <a:ext cx="3020058" cy="638893"/>
              </a:xfrm>
              <a:prstGeom prst="rect">
                <a:avLst/>
              </a:prstGeom>
              <a:blipFill>
                <a:blip r:embed="rId6"/>
                <a:stretch>
                  <a:fillRect l="-6048" r="-5242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1468">
            <a:extLst>
              <a:ext uri="{FF2B5EF4-FFF2-40B4-BE49-F238E27FC236}">
                <a16:creationId xmlns:a16="http://schemas.microsoft.com/office/drawing/2014/main" id="{DEF305EC-F052-B240-6021-A1CE4BD633EB}"/>
              </a:ext>
            </a:extLst>
          </p:cNvPr>
          <p:cNvSpPr txBox="1"/>
          <p:nvPr/>
        </p:nvSpPr>
        <p:spPr>
          <a:xfrm>
            <a:off x="702048" y="2924944"/>
            <a:ext cx="15997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1469">
            <a:extLst>
              <a:ext uri="{FF2B5EF4-FFF2-40B4-BE49-F238E27FC236}">
                <a16:creationId xmlns:a16="http://schemas.microsoft.com/office/drawing/2014/main" id="{94F3BAF8-0251-2BB8-6E32-670C651CF7E1}"/>
              </a:ext>
            </a:extLst>
          </p:cNvPr>
          <p:cNvSpPr txBox="1"/>
          <p:nvPr/>
        </p:nvSpPr>
        <p:spPr>
          <a:xfrm>
            <a:off x="702048" y="3404247"/>
            <a:ext cx="34865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1470">
            <a:extLst>
              <a:ext uri="{FF2B5EF4-FFF2-40B4-BE49-F238E27FC236}">
                <a16:creationId xmlns:a16="http://schemas.microsoft.com/office/drawing/2014/main" id="{092164CC-D328-C93C-4148-CD3C30955957}"/>
              </a:ext>
            </a:extLst>
          </p:cNvPr>
          <p:cNvSpPr txBox="1"/>
          <p:nvPr/>
        </p:nvSpPr>
        <p:spPr>
          <a:xfrm>
            <a:off x="702048" y="3883550"/>
            <a:ext cx="33823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DNO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1471">
            <a:extLst>
              <a:ext uri="{FF2B5EF4-FFF2-40B4-BE49-F238E27FC236}">
                <a16:creationId xmlns:a16="http://schemas.microsoft.com/office/drawing/2014/main" id="{14754B3C-19BC-C289-F1C0-A33ADC39298E}"/>
              </a:ext>
            </a:extLst>
          </p:cNvPr>
          <p:cNvSpPr txBox="1"/>
          <p:nvPr/>
        </p:nvSpPr>
        <p:spPr>
          <a:xfrm>
            <a:off x="702048" y="4362853"/>
            <a:ext cx="37622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DNO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1472">
            <a:extLst>
              <a:ext uri="{FF2B5EF4-FFF2-40B4-BE49-F238E27FC236}">
                <a16:creationId xmlns:a16="http://schemas.microsoft.com/office/drawing/2014/main" id="{FD2CB7EF-E339-078E-F81C-343D0ADD0919}"/>
              </a:ext>
            </a:extLst>
          </p:cNvPr>
          <p:cNvSpPr txBox="1"/>
          <p:nvPr/>
        </p:nvSpPr>
        <p:spPr>
          <a:xfrm>
            <a:off x="702048" y="4842156"/>
            <a:ext cx="30120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1088386-C7DE-24E2-A054-B4CBA2B91EDD}"/>
              </a:ext>
            </a:extLst>
          </p:cNvPr>
          <p:cNvSpPr txBox="1"/>
          <p:nvPr/>
        </p:nvSpPr>
        <p:spPr>
          <a:xfrm>
            <a:off x="612037" y="1763576"/>
            <a:ext cx="2950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AE5A13C-7223-5E1B-EBA7-4BA62C7B0351}"/>
                  </a:ext>
                </a:extLst>
              </p:cNvPr>
              <p:cNvSpPr txBox="1"/>
              <p:nvPr/>
            </p:nvSpPr>
            <p:spPr>
              <a:xfrm>
                <a:off x="612037" y="2227892"/>
                <a:ext cx="210413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AE5A13C-7223-5E1B-EBA7-4BA62C7B03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037" y="2227892"/>
                <a:ext cx="2104136" cy="726326"/>
              </a:xfrm>
              <a:prstGeom prst="rect">
                <a:avLst/>
              </a:prstGeom>
              <a:blipFill>
                <a:blip r:embed="rId7"/>
                <a:stretch>
                  <a:fillRect l="-4335" r="-4624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79C8BD90-47F5-03D6-6674-2B7F6EAAD89E}"/>
                  </a:ext>
                </a:extLst>
              </p:cNvPr>
              <p:cNvSpPr txBox="1"/>
              <p:nvPr/>
            </p:nvSpPr>
            <p:spPr>
              <a:xfrm>
                <a:off x="2493016" y="2214650"/>
                <a:ext cx="317093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79C8BD90-47F5-03D6-6674-2B7F6EAAD8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3016" y="2214650"/>
                <a:ext cx="3170936" cy="726326"/>
              </a:xfrm>
              <a:prstGeom prst="rect">
                <a:avLst/>
              </a:prstGeom>
              <a:blipFill>
                <a:blip r:embed="rId8"/>
                <a:stretch>
                  <a:fillRect l="-3077" r="-307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FCF764B4-486E-07D3-46B4-A2244B58A704}"/>
              </a:ext>
            </a:extLst>
          </p:cNvPr>
          <p:cNvSpPr txBox="1"/>
          <p:nvPr/>
        </p:nvSpPr>
        <p:spPr>
          <a:xfrm>
            <a:off x="612037" y="2996952"/>
            <a:ext cx="1764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3636B3B-26A2-91BD-2712-79018E3FE9D8}"/>
              </a:ext>
            </a:extLst>
          </p:cNvPr>
          <p:cNvSpPr txBox="1"/>
          <p:nvPr/>
        </p:nvSpPr>
        <p:spPr>
          <a:xfrm>
            <a:off x="612037" y="3357441"/>
            <a:ext cx="36328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5831072-E635-5CA7-471C-AFBC1AD2BF59}"/>
              </a:ext>
            </a:extLst>
          </p:cNvPr>
          <p:cNvSpPr txBox="1"/>
          <p:nvPr/>
        </p:nvSpPr>
        <p:spPr>
          <a:xfrm>
            <a:off x="612037" y="3836744"/>
            <a:ext cx="35297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DNO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83BCBDD-1268-AC51-E4A4-C56096E7476B}"/>
              </a:ext>
            </a:extLst>
          </p:cNvPr>
          <p:cNvSpPr txBox="1"/>
          <p:nvPr/>
        </p:nvSpPr>
        <p:spPr>
          <a:xfrm>
            <a:off x="612037" y="4316047"/>
            <a:ext cx="3905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DNO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A34F437-3770-89C8-294D-6A88345D4914}"/>
              </a:ext>
            </a:extLst>
          </p:cNvPr>
          <p:cNvSpPr txBox="1"/>
          <p:nvPr/>
        </p:nvSpPr>
        <p:spPr>
          <a:xfrm>
            <a:off x="612037" y="4795350"/>
            <a:ext cx="3162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ON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yt_shape_11475">
                <a:extLst>
                  <a:ext uri="{FF2B5EF4-FFF2-40B4-BE49-F238E27FC236}">
                    <a16:creationId xmlns:a16="http://schemas.microsoft.com/office/drawing/2014/main" id="{F22433F2-1C21-0B6A-9294-761B8B478B6B}"/>
                  </a:ext>
                </a:extLst>
              </p:cNvPr>
              <p:cNvSpPr txBox="1"/>
              <p:nvPr/>
            </p:nvSpPr>
            <p:spPr>
              <a:xfrm>
                <a:off x="648551" y="5290995"/>
                <a:ext cx="5095947" cy="145026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DNO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0" name="yt_shape_11475">
                <a:extLst>
                  <a:ext uri="{FF2B5EF4-FFF2-40B4-BE49-F238E27FC236}">
                    <a16:creationId xmlns:a16="http://schemas.microsoft.com/office/drawing/2014/main" id="{F22433F2-1C21-0B6A-9294-761B8B478B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551" y="5290995"/>
                <a:ext cx="5095947" cy="1450269"/>
              </a:xfrm>
              <a:prstGeom prst="rect">
                <a:avLst/>
              </a:prstGeom>
              <a:blipFill>
                <a:blip r:embed="rId9"/>
                <a:stretch>
                  <a:fillRect l="-3589" t="-3782" r="-2751" b="-117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文本框 20">
            <a:extLst>
              <a:ext uri="{FF2B5EF4-FFF2-40B4-BE49-F238E27FC236}">
                <a16:creationId xmlns:a16="http://schemas.microsoft.com/office/drawing/2014/main" id="{2E736911-091E-8FE5-3042-ED3DE43BED19}"/>
              </a:ext>
            </a:extLst>
          </p:cNvPr>
          <p:cNvSpPr txBox="1"/>
          <p:nvPr/>
        </p:nvSpPr>
        <p:spPr>
          <a:xfrm>
            <a:off x="558540" y="5244189"/>
            <a:ext cx="3601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CMO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DNO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7B79D90-1F75-4467-D3AB-1C2ABF5D8742}"/>
              </a:ext>
            </a:extLst>
          </p:cNvPr>
          <p:cNvSpPr txBox="1"/>
          <p:nvPr/>
        </p:nvSpPr>
        <p:spPr>
          <a:xfrm>
            <a:off x="3972303" y="5244189"/>
            <a:ext cx="586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HL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BEECC74-C446-C2B6-A4A2-9A98F8A7DDFB}"/>
              </a:ext>
            </a:extLst>
          </p:cNvPr>
          <p:cNvSpPr txBox="1"/>
          <p:nvPr/>
        </p:nvSpPr>
        <p:spPr>
          <a:xfrm>
            <a:off x="4404351" y="5244189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rtl="0" eaLnBrk="1" fontAlgn="auto" latinLnBrk="0" hangingPunct="0">
              <a:lnSpc>
                <a:spcPct val="129999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8AAEEA1C-3C33-5B38-92A1-B0EB93D8FD90}"/>
              </a:ext>
            </a:extLst>
          </p:cNvPr>
          <p:cNvSpPr txBox="1"/>
          <p:nvPr/>
        </p:nvSpPr>
        <p:spPr>
          <a:xfrm>
            <a:off x="558540" y="5719677"/>
            <a:ext cx="2940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81B080BD-5622-9D38-AD15-DB20E9050A78}"/>
                  </a:ext>
                </a:extLst>
              </p:cNvPr>
              <p:cNvSpPr txBox="1"/>
              <p:nvPr/>
            </p:nvSpPr>
            <p:spPr>
              <a:xfrm>
                <a:off x="558540" y="6195165"/>
                <a:ext cx="1675638" cy="5788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81B080BD-5622-9D38-AD15-DB20E9050A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540" y="6195165"/>
                <a:ext cx="1675638" cy="578879"/>
              </a:xfrm>
              <a:prstGeom prst="rect">
                <a:avLst/>
              </a:prstGeom>
              <a:blipFill>
                <a:blip r:embed="rId10"/>
                <a:stretch>
                  <a:fillRect l="-5839" r="-6204" b="-242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1" grpId="0" build="allAtOnce"/>
      <p:bldP spid="22" grpId="0" build="allAtOnce"/>
      <p:bldP spid="23" grpId="0" build="allAtOnce"/>
      <p:bldP spid="24" grpId="0" build="allAtOnce"/>
      <p:bldP spid="2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8" name="yt_shape_11478"/>
          <p:cNvSpPr txBox="1"/>
          <p:nvPr/>
        </p:nvSpPr>
        <p:spPr>
          <a:xfrm>
            <a:off x="540000" y="764704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477" name="yt_image_11477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64704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480" name="yt_shape_11480"/>
              <p:cNvSpPr txBox="1"/>
              <p:nvPr/>
            </p:nvSpPr>
            <p:spPr>
              <a:xfrm>
                <a:off x="540119" y="1462287"/>
                <a:ext cx="11111999" cy="9701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几何直观）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是半圆上靠近点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的三等分点，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𝐴𝑁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是直径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上一动点，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的最小值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480" name="yt_shape_114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62287"/>
                <a:ext cx="11111999" cy="970137"/>
              </a:xfrm>
              <a:prstGeom prst="rect">
                <a:avLst/>
              </a:prstGeom>
              <a:blipFill>
                <a:blip r:embed="rId3"/>
                <a:stretch>
                  <a:fillRect l="-1701" t="-5660" b="-18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482" name="yt_image_11482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471094" y="3279590"/>
            <a:ext cx="1931225" cy="1625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1484">
            <a:extLst>
              <a:ext uri="{FF2B5EF4-FFF2-40B4-BE49-F238E27FC236}">
                <a16:creationId xmlns:a16="http://schemas.microsoft.com/office/drawing/2014/main" id="{2E12963E-46D2-0106-0710-C37DACFE583A}"/>
              </a:ext>
            </a:extLst>
          </p:cNvPr>
          <p:cNvSpPr txBox="1"/>
          <p:nvPr/>
        </p:nvSpPr>
        <p:spPr>
          <a:xfrm>
            <a:off x="569387" y="2467694"/>
            <a:ext cx="521136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解：如图，作点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的对称点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1485">
            <a:extLst>
              <a:ext uri="{FF2B5EF4-FFF2-40B4-BE49-F238E27FC236}">
                <a16:creationId xmlns:a16="http://schemas.microsoft.com/office/drawing/2014/main" id="{BCA79A27-DA3D-6C61-70D0-58CDCB288B8B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57997" y="3346200"/>
            <a:ext cx="1859454" cy="149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1488">
            <a:extLst>
              <a:ext uri="{FF2B5EF4-FFF2-40B4-BE49-F238E27FC236}">
                <a16:creationId xmlns:a16="http://schemas.microsoft.com/office/drawing/2014/main" id="{A8055D64-0D36-1324-9173-73C40E93D888}"/>
              </a:ext>
            </a:extLst>
          </p:cNvPr>
          <p:cNvSpPr txBox="1"/>
          <p:nvPr/>
        </p:nvSpPr>
        <p:spPr>
          <a:xfrm>
            <a:off x="619168" y="2922551"/>
            <a:ext cx="29367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1489">
            <a:extLst>
              <a:ext uri="{FF2B5EF4-FFF2-40B4-BE49-F238E27FC236}">
                <a16:creationId xmlns:a16="http://schemas.microsoft.com/office/drawing/2014/main" id="{EF87BE69-DBCB-00BA-10A9-A09E8D4E63A2}"/>
              </a:ext>
            </a:extLst>
          </p:cNvPr>
          <p:cNvSpPr txBox="1"/>
          <p:nvPr/>
        </p:nvSpPr>
        <p:spPr>
          <a:xfrm>
            <a:off x="619168" y="3401854"/>
            <a:ext cx="12984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1490">
            <a:extLst>
              <a:ext uri="{FF2B5EF4-FFF2-40B4-BE49-F238E27FC236}">
                <a16:creationId xmlns:a16="http://schemas.microsoft.com/office/drawing/2014/main" id="{C441545B-F043-0839-7DAC-FA0A13722A45}"/>
              </a:ext>
            </a:extLst>
          </p:cNvPr>
          <p:cNvSpPr txBox="1"/>
          <p:nvPr/>
        </p:nvSpPr>
        <p:spPr>
          <a:xfrm>
            <a:off x="619168" y="3881157"/>
            <a:ext cx="32124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此时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的值最小，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1491">
            <a:extLst>
              <a:ext uri="{FF2B5EF4-FFF2-40B4-BE49-F238E27FC236}">
                <a16:creationId xmlns:a16="http://schemas.microsoft.com/office/drawing/2014/main" id="{448C3CB3-A392-4971-517B-68ABC5C1F3BB}"/>
              </a:ext>
            </a:extLst>
          </p:cNvPr>
          <p:cNvSpPr txBox="1"/>
          <p:nvPr/>
        </p:nvSpPr>
        <p:spPr>
          <a:xfrm>
            <a:off x="619168" y="4360460"/>
            <a:ext cx="36227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1492">
            <a:extLst>
              <a:ext uri="{FF2B5EF4-FFF2-40B4-BE49-F238E27FC236}">
                <a16:creationId xmlns:a16="http://schemas.microsoft.com/office/drawing/2014/main" id="{A6678520-D5AE-398A-1964-0F8AEECDFE2E}"/>
              </a:ext>
            </a:extLst>
          </p:cNvPr>
          <p:cNvSpPr txBox="1"/>
          <p:nvPr/>
        </p:nvSpPr>
        <p:spPr>
          <a:xfrm>
            <a:off x="619168" y="4839763"/>
            <a:ext cx="26048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1493">
            <a:extLst>
              <a:ext uri="{FF2B5EF4-FFF2-40B4-BE49-F238E27FC236}">
                <a16:creationId xmlns:a16="http://schemas.microsoft.com/office/drawing/2014/main" id="{1D2CA3E8-BB63-25BF-5F70-A045B0C3A184}"/>
              </a:ext>
            </a:extLst>
          </p:cNvPr>
          <p:cNvSpPr txBox="1"/>
          <p:nvPr/>
        </p:nvSpPr>
        <p:spPr>
          <a:xfrm>
            <a:off x="619168" y="5319066"/>
            <a:ext cx="473687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根据圆的对称性可知点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上，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1494">
            <a:extLst>
              <a:ext uri="{FF2B5EF4-FFF2-40B4-BE49-F238E27FC236}">
                <a16:creationId xmlns:a16="http://schemas.microsoft.com/office/drawing/2014/main" id="{FED80D6A-133B-D6DD-D624-63A520E677DD}"/>
              </a:ext>
            </a:extLst>
          </p:cNvPr>
          <p:cNvSpPr txBox="1"/>
          <p:nvPr/>
        </p:nvSpPr>
        <p:spPr>
          <a:xfrm>
            <a:off x="619168" y="5798369"/>
            <a:ext cx="26048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A'ON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1495">
            <a:extLst>
              <a:ext uri="{FF2B5EF4-FFF2-40B4-BE49-F238E27FC236}">
                <a16:creationId xmlns:a16="http://schemas.microsoft.com/office/drawing/2014/main" id="{8FF4BD74-3C2C-D566-0748-3C627DBDC81C}"/>
              </a:ext>
            </a:extLst>
          </p:cNvPr>
          <p:cNvSpPr txBox="1"/>
          <p:nvPr/>
        </p:nvSpPr>
        <p:spPr>
          <a:xfrm>
            <a:off x="619168" y="6277672"/>
            <a:ext cx="47016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是半圆上靠近点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的三等分点，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CEA6019-A8ED-19CA-B503-025194C6A9D4}"/>
              </a:ext>
            </a:extLst>
          </p:cNvPr>
          <p:cNvSpPr txBox="1"/>
          <p:nvPr/>
        </p:nvSpPr>
        <p:spPr>
          <a:xfrm>
            <a:off x="479376" y="2420888"/>
            <a:ext cx="53410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解：如图，作点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关于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的对称点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15B0450-A5A2-F4DB-6AD9-8EBC3E185106}"/>
              </a:ext>
            </a:extLst>
          </p:cNvPr>
          <p:cNvSpPr txBox="1"/>
          <p:nvPr/>
        </p:nvSpPr>
        <p:spPr>
          <a:xfrm>
            <a:off x="529157" y="2875745"/>
            <a:ext cx="3088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4E865B6-3989-AA23-8EFC-893BFF7D234B}"/>
              </a:ext>
            </a:extLst>
          </p:cNvPr>
          <p:cNvSpPr txBox="1"/>
          <p:nvPr/>
        </p:nvSpPr>
        <p:spPr>
          <a:xfrm>
            <a:off x="529157" y="3355048"/>
            <a:ext cx="14659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377E415-0580-F618-C183-ED60DCD7EA1E}"/>
              </a:ext>
            </a:extLst>
          </p:cNvPr>
          <p:cNvSpPr txBox="1"/>
          <p:nvPr/>
        </p:nvSpPr>
        <p:spPr>
          <a:xfrm>
            <a:off x="529157" y="3834351"/>
            <a:ext cx="3361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此时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的值最小，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A7F35DC-8111-433F-E358-C8B42215F984}"/>
              </a:ext>
            </a:extLst>
          </p:cNvPr>
          <p:cNvSpPr txBox="1"/>
          <p:nvPr/>
        </p:nvSpPr>
        <p:spPr>
          <a:xfrm>
            <a:off x="529157" y="4313654"/>
            <a:ext cx="3767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A'P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A'B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61FDB18-6BEC-213E-5AFA-0D1BF9E86C72}"/>
              </a:ext>
            </a:extLst>
          </p:cNvPr>
          <p:cNvSpPr txBox="1"/>
          <p:nvPr/>
        </p:nvSpPr>
        <p:spPr>
          <a:xfrm>
            <a:off x="529157" y="4792957"/>
            <a:ext cx="27597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5B40B15-C76A-CF4A-B9D5-BA3317D60D00}"/>
              </a:ext>
            </a:extLst>
          </p:cNvPr>
          <p:cNvSpPr txBox="1"/>
          <p:nvPr/>
        </p:nvSpPr>
        <p:spPr>
          <a:xfrm>
            <a:off x="529157" y="5272261"/>
            <a:ext cx="4871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根据圆的对称性可知点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332B358F-C9FB-4444-5DFB-BAA8372BD608}"/>
              </a:ext>
            </a:extLst>
          </p:cNvPr>
          <p:cNvSpPr txBox="1"/>
          <p:nvPr/>
        </p:nvSpPr>
        <p:spPr>
          <a:xfrm>
            <a:off x="529157" y="5751563"/>
            <a:ext cx="27597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A'ON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E84F044-1F0C-0DDE-CC71-36B02B714734}"/>
              </a:ext>
            </a:extLst>
          </p:cNvPr>
          <p:cNvSpPr txBox="1"/>
          <p:nvPr/>
        </p:nvSpPr>
        <p:spPr>
          <a:xfrm>
            <a:off x="529157" y="6230866"/>
            <a:ext cx="4836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是半圆上靠近点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的三等分点，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97" name="yt_shape_11497"/>
              <p:cNvSpPr txBox="1"/>
              <p:nvPr/>
            </p:nvSpPr>
            <p:spPr>
              <a:xfrm>
                <a:off x="540000" y="1666288"/>
                <a:ext cx="5182188" cy="38854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且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为直径，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A'ON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𝐴𝑁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𝐵𝑁</m:t>
                        </m:r>
                      </m:e>
                    </m:groupChr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A'ON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A'B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的最小值是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97" name="yt_shape_11497" descr="{&quot;rangeId&quot;:3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666288"/>
                <a:ext cx="5182188" cy="3885423"/>
              </a:xfrm>
              <a:prstGeom prst="rect">
                <a:avLst/>
              </a:prstGeom>
              <a:blipFill>
                <a:blip r:embed="rId2"/>
                <a:stretch>
                  <a:fillRect l="-3647" t="-1254" r="-2588" b="-39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1AF1869-998C-E23A-3588-51531EB58B45}"/>
              </a:ext>
            </a:extLst>
          </p:cNvPr>
          <p:cNvSpPr txBox="1"/>
          <p:nvPr/>
        </p:nvSpPr>
        <p:spPr>
          <a:xfrm>
            <a:off x="449989" y="1619482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为直径，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40B28D7-B79C-4830-603B-CFBA6BB87789}"/>
                  </a:ext>
                </a:extLst>
              </p:cNvPr>
              <p:cNvSpPr txBox="1"/>
              <p:nvPr/>
            </p:nvSpPr>
            <p:spPr>
              <a:xfrm>
                <a:off x="449989" y="2094970"/>
                <a:ext cx="4809236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A'ON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4, 'mathAnswerShape': 1}">
                <a:extLst>
                  <a:ext uri="{FF2B5EF4-FFF2-40B4-BE49-F238E27FC236}">
                    <a16:creationId xmlns:a16="http://schemas.microsoft.com/office/drawing/2014/main" id="{940B28D7-B79C-4830-603B-CFBA6BB877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94970"/>
                <a:ext cx="4809236" cy="767474"/>
              </a:xfrm>
              <a:prstGeom prst="rect">
                <a:avLst/>
              </a:prstGeom>
              <a:blipFill>
                <a:blip r:embed="rId3"/>
                <a:stretch>
                  <a:fillRect l="-2028" r="-177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0F5E918-FFE2-92D4-944A-0301B0939E31}"/>
                  </a:ext>
                </a:extLst>
              </p:cNvPr>
              <p:cNvSpPr txBox="1"/>
              <p:nvPr/>
            </p:nvSpPr>
            <p:spPr>
              <a:xfrm>
                <a:off x="449989" y="2768832"/>
                <a:ext cx="4138549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𝐴𝑁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的中点，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𝐵𝑁</m:t>
                        </m:r>
                      </m:e>
                    </m:groupChr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34, 'mathAnswerShape': 1}">
                <a:extLst>
                  <a:ext uri="{FF2B5EF4-FFF2-40B4-BE49-F238E27FC236}">
                    <a16:creationId xmlns:a16="http://schemas.microsoft.com/office/drawing/2014/main" id="{10F5E918-FFE2-92D4-944A-0301B0939E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68832"/>
                <a:ext cx="4138549" cy="646189"/>
              </a:xfrm>
              <a:prstGeom prst="rect">
                <a:avLst/>
              </a:prstGeom>
              <a:blipFill>
                <a:blip r:embed="rId4"/>
                <a:stretch>
                  <a:fillRect l="-2356" r="-2504" b="-169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09E9992-2A32-4D99-46A8-E4139B465650}"/>
                  </a:ext>
                </a:extLst>
              </p:cNvPr>
              <p:cNvSpPr txBox="1"/>
              <p:nvPr/>
            </p:nvSpPr>
            <p:spPr>
              <a:xfrm>
                <a:off x="449989" y="3321409"/>
                <a:ext cx="47568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34, 'mathAnswerShape': 1}">
                <a:extLst>
                  <a:ext uri="{FF2B5EF4-FFF2-40B4-BE49-F238E27FC236}">
                    <a16:creationId xmlns:a16="http://schemas.microsoft.com/office/drawing/2014/main" id="{709E9992-2A32-4D99-46A8-E4139B4656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21409"/>
                <a:ext cx="4756848" cy="765061"/>
              </a:xfrm>
              <a:prstGeom prst="rect">
                <a:avLst/>
              </a:prstGeom>
              <a:blipFill>
                <a:blip r:embed="rId5"/>
                <a:stretch>
                  <a:fillRect l="-2051" r="-2051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C1495EB7-0622-79CE-560B-7FDC1632626A}"/>
              </a:ext>
            </a:extLst>
          </p:cNvPr>
          <p:cNvSpPr txBox="1"/>
          <p:nvPr/>
        </p:nvSpPr>
        <p:spPr>
          <a:xfrm>
            <a:off x="449989" y="3992858"/>
            <a:ext cx="4758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A'OB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A'ON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FEFF4CC-2D38-C97E-3A3D-227E6292DBE8}"/>
                  </a:ext>
                </a:extLst>
              </p:cNvPr>
              <p:cNvSpPr txBox="1"/>
              <p:nvPr/>
            </p:nvSpPr>
            <p:spPr>
              <a:xfrm>
                <a:off x="449989" y="4468346"/>
                <a:ext cx="5312156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A'B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′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34, 'mathAnswerShape': 1}">
                <a:extLst>
                  <a:ext uri="{FF2B5EF4-FFF2-40B4-BE49-F238E27FC236}">
                    <a16:creationId xmlns:a16="http://schemas.microsoft.com/office/drawing/2014/main" id="{3FEFF4CC-2D38-C97E-3A3D-227E6292DB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68346"/>
                <a:ext cx="5312156" cy="630441"/>
              </a:xfrm>
              <a:prstGeom prst="rect">
                <a:avLst/>
              </a:prstGeom>
              <a:blipFill>
                <a:blip r:embed="rId6"/>
                <a:stretch>
                  <a:fillRect l="-1837" r="-1837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F9D245A-37F2-5F53-FC74-1B15B3AF25E7}"/>
                  </a:ext>
                </a:extLst>
              </p:cNvPr>
              <p:cNvSpPr txBox="1"/>
              <p:nvPr/>
            </p:nvSpPr>
            <p:spPr>
              <a:xfrm>
                <a:off x="449989" y="5005175"/>
                <a:ext cx="3501263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的最小值是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34, 'mathAnswerShape': 1}">
                <a:extLst>
                  <a:ext uri="{FF2B5EF4-FFF2-40B4-BE49-F238E27FC236}">
                    <a16:creationId xmlns:a16="http://schemas.microsoft.com/office/drawing/2014/main" id="{FF9D245A-37F2-5F53-FC74-1B15B3AF25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05175"/>
                <a:ext cx="3501263" cy="555765"/>
              </a:xfrm>
              <a:prstGeom prst="rect">
                <a:avLst/>
              </a:prstGeom>
              <a:blipFill>
                <a:blip r:embed="rId7"/>
                <a:stretch>
                  <a:fillRect l="-2787" r="-2787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9" name="yt_shape_11509"/>
          <p:cNvSpPr txBox="1"/>
          <p:nvPr/>
        </p:nvSpPr>
        <p:spPr>
          <a:xfrm>
            <a:off x="540000" y="265276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1508" name="yt_image_1150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729591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11" name="yt_shape_11511"/>
          <p:cNvSpPr txBox="1"/>
          <p:nvPr/>
        </p:nvSpPr>
        <p:spPr>
          <a:xfrm>
            <a:off x="540000" y="3103759"/>
            <a:ext cx="11111999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在同圆中，如果两个圆心角相等，那么它们所对的弧相等，所对的弦也相等，在同圆或等圆中，如果两个圆心角、两条弧和两条弦中有一组量相等，那么它们所对应的其余各组量都分别相等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2" name="yt_shape_11372"/>
          <p:cNvSpPr txBox="1"/>
          <p:nvPr/>
        </p:nvSpPr>
        <p:spPr>
          <a:xfrm>
            <a:off x="540000" y="1343276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371" name="yt_image_11371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43276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74" name="yt_shape_11374"/>
          <p:cNvSpPr txBox="1"/>
          <p:nvPr/>
        </p:nvSpPr>
        <p:spPr>
          <a:xfrm>
            <a:off x="540000" y="2046573"/>
            <a:ext cx="352340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圆心角的概念</a:t>
            </a:r>
          </a:p>
        </p:txBody>
      </p:sp>
      <p:sp>
        <p:nvSpPr>
          <p:cNvPr id="11375" name="yt_shape_11375"/>
          <p:cNvSpPr txBox="1"/>
          <p:nvPr/>
        </p:nvSpPr>
        <p:spPr>
          <a:xfrm>
            <a:off x="540000" y="2546138"/>
            <a:ext cx="59936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下列图形中表示的角是圆心角的是（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1376" name="yt_image_11376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8032" y="3114639"/>
            <a:ext cx="5700016" cy="1501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78" name="yt_shape_11378"/>
          <p:cNvSpPr txBox="1"/>
          <p:nvPr/>
        </p:nvSpPr>
        <p:spPr>
          <a:xfrm>
            <a:off x="540119" y="465837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将一个圆分成四个扇形，它们的圆心角的度数比为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，则这四个扇形中，圆心角最大的是（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379" name="yt_table_1137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3700589"/>
              </p:ext>
            </p:extLst>
          </p:nvPr>
        </p:nvGraphicFramePr>
        <p:xfrm>
          <a:off x="540000" y="5617808"/>
          <a:ext cx="81464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188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189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190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1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A.54°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B.72°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D.126°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8"/>
                  </a:ext>
                </a:extLst>
              </a:tr>
            </a:tbl>
          </a:graphicData>
        </a:graphic>
      </p:graphicFrame>
      <p:pic>
        <p:nvPicPr>
          <p:cNvPr id="3" name="yt_shape_1697708441860">
            <a:extLst>
              <a:ext uri="{FF2B5EF4-FFF2-40B4-BE49-F238E27FC236}">
                <a16:creationId xmlns:a16="http://schemas.microsoft.com/office/drawing/2014/main" id="{36DA5839-7C0E-6F9E-83F6-016358749A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8590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30E97A0-9615-FD34-876C-917369A44B49}"/>
              </a:ext>
            </a:extLst>
          </p:cNvPr>
          <p:cNvSpPr txBox="1"/>
          <p:nvPr/>
        </p:nvSpPr>
        <p:spPr>
          <a:xfrm>
            <a:off x="5707789" y="249933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068EB3A-6B87-0712-DE77-01EE822B2ACA}"/>
              </a:ext>
            </a:extLst>
          </p:cNvPr>
          <p:cNvSpPr txBox="1"/>
          <p:nvPr/>
        </p:nvSpPr>
        <p:spPr>
          <a:xfrm>
            <a:off x="3650508" y="508705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1" name="yt_shape_11381"/>
          <p:cNvSpPr txBox="1"/>
          <p:nvPr/>
        </p:nvSpPr>
        <p:spPr>
          <a:xfrm>
            <a:off x="540000" y="1052826"/>
            <a:ext cx="537006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圆心角、弧、弦之间的关系</a:t>
            </a:r>
          </a:p>
        </p:txBody>
      </p:sp>
      <p:sp>
        <p:nvSpPr>
          <p:cNvPr id="11382" name="yt_shape_11382"/>
          <p:cNvSpPr txBox="1"/>
          <p:nvPr/>
        </p:nvSpPr>
        <p:spPr>
          <a:xfrm>
            <a:off x="540000" y="1552391"/>
            <a:ext cx="630140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在同圆或等圆中，下列说法错误的是（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383" name="yt_table_1138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44331"/>
              </p:ext>
            </p:extLst>
          </p:nvPr>
        </p:nvGraphicFramePr>
        <p:xfrm>
          <a:off x="540000" y="2031694"/>
          <a:ext cx="4233863" cy="1901952"/>
        </p:xfrm>
        <a:graphic>
          <a:graphicData uri="http://schemas.openxmlformats.org/drawingml/2006/table">
            <a:tbl>
              <a:tblPr/>
              <a:tblGrid>
                <a:gridCol w="4233863">
                  <a:extLst>
                    <a:ext uri="{9D8B030D-6E8A-4147-A177-3AD203B41FA5}">
                      <a16:colId xmlns:a16="http://schemas.microsoft.com/office/drawing/2014/main" val="101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相等弦所对的弧相等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相等弦所对的圆心角相等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相等圆心角所对的弧相等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相等圆心角所对的弦相等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385" name="yt_shape_11385"/>
              <p:cNvSpPr txBox="1"/>
              <p:nvPr/>
            </p:nvSpPr>
            <p:spPr>
              <a:xfrm>
                <a:off x="540000" y="3984014"/>
                <a:ext cx="9879436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385" name="yt_shape_11385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84014"/>
                <a:ext cx="9879436" cy="490006"/>
              </a:xfrm>
              <a:prstGeom prst="rect">
                <a:avLst/>
              </a:prstGeom>
              <a:blipFill>
                <a:blip r:embed="rId2"/>
                <a:stretch>
                  <a:fillRect l="-1914" r="-926" b="-3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390" name="yt_table_1139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2796023"/>
              </p:ext>
            </p:extLst>
          </p:nvPr>
        </p:nvGraphicFramePr>
        <p:xfrm>
          <a:off x="540000" y="4524808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193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194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195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1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3"/>
                  </a:ext>
                </a:extLst>
              </a:tr>
            </a:tbl>
          </a:graphicData>
        </a:graphic>
      </p:graphicFrame>
      <p:grpSp>
        <p:nvGrpSpPr>
          <p:cNvPr id="11387" name="yt_shape_11387_skip" title="H_129.1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45489" y="3984014"/>
            <a:ext cx="1206511" cy="1640727"/>
            <a:chOff x="0" y="0"/>
            <a:chExt cx="1206511" cy="1640727"/>
          </a:xfrm>
        </p:grpSpPr>
        <p:pic>
          <p:nvPicPr>
            <p:cNvPr id="2" name="yt_image_11387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06511" cy="12447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89" name="yt_shape_11389"/>
            <p:cNvSpPr txBox="1"/>
            <p:nvPr/>
          </p:nvSpPr>
          <p:spPr>
            <a:xfrm>
              <a:off x="-691855" y="1280727"/>
              <a:ext cx="262622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  <a:r>
                <a:rPr lang="zh-CN" altLang="zh-CN" sz="2400" b="0" i="1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　　　　　</a:t>
              </a:r>
            </a:p>
          </p:txBody>
        </p:sp>
      </p:grpSp>
      <p:pic>
        <p:nvPicPr>
          <p:cNvPr id="4" name="yt_shape_1697708442036">
            <a:extLst>
              <a:ext uri="{FF2B5EF4-FFF2-40B4-BE49-F238E27FC236}">
                <a16:creationId xmlns:a16="http://schemas.microsoft.com/office/drawing/2014/main" id="{CC684A2A-5BFE-1C97-F0CB-8F455C4725E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92153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F13EFD7-CC6C-D181-D69E-781E2EF78456}"/>
              </a:ext>
            </a:extLst>
          </p:cNvPr>
          <p:cNvSpPr txBox="1"/>
          <p:nvPr/>
        </p:nvSpPr>
        <p:spPr>
          <a:xfrm>
            <a:off x="6012589" y="150558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9509A92-3915-20DE-0555-08587DAF6A04}"/>
              </a:ext>
            </a:extLst>
          </p:cNvPr>
          <p:cNvSpPr txBox="1"/>
          <p:nvPr/>
        </p:nvSpPr>
        <p:spPr>
          <a:xfrm>
            <a:off x="9573478" y="3937209"/>
            <a:ext cx="383285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92" name="yt_shape_11392"/>
              <p:cNvSpPr txBox="1"/>
              <p:nvPr/>
            </p:nvSpPr>
            <p:spPr>
              <a:xfrm>
                <a:off x="540000" y="2471568"/>
                <a:ext cx="8064067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等于（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1392" name="yt_shape_11392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71568"/>
                <a:ext cx="8064067" cy="490006"/>
              </a:xfrm>
              <a:prstGeom prst="rect">
                <a:avLst/>
              </a:prstGeom>
              <a:blipFill>
                <a:blip r:embed="rId2"/>
                <a:stretch>
                  <a:fillRect l="-2345" r="-1362" b="-370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397" name="yt_table_1139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7608122"/>
              </p:ext>
            </p:extLst>
          </p:nvPr>
        </p:nvGraphicFramePr>
        <p:xfrm>
          <a:off x="540000" y="3012362"/>
          <a:ext cx="8146416" cy="475488"/>
        </p:xfrm>
        <a:graphic>
          <a:graphicData uri="http://schemas.openxmlformats.org/drawingml/2006/table">
            <a:tbl>
              <a:tblPr/>
              <a:tblGrid>
                <a:gridCol w="2392680">
                  <a:extLst>
                    <a:ext uri="{9D8B030D-6E8A-4147-A177-3AD203B41FA5}">
                      <a16:colId xmlns:a16="http://schemas.microsoft.com/office/drawing/2014/main" val="10197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198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199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2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B.75°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4"/>
                  </a:ext>
                </a:extLst>
              </a:tr>
            </a:tbl>
          </a:graphicData>
        </a:graphic>
      </p:graphicFrame>
      <p:grpSp>
        <p:nvGrpSpPr>
          <p:cNvPr id="11394" name="yt_shape_11394_skip" title="H_136.5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557110" y="3012362"/>
            <a:ext cx="1092614" cy="1734453"/>
            <a:chOff x="0" y="0"/>
            <a:chExt cx="1092614" cy="1734453"/>
          </a:xfrm>
        </p:grpSpPr>
        <p:pic>
          <p:nvPicPr>
            <p:cNvPr id="2" name="yt_image_11394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092614" cy="13384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96" name="yt_shape_11396"/>
            <p:cNvSpPr txBox="1"/>
            <p:nvPr/>
          </p:nvSpPr>
          <p:spPr>
            <a:xfrm>
              <a:off x="13026" y="137445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4A78C25-7CFD-CFC6-E48D-FCB833335346}"/>
              </a:ext>
            </a:extLst>
          </p:cNvPr>
          <p:cNvSpPr txBox="1"/>
          <p:nvPr/>
        </p:nvSpPr>
        <p:spPr>
          <a:xfrm>
            <a:off x="7775666" y="2424762"/>
            <a:ext cx="383285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99" name="yt_shape_11399"/>
              <p:cNvSpPr txBox="1"/>
              <p:nvPr/>
            </p:nvSpPr>
            <p:spPr>
              <a:xfrm>
                <a:off x="540119" y="2327924"/>
                <a:ext cx="11111999" cy="10479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，则下列结论中：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④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，正确的是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①②③④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（填序号）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99" name="yt_shape_11399" descr="{&quot;rangeId&quot;:10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27924"/>
                <a:ext cx="11111999" cy="1047979"/>
              </a:xfrm>
              <a:prstGeom prst="rect">
                <a:avLst/>
              </a:prstGeom>
              <a:blipFill>
                <a:blip r:embed="rId2"/>
                <a:stretch>
                  <a:fillRect l="-1701" r="-988" b="-168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401" name="yt_image_1140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9624" y="3579055"/>
            <a:ext cx="1452751" cy="131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B68784F-906B-8D02-FB1D-04388A8B40B4}"/>
              </a:ext>
            </a:extLst>
          </p:cNvPr>
          <p:cNvSpPr txBox="1"/>
          <p:nvPr/>
        </p:nvSpPr>
        <p:spPr>
          <a:xfrm>
            <a:off x="4934923" y="2833695"/>
            <a:ext cx="1399286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①②③④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403" name="yt_shape_11403"/>
              <p:cNvSpPr txBox="1"/>
              <p:nvPr/>
            </p:nvSpPr>
            <p:spPr>
              <a:xfrm>
                <a:off x="730310" y="2023335"/>
                <a:ext cx="10236401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页练习第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题变式）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34°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403" name="yt_shape_114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310" y="2023335"/>
                <a:ext cx="10236401" cy="986489"/>
              </a:xfrm>
              <a:prstGeom prst="rect">
                <a:avLst/>
              </a:prstGeom>
              <a:blipFill>
                <a:blip r:embed="rId2"/>
                <a:stretch>
                  <a:fillRect l="-1846" b="-179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405" name="yt_image_1140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12224" y="3250765"/>
            <a:ext cx="1676525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407" name="yt_shape_11407"/>
              <p:cNvSpPr txBox="1"/>
              <p:nvPr/>
            </p:nvSpPr>
            <p:spPr>
              <a:xfrm>
                <a:off x="820084" y="3056630"/>
                <a:ext cx="4586192" cy="26372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34°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102°.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51°.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407" name="yt_shape_114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0084" y="3056630"/>
                <a:ext cx="4586192" cy="2637260"/>
              </a:xfrm>
              <a:prstGeom prst="rect">
                <a:avLst/>
              </a:prstGeom>
              <a:blipFill>
                <a:blip r:embed="rId4"/>
                <a:stretch>
                  <a:fillRect l="-4122" r="-3324" b="-30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E74BEFE-A978-2931-5DDC-9BC3CAE797B6}"/>
                  </a:ext>
                </a:extLst>
              </p:cNvPr>
              <p:cNvSpPr txBox="1"/>
              <p:nvPr/>
            </p:nvSpPr>
            <p:spPr>
              <a:xfrm>
                <a:off x="730073" y="3009824"/>
                <a:ext cx="3221101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E74BEFE-A978-2931-5DDC-9BC3CAE797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073" y="3009824"/>
                <a:ext cx="3221101" cy="646189"/>
              </a:xfrm>
              <a:prstGeom prst="rect">
                <a:avLst/>
              </a:prstGeom>
              <a:blipFill>
                <a:blip r:embed="rId5"/>
                <a:stretch>
                  <a:fillRect l="-3030" r="-3030" b="-13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FCD4FCC1-4EE1-5422-8AB2-819307B5B161}"/>
              </a:ext>
            </a:extLst>
          </p:cNvPr>
          <p:cNvSpPr txBox="1"/>
          <p:nvPr/>
        </p:nvSpPr>
        <p:spPr>
          <a:xfrm>
            <a:off x="730073" y="3562401"/>
            <a:ext cx="2166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34°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08CF6CE-C4CE-A9B3-A3C6-2B7B6B714BA7}"/>
              </a:ext>
            </a:extLst>
          </p:cNvPr>
          <p:cNvSpPr txBox="1"/>
          <p:nvPr/>
        </p:nvSpPr>
        <p:spPr>
          <a:xfrm>
            <a:off x="730073" y="4037889"/>
            <a:ext cx="2342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102°.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03B9707-941F-6DF6-E058-7D8784F15D74}"/>
              </a:ext>
            </a:extLst>
          </p:cNvPr>
          <p:cNvSpPr txBox="1"/>
          <p:nvPr/>
        </p:nvSpPr>
        <p:spPr>
          <a:xfrm>
            <a:off x="730073" y="4513378"/>
            <a:ext cx="190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07CFD12-CE84-A73D-0DD0-8B1A7EDAF41C}"/>
                  </a:ext>
                </a:extLst>
              </p:cNvPr>
              <p:cNvSpPr txBox="1"/>
              <p:nvPr/>
            </p:nvSpPr>
            <p:spPr>
              <a:xfrm>
                <a:off x="730073" y="4988865"/>
                <a:ext cx="47219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EAO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51°.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07CFD12-CE84-A73D-0DD0-8B1A7EDAF4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0073" y="4988865"/>
                <a:ext cx="4721923" cy="726326"/>
              </a:xfrm>
              <a:prstGeom prst="rect">
                <a:avLst/>
              </a:prstGeom>
              <a:blipFill>
                <a:blip r:embed="rId6"/>
                <a:stretch>
                  <a:fillRect l="-2067" r="-2326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409" name="yt_shape_11409"/>
              <p:cNvSpPr txBox="1"/>
              <p:nvPr/>
            </p:nvSpPr>
            <p:spPr>
              <a:xfrm>
                <a:off x="560600" y="1351949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，请问：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的大小有什么关系？为什么？</a:t>
                </a:r>
              </a:p>
            </p:txBody>
          </p:sp>
        </mc:Choice>
        <mc:Fallback>
          <p:sp>
            <p:nvSpPr>
              <p:cNvPr id="11409" name="yt_shape_114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600" y="1351949"/>
                <a:ext cx="11111999" cy="986489"/>
              </a:xfrm>
              <a:prstGeom prst="rect">
                <a:avLst/>
              </a:prstGeom>
              <a:blipFill>
                <a:blip r:embed="rId2"/>
                <a:stretch>
                  <a:fillRect l="-1700" r="-1042" b="-154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411" name="yt_image_1141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50876" y="2659257"/>
            <a:ext cx="1818558" cy="173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yt_shape_11413">
            <a:extLst>
              <a:ext uri="{FF2B5EF4-FFF2-40B4-BE49-F238E27FC236}">
                <a16:creationId xmlns:a16="http://schemas.microsoft.com/office/drawing/2014/main" id="{9B83B229-9E15-9710-C069-BD21702795D8}"/>
              </a:ext>
            </a:extLst>
          </p:cNvPr>
          <p:cNvSpPr txBox="1"/>
          <p:nvPr/>
        </p:nvSpPr>
        <p:spPr>
          <a:xfrm>
            <a:off x="655168" y="2539789"/>
            <a:ext cx="3359894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理由如下：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如图，连接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1414">
            <a:extLst>
              <a:ext uri="{FF2B5EF4-FFF2-40B4-BE49-F238E27FC236}">
                <a16:creationId xmlns:a16="http://schemas.microsoft.com/office/drawing/2014/main" id="{83404E1E-1F42-D0A1-A494-9CCC22B995AB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60296" y="2852936"/>
            <a:ext cx="1599719" cy="1560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1417">
                <a:extLst>
                  <a:ext uri="{FF2B5EF4-FFF2-40B4-BE49-F238E27FC236}">
                    <a16:creationId xmlns:a16="http://schemas.microsoft.com/office/drawing/2014/main" id="{1C8E7C35-700A-B928-CE2E-E388812FF5E5}"/>
                  </a:ext>
                </a:extLst>
              </p:cNvPr>
              <p:cNvSpPr txBox="1"/>
              <p:nvPr/>
            </p:nvSpPr>
            <p:spPr>
              <a:xfrm>
                <a:off x="655168" y="3596508"/>
                <a:ext cx="1716624" cy="4868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5" name="yt_shape_11417">
                <a:extLst>
                  <a:ext uri="{FF2B5EF4-FFF2-40B4-BE49-F238E27FC236}">
                    <a16:creationId xmlns:a16="http://schemas.microsoft.com/office/drawing/2014/main" id="{1C8E7C35-700A-B928-CE2E-E388812FF5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168" y="3596508"/>
                <a:ext cx="1716624" cy="486865"/>
              </a:xfrm>
              <a:prstGeom prst="rect">
                <a:avLst/>
              </a:prstGeom>
              <a:blipFill>
                <a:blip r:embed="rId5"/>
                <a:stretch>
                  <a:fillRect l="-10638" r="-9929" b="-3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1419">
            <a:extLst>
              <a:ext uri="{FF2B5EF4-FFF2-40B4-BE49-F238E27FC236}">
                <a16:creationId xmlns:a16="http://schemas.microsoft.com/office/drawing/2014/main" id="{3C10A50C-462F-4A27-DE80-853E1ED62633}"/>
              </a:ext>
            </a:extLst>
          </p:cNvPr>
          <p:cNvSpPr txBox="1"/>
          <p:nvPr/>
        </p:nvSpPr>
        <p:spPr>
          <a:xfrm>
            <a:off x="655168" y="4134161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1420">
            <a:extLst>
              <a:ext uri="{FF2B5EF4-FFF2-40B4-BE49-F238E27FC236}">
                <a16:creationId xmlns:a16="http://schemas.microsoft.com/office/drawing/2014/main" id="{B1FC4481-CF3B-06AA-CF23-2373CD5C2DFD}"/>
              </a:ext>
            </a:extLst>
          </p:cNvPr>
          <p:cNvSpPr txBox="1"/>
          <p:nvPr/>
        </p:nvSpPr>
        <p:spPr>
          <a:xfrm>
            <a:off x="655168" y="4613464"/>
            <a:ext cx="23339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1421">
            <a:extLst>
              <a:ext uri="{FF2B5EF4-FFF2-40B4-BE49-F238E27FC236}">
                <a16:creationId xmlns:a16="http://schemas.microsoft.com/office/drawing/2014/main" id="{FB296796-6185-2A02-BD95-4D595DB37520}"/>
              </a:ext>
            </a:extLst>
          </p:cNvPr>
          <p:cNvSpPr txBox="1"/>
          <p:nvPr/>
        </p:nvSpPr>
        <p:spPr>
          <a:xfrm>
            <a:off x="655168" y="5092767"/>
            <a:ext cx="31803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1422">
            <a:extLst>
              <a:ext uri="{FF2B5EF4-FFF2-40B4-BE49-F238E27FC236}">
                <a16:creationId xmlns:a16="http://schemas.microsoft.com/office/drawing/2014/main" id="{4CD58602-87E8-9ECA-C91E-8168ECA05425}"/>
              </a:ext>
            </a:extLst>
          </p:cNvPr>
          <p:cNvSpPr txBox="1"/>
          <p:nvPr/>
        </p:nvSpPr>
        <p:spPr>
          <a:xfrm>
            <a:off x="655168" y="5572070"/>
            <a:ext cx="15132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5FBB953-9A92-22F9-558B-6CF0C486EBEB}"/>
              </a:ext>
            </a:extLst>
          </p:cNvPr>
          <p:cNvSpPr txBox="1"/>
          <p:nvPr/>
        </p:nvSpPr>
        <p:spPr>
          <a:xfrm>
            <a:off x="565157" y="2492983"/>
            <a:ext cx="3507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6B430D8-6B22-5B83-D666-A77B16DFBCDD}"/>
              </a:ext>
            </a:extLst>
          </p:cNvPr>
          <p:cNvSpPr txBox="1"/>
          <p:nvPr/>
        </p:nvSpPr>
        <p:spPr>
          <a:xfrm>
            <a:off x="565157" y="2968471"/>
            <a:ext cx="22041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如图，连接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0369E9FA-EDE8-8C6E-81C2-A7DB12A39B87}"/>
                  </a:ext>
                </a:extLst>
              </p:cNvPr>
              <p:cNvSpPr txBox="1"/>
              <p:nvPr/>
            </p:nvSpPr>
            <p:spPr>
              <a:xfrm>
                <a:off x="565157" y="3549702"/>
                <a:ext cx="1880108" cy="5757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0369E9FA-EDE8-8C6E-81C2-A7DB12A39B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157" y="3549702"/>
                <a:ext cx="1880108" cy="575768"/>
              </a:xfrm>
              <a:prstGeom prst="rect">
                <a:avLst/>
              </a:prstGeom>
              <a:blipFill>
                <a:blip r:embed="rId6"/>
                <a:stretch>
                  <a:fillRect l="-5195" r="-5195" b="-2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75B663AE-E688-0C7D-737E-E8A27ACE3D5D}"/>
              </a:ext>
            </a:extLst>
          </p:cNvPr>
          <p:cNvSpPr txBox="1"/>
          <p:nvPr/>
        </p:nvSpPr>
        <p:spPr>
          <a:xfrm>
            <a:off x="565157" y="4087355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79B5F0F-EDC6-7D4C-6D21-2A90C84B4676}"/>
              </a:ext>
            </a:extLst>
          </p:cNvPr>
          <p:cNvSpPr txBox="1"/>
          <p:nvPr/>
        </p:nvSpPr>
        <p:spPr>
          <a:xfrm>
            <a:off x="565157" y="4566658"/>
            <a:ext cx="2491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DA03383A-2341-7A7F-20EA-9BC2177E2186}"/>
              </a:ext>
            </a:extLst>
          </p:cNvPr>
          <p:cNvSpPr txBox="1"/>
          <p:nvPr/>
        </p:nvSpPr>
        <p:spPr>
          <a:xfrm>
            <a:off x="565157" y="5045961"/>
            <a:ext cx="332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CE9149E-23F9-1320-6882-B5F1A3BA8A1C}"/>
              </a:ext>
            </a:extLst>
          </p:cNvPr>
          <p:cNvSpPr txBox="1"/>
          <p:nvPr/>
        </p:nvSpPr>
        <p:spPr>
          <a:xfrm>
            <a:off x="565157" y="5525264"/>
            <a:ext cx="167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3" name="yt_shape_11423"/>
          <p:cNvSpPr txBox="1"/>
          <p:nvPr/>
        </p:nvSpPr>
        <p:spPr>
          <a:xfrm>
            <a:off x="540000" y="2641808"/>
            <a:ext cx="937115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对圆心角的相关概念理解不透彻，忽略隐含条件导致出错</a:t>
            </a:r>
          </a:p>
        </p:txBody>
      </p:sp>
      <p:sp>
        <p:nvSpPr>
          <p:cNvPr id="11424" name="yt_shape_11424"/>
          <p:cNvSpPr txBox="1"/>
          <p:nvPr/>
        </p:nvSpPr>
        <p:spPr>
          <a:xfrm>
            <a:off x="540119" y="314137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将一个圆分割成三个扇形，它们的圆心角的度数比为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，则这个扇形中圆心角度数最大的是（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425" name="yt_table_1142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4253270"/>
              </p:ext>
            </p:extLst>
          </p:nvPr>
        </p:nvGraphicFramePr>
        <p:xfrm>
          <a:off x="540000" y="4100808"/>
          <a:ext cx="82988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201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202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203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2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5"/>
                  </a:ext>
                </a:extLst>
              </a:tr>
            </a:tbl>
          </a:graphicData>
        </a:graphic>
      </p:graphicFrame>
      <p:pic>
        <p:nvPicPr>
          <p:cNvPr id="3" name="yt_shape_1697708442320">
            <a:extLst>
              <a:ext uri="{FF2B5EF4-FFF2-40B4-BE49-F238E27FC236}">
                <a16:creationId xmlns:a16="http://schemas.microsoft.com/office/drawing/2014/main" id="{126978BE-7D6A-3E17-0719-20B0B9CE9D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8113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3BF99DE-6ABF-5F41-96CD-6D704EF5E418}"/>
              </a:ext>
            </a:extLst>
          </p:cNvPr>
          <p:cNvSpPr txBox="1"/>
          <p:nvPr/>
        </p:nvSpPr>
        <p:spPr>
          <a:xfrm>
            <a:off x="3040908" y="357005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8" name="yt_shape_11428"/>
          <p:cNvSpPr txBox="1"/>
          <p:nvPr/>
        </p:nvSpPr>
        <p:spPr>
          <a:xfrm>
            <a:off x="540000" y="129435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427" name="yt_image_11427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94350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430" name="yt_shape_11430"/>
              <p:cNvSpPr txBox="1"/>
              <p:nvPr/>
            </p:nvSpPr>
            <p:spPr>
              <a:xfrm>
                <a:off x="540000" y="1986219"/>
                <a:ext cx="10415993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上，若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的关系是（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430" name="yt_shape_11430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86219"/>
                <a:ext cx="10415993" cy="490006"/>
              </a:xfrm>
              <a:prstGeom prst="rect">
                <a:avLst/>
              </a:prstGeom>
              <a:blipFill>
                <a:blip r:embed="rId3"/>
                <a:stretch>
                  <a:fillRect l="-1815" r="-820" b="-3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432" name="yt_table_1143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2939655"/>
              </p:ext>
            </p:extLst>
          </p:nvPr>
        </p:nvGraphicFramePr>
        <p:xfrm>
          <a:off x="540000" y="2527013"/>
          <a:ext cx="6928486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205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2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CD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7"/>
                  </a:ext>
                </a:extLst>
              </a:tr>
            </a:tbl>
          </a:graphicData>
        </a:graphic>
      </p:graphicFrame>
      <p:sp>
        <p:nvSpPr>
          <p:cNvPr id="11434" name="yt_shape_11434"/>
          <p:cNvSpPr txBox="1"/>
          <p:nvPr/>
        </p:nvSpPr>
        <p:spPr>
          <a:xfrm>
            <a:off x="540119" y="3528567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（怀化市四中月考）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下列命题：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相等的圆心角所对的弦不一定相等；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圆心角不等，所对的弦就不相等；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相等的弦所对的圆心角相等；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两条弧不相等，它们所对的圆心角有可能相等；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两条弧不相等，它们所对的弦就不等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其中真命题有（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435" name="yt_table_1143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5534137"/>
              </p:ext>
            </p:extLst>
          </p:nvPr>
        </p:nvGraphicFramePr>
        <p:xfrm>
          <a:off x="540000" y="5448265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20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0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09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2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C56EC4E-019A-4DAA-9289-CD513F7EC4AB}"/>
              </a:ext>
            </a:extLst>
          </p:cNvPr>
          <p:cNvSpPr txBox="1"/>
          <p:nvPr/>
        </p:nvSpPr>
        <p:spPr>
          <a:xfrm>
            <a:off x="10104847" y="1939413"/>
            <a:ext cx="383285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3F4E1B2-5C8E-81C3-9635-557797DEA096}"/>
              </a:ext>
            </a:extLst>
          </p:cNvPr>
          <p:cNvSpPr txBox="1"/>
          <p:nvPr/>
        </p:nvSpPr>
        <p:spPr>
          <a:xfrm>
            <a:off x="907308" y="490822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1920</Words>
  <Application>Microsoft Office PowerPoint</Application>
  <PresentationFormat>宽屏</PresentationFormat>
  <Paragraphs>177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1045372279@qq.com</cp:lastModifiedBy>
  <cp:revision>44</cp:revision>
  <dcterms:created xsi:type="dcterms:W3CDTF">2023-05-05T05:33:04Z</dcterms:created>
  <dcterms:modified xsi:type="dcterms:W3CDTF">2023-10-20T11:28:57Z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