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8" r:id="rId4"/>
    <p:sldId id="371" r:id="rId5"/>
    <p:sldId id="390" r:id="rId6"/>
    <p:sldId id="375" r:id="rId7"/>
    <p:sldId id="377" r:id="rId8"/>
    <p:sldId id="378" r:id="rId9"/>
    <p:sldId id="380" r:id="rId10"/>
    <p:sldId id="382" r:id="rId11"/>
    <p:sldId id="383" r:id="rId12"/>
    <p:sldId id="384" r:id="rId13"/>
    <p:sldId id="385" r:id="rId14"/>
    <p:sldId id="386" r:id="rId15"/>
    <p:sldId id="392" r:id="rId16"/>
    <p:sldId id="388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bin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44" name="yt_image_13044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147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6" name="yt_shape_13046"/>
          <p:cNvSpPr txBox="1"/>
          <p:nvPr/>
        </p:nvSpPr>
        <p:spPr>
          <a:xfrm>
            <a:off x="540119" y="2997942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各边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，各内角也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的多边形叫作正多边形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一个正多边形的外接圆的圆心叫作这个正多边形的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，外接圆的半径叫作正多边形的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，正多边形每一边所对的圆心角叫作正多边形的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任意正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边形都是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轴对称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为偶数时它又是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中心对称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图形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9C3702-C370-5A61-EA9A-356B6484D72B}"/>
              </a:ext>
            </a:extLst>
          </p:cNvPr>
          <p:cNvSpPr txBox="1"/>
          <p:nvPr/>
        </p:nvSpPr>
        <p:spPr>
          <a:xfrm>
            <a:off x="15931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BF28A8-0041-0CF3-D3CD-ED39C5E05544}"/>
              </a:ext>
            </a:extLst>
          </p:cNvPr>
          <p:cNvSpPr txBox="1"/>
          <p:nvPr/>
        </p:nvSpPr>
        <p:spPr>
          <a:xfrm>
            <a:off x="4336308" y="295113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E11254-5FB0-0D6D-C41D-894A156BFD6D}"/>
              </a:ext>
            </a:extLst>
          </p:cNvPr>
          <p:cNvSpPr txBox="1"/>
          <p:nvPr/>
        </p:nvSpPr>
        <p:spPr>
          <a:xfrm>
            <a:off x="7689107" y="342662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9B7037-5B0B-4386-7822-3C73013E618E}"/>
              </a:ext>
            </a:extLst>
          </p:cNvPr>
          <p:cNvSpPr txBox="1"/>
          <p:nvPr/>
        </p:nvSpPr>
        <p:spPr>
          <a:xfrm>
            <a:off x="2278908" y="390211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半径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E07842-3B34-4FD3-A5AF-47BAD993C5A5}"/>
              </a:ext>
            </a:extLst>
          </p:cNvPr>
          <p:cNvSpPr txBox="1"/>
          <p:nvPr/>
        </p:nvSpPr>
        <p:spPr>
          <a:xfrm>
            <a:off x="9898907" y="390211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中心角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B68447D-9BB8-799D-D0ED-E98FA8DF92CC}"/>
              </a:ext>
            </a:extLst>
          </p:cNvPr>
          <p:cNvSpPr txBox="1"/>
          <p:nvPr/>
        </p:nvSpPr>
        <p:spPr>
          <a:xfrm>
            <a:off x="3269508" y="437760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轴对称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650122-B973-007F-8D6F-595CF9346A0B}"/>
              </a:ext>
            </a:extLst>
          </p:cNvPr>
          <p:cNvSpPr txBox="1"/>
          <p:nvPr/>
        </p:nvSpPr>
        <p:spPr>
          <a:xfrm>
            <a:off x="8298707" y="4377600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中心对称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107" name="yt_shape_13107"/>
              <p:cNvSpPr txBox="1"/>
              <p:nvPr/>
            </p:nvSpPr>
            <p:spPr>
              <a:xfrm>
                <a:off x="540000" y="2231736"/>
                <a:ext cx="10651890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11.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如图，正六边形螺帽的边长是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，这个扳手的开口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的值应是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</a:p>
            </p:txBody>
          </p:sp>
        </mc:Choice>
        <mc:Fallback>
          <p:sp>
            <p:nvSpPr>
              <p:cNvPr id="13107" name="yt_shape_131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31736"/>
                <a:ext cx="10651890" cy="465577"/>
              </a:xfrm>
              <a:prstGeom prst="rect">
                <a:avLst/>
              </a:prstGeom>
              <a:blipFill>
                <a:blip r:embed="rId2"/>
                <a:stretch>
                  <a:fillRect l="-1774" t="-3947" b="-407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12" name="yt_shape_13112"/>
          <p:cNvSpPr txBox="1"/>
          <p:nvPr/>
        </p:nvSpPr>
        <p:spPr>
          <a:xfrm>
            <a:off x="540000" y="466361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09" name="yt_shape_13109" title="H_134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6404" y="2900465"/>
            <a:ext cx="1699191" cy="1712736"/>
            <a:chOff x="0" y="0"/>
            <a:chExt cx="1699191" cy="1712736"/>
          </a:xfrm>
        </p:grpSpPr>
        <p:pic>
          <p:nvPicPr>
            <p:cNvPr id="2" name="yt_image_1310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99191" cy="13167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1" name="yt_shape_13111"/>
            <p:cNvSpPr txBox="1"/>
            <p:nvPr/>
          </p:nvSpPr>
          <p:spPr>
            <a:xfrm>
              <a:off x="240131" y="135273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81600D-B7D2-54F1-7558-EDFC43BECB81}"/>
                  </a:ext>
                </a:extLst>
              </p:cNvPr>
              <p:cNvSpPr txBox="1"/>
              <p:nvPr/>
            </p:nvSpPr>
            <p:spPr>
              <a:xfrm>
                <a:off x="9420761" y="2103980"/>
                <a:ext cx="100571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81600D-B7D2-54F1-7558-EDFC43BECB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0761" y="2103980"/>
                <a:ext cx="1005714" cy="554686"/>
              </a:xfrm>
              <a:prstGeom prst="rect">
                <a:avLst/>
              </a:prstGeom>
              <a:blipFill>
                <a:blip r:embed="rId4"/>
                <a:stretch>
                  <a:fillRect l="-909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3" name="yt_shape_13113"/>
              <p:cNvSpPr txBox="1"/>
              <p:nvPr/>
            </p:nvSpPr>
            <p:spPr>
              <a:xfrm>
                <a:off x="540119" y="1908580"/>
                <a:ext cx="11111999" cy="11998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（上海市中考）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六个带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度角的直角三角板拼成一个正六边形，直角三角板的最短边为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，则中间正六边形的面积为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13" name="yt_shape_13113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08580"/>
                <a:ext cx="11111999" cy="1199880"/>
              </a:xfrm>
              <a:prstGeom prst="rect">
                <a:avLst/>
              </a:prstGeom>
              <a:blipFill>
                <a:blip r:embed="rId2"/>
                <a:stretch>
                  <a:fillRect l="-1701" t="-4061" r="-1153" b="-81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118" name="yt_shape_13118"/>
          <p:cNvSpPr txBox="1"/>
          <p:nvPr/>
        </p:nvSpPr>
        <p:spPr>
          <a:xfrm>
            <a:off x="540000" y="498676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115" name="yt_shape_13115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01088" y="3311612"/>
            <a:ext cx="1389823" cy="1624725"/>
            <a:chOff x="0" y="0"/>
            <a:chExt cx="1389823" cy="1624725"/>
          </a:xfrm>
        </p:grpSpPr>
        <p:pic>
          <p:nvPicPr>
            <p:cNvPr id="2" name="yt_image_1311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89823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17" name="yt_shape_13117"/>
            <p:cNvSpPr txBox="1"/>
            <p:nvPr/>
          </p:nvSpPr>
          <p:spPr>
            <a:xfrm>
              <a:off x="85447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DC648E-96A0-6031-28D0-7C2776CEBFF3}"/>
                  </a:ext>
                </a:extLst>
              </p:cNvPr>
              <p:cNvSpPr txBox="1"/>
              <p:nvPr/>
            </p:nvSpPr>
            <p:spPr>
              <a:xfrm>
                <a:off x="5479308" y="2132856"/>
                <a:ext cx="583375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DC648E-96A0-6031-28D0-7C2776CEBF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79308" y="2132856"/>
                <a:ext cx="583375" cy="806400"/>
              </a:xfrm>
              <a:prstGeom prst="rect">
                <a:avLst/>
              </a:prstGeom>
              <a:blipFill>
                <a:blip r:embed="rId4"/>
                <a:stretch>
                  <a:fillRect l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9" name="yt_shape_13119"/>
          <p:cNvSpPr txBox="1"/>
          <p:nvPr/>
        </p:nvSpPr>
        <p:spPr>
          <a:xfrm>
            <a:off x="540119" y="102105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如图，正方形的边长为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，剪去四个角后得到一个正八边形，求这个正八边形的边长和面积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3120" name="yt_image_13120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8288" y="2780928"/>
            <a:ext cx="1546479" cy="154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3122">
                <a:extLst>
                  <a:ext uri="{FF2B5EF4-FFF2-40B4-BE49-F238E27FC236}">
                    <a16:creationId xmlns:a16="http://schemas.microsoft.com/office/drawing/2014/main" id="{D0255004-F90F-8553-CFD2-3A3A29825DF7}"/>
                  </a:ext>
                </a:extLst>
              </p:cNvPr>
              <p:cNvSpPr txBox="1"/>
              <p:nvPr/>
            </p:nvSpPr>
            <p:spPr>
              <a:xfrm>
                <a:off x="497379" y="1972404"/>
                <a:ext cx="6681444" cy="37066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解：设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正八边形边长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正八边形的面积为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2" name="yt_shape_13122">
                <a:extLst>
                  <a:ext uri="{FF2B5EF4-FFF2-40B4-BE49-F238E27FC236}">
                    <a16:creationId xmlns:a16="http://schemas.microsoft.com/office/drawing/2014/main" id="{D0255004-F90F-8553-CFD2-3A3A29825D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972404"/>
                <a:ext cx="6681444" cy="3706656"/>
              </a:xfrm>
              <a:prstGeom prst="rect">
                <a:avLst/>
              </a:prstGeom>
              <a:blipFill>
                <a:blip r:embed="rId3"/>
                <a:stretch>
                  <a:fillRect l="-2828" t="-1480" r="-1642" b="-1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5983A3A-EF25-5FCE-B6DD-A4C1B8DF93CE}"/>
              </a:ext>
            </a:extLst>
          </p:cNvPr>
          <p:cNvSpPr txBox="1"/>
          <p:nvPr/>
        </p:nvSpPr>
        <p:spPr>
          <a:xfrm>
            <a:off x="407368" y="1925598"/>
            <a:ext cx="265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解：设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4A2024-F381-2B8C-676C-C64354BDE5B6}"/>
                  </a:ext>
                </a:extLst>
              </p:cNvPr>
              <p:cNvSpPr txBox="1"/>
              <p:nvPr/>
            </p:nvSpPr>
            <p:spPr>
              <a:xfrm>
                <a:off x="407368" y="2401086"/>
                <a:ext cx="2856739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F4A2024-F381-2B8C-676C-C64354BDE5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01086"/>
                <a:ext cx="2856739" cy="615392"/>
              </a:xfrm>
              <a:prstGeom prst="rect">
                <a:avLst/>
              </a:prstGeom>
              <a:blipFill>
                <a:blip r:embed="rId4"/>
                <a:stretch>
                  <a:fillRect l="-3419" r="-320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1AB56BC-D644-1781-209D-F5AB33FBAA34}"/>
              </a:ext>
            </a:extLst>
          </p:cNvPr>
          <p:cNvSpPr txBox="1"/>
          <p:nvPr/>
        </p:nvSpPr>
        <p:spPr>
          <a:xfrm>
            <a:off x="407368" y="2922866"/>
            <a:ext cx="427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EF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FC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4CB00E-B159-9CBD-41AE-3AC916CAB3C6}"/>
                  </a:ext>
                </a:extLst>
              </p:cNvPr>
              <p:cNvSpPr txBox="1"/>
              <p:nvPr/>
            </p:nvSpPr>
            <p:spPr>
              <a:xfrm>
                <a:off x="407368" y="3398354"/>
                <a:ext cx="2629726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＋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74CB00E-B159-9CBD-41AE-3AC916CAB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398354"/>
                <a:ext cx="2629726" cy="615391"/>
              </a:xfrm>
              <a:prstGeom prst="rect">
                <a:avLst/>
              </a:prstGeom>
              <a:blipFill>
                <a:blip r:embed="rId5"/>
                <a:stretch>
                  <a:fillRect l="-3712" r="-3480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614DFD-F114-9D38-8B45-07D99D703DD9}"/>
                  </a:ext>
                </a:extLst>
              </p:cNvPr>
              <p:cNvSpPr txBox="1"/>
              <p:nvPr/>
            </p:nvSpPr>
            <p:spPr>
              <a:xfrm>
                <a:off x="407368" y="3920133"/>
                <a:ext cx="1902651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A614DFD-F114-9D38-8B45-07D99D703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920133"/>
                <a:ext cx="1902651" cy="615392"/>
              </a:xfrm>
              <a:prstGeom prst="rect">
                <a:avLst/>
              </a:prstGeom>
              <a:blipFill>
                <a:blip r:embed="rId6"/>
                <a:stretch>
                  <a:fillRect l="-5128" r="-480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A3385D-298D-DE85-C48E-258632EDFF9E}"/>
                  </a:ext>
                </a:extLst>
              </p:cNvPr>
              <p:cNvSpPr txBox="1"/>
              <p:nvPr/>
            </p:nvSpPr>
            <p:spPr>
              <a:xfrm>
                <a:off x="407368" y="4441913"/>
                <a:ext cx="606202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正八边形边长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EF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BA3385D-298D-DE85-C48E-258632EDF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441913"/>
                <a:ext cx="6062027" cy="615391"/>
              </a:xfrm>
              <a:prstGeom prst="rect">
                <a:avLst/>
              </a:prstGeom>
              <a:blipFill>
                <a:blip r:embed="rId7"/>
                <a:stretch>
                  <a:fillRect l="-1610" r="-130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F5E3C5-7098-9973-0811-4AA49C803BE4}"/>
                  </a:ext>
                </a:extLst>
              </p:cNvPr>
              <p:cNvSpPr txBox="1"/>
              <p:nvPr/>
            </p:nvSpPr>
            <p:spPr>
              <a:xfrm>
                <a:off x="407368" y="4963692"/>
                <a:ext cx="679691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正八边形的面积为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DF5E3C5-7098-9973-0811-4AA49C803B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963692"/>
                <a:ext cx="6796913" cy="726326"/>
              </a:xfrm>
              <a:prstGeom prst="rect">
                <a:avLst/>
              </a:prstGeom>
              <a:blipFill>
                <a:blip r:embed="rId8"/>
                <a:stretch>
                  <a:fillRect l="-1435" r="-125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5" name="yt_shape_13125"/>
          <p:cNvSpPr txBox="1"/>
          <p:nvPr/>
        </p:nvSpPr>
        <p:spPr>
          <a:xfrm>
            <a:off x="540000" y="2086516"/>
            <a:ext cx="4135299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434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124" name="yt_image_131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86516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27" name="yt_shape_13127"/>
          <p:cNvSpPr txBox="1"/>
          <p:nvPr/>
        </p:nvSpPr>
        <p:spPr>
          <a:xfrm>
            <a:off x="540000" y="2784099"/>
            <a:ext cx="571951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推理能力）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观察下列结论：</a:t>
            </a:r>
          </a:p>
        </p:txBody>
      </p:sp>
      <p:sp>
        <p:nvSpPr>
          <p:cNvPr id="13128" name="yt_shape_13128"/>
          <p:cNvSpPr txBox="1"/>
          <p:nvPr/>
        </p:nvSpPr>
        <p:spPr>
          <a:xfrm>
            <a:off x="540119" y="32634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，在正三角形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29" name="yt_shape_13129"/>
          <p:cNvSpPr txBox="1"/>
          <p:nvPr/>
        </p:nvSpPr>
        <p:spPr>
          <a:xfrm>
            <a:off x="540119" y="422283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NOD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4EE187-1D99-C0BC-2418-FCC86D7BBEB6}"/>
              </a:ext>
            </a:extLst>
          </p:cNvPr>
          <p:cNvSpPr txBox="1"/>
          <p:nvPr/>
        </p:nvSpPr>
        <p:spPr>
          <a:xfrm>
            <a:off x="3398096" y="4651519"/>
            <a:ext cx="607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0" name="yt_shape_13130"/>
          <p:cNvSpPr txBox="1"/>
          <p:nvPr/>
        </p:nvSpPr>
        <p:spPr>
          <a:xfrm>
            <a:off x="540119" y="116995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，在正五边形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分别是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上的点，且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EM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NOE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108°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  <a:cs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131" name="yt_shape_13131"/>
          <p:cNvSpPr txBox="1"/>
          <p:nvPr/>
        </p:nvSpPr>
        <p:spPr>
          <a:xfrm>
            <a:off x="540000" y="2129387"/>
            <a:ext cx="615553" cy="41203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……</a:t>
            </a:r>
          </a:p>
        </p:txBody>
      </p:sp>
      <p:pic>
        <p:nvPicPr>
          <p:cNvPr id="13132" name="yt_image_131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9248" y="2744575"/>
            <a:ext cx="4593502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34" name="yt_shape_13134"/>
              <p:cNvSpPr txBox="1"/>
              <p:nvPr/>
            </p:nvSpPr>
            <p:spPr>
              <a:xfrm>
                <a:off x="540119" y="4445491"/>
                <a:ext cx="11111999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根据以上规律，在正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中，对相邻的三边实施同样的操作过程，即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分别是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上的点，且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相交于点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，也会有类似的结论，你的结论是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NOA</a:t>
                </a:r>
                <a:r>
                  <a:rPr lang="en-US" altLang="zh-CN" sz="16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·180°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134" name="yt_shape_13134" descr="{&quot;rangeId&quot;:3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45491"/>
                <a:ext cx="11111999" cy="1602555"/>
              </a:xfrm>
              <a:prstGeom prst="rect">
                <a:avLst/>
              </a:prstGeom>
              <a:blipFill>
                <a:blip r:embed="rId3"/>
                <a:stretch>
                  <a:fillRect l="-1701" t="-3042" r="-1207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7E9576-946B-EE25-74F3-5E596A03C5EB}"/>
              </a:ext>
            </a:extLst>
          </p:cNvPr>
          <p:cNvSpPr txBox="1"/>
          <p:nvPr/>
        </p:nvSpPr>
        <p:spPr>
          <a:xfrm>
            <a:off x="3717183" y="1598634"/>
            <a:ext cx="759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108°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E46665-E678-A5D4-7A9D-CF5DA47ADB72}"/>
                  </a:ext>
                </a:extLst>
              </p:cNvPr>
              <p:cNvSpPr txBox="1"/>
              <p:nvPr/>
            </p:nvSpPr>
            <p:spPr>
              <a:xfrm>
                <a:off x="3498108" y="5157192"/>
                <a:ext cx="2620708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NOA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·180°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1E46665-E678-A5D4-7A9D-CF5DA47ADB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8108" y="5157192"/>
                <a:ext cx="2620708" cy="729692"/>
              </a:xfrm>
              <a:prstGeom prst="rect">
                <a:avLst/>
              </a:prstGeom>
              <a:blipFill>
                <a:blip r:embed="rId4"/>
                <a:stretch>
                  <a:fillRect l="-3721" r="-348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7" name="yt_shape_13137"/>
          <p:cNvSpPr txBox="1"/>
          <p:nvPr/>
        </p:nvSpPr>
        <p:spPr>
          <a:xfrm>
            <a:off x="540000" y="2652760"/>
            <a:ext cx="127983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8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cs typeface="宋体" pitchFamily="16"/>
              </a:rPr>
              <a:t> </a:t>
            </a:r>
          </a:p>
        </p:txBody>
      </p:sp>
      <p:pic>
        <p:nvPicPr>
          <p:cNvPr id="13136" name="yt_image_131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729591"/>
            <a:ext cx="12671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39" name="yt_shape_13139"/>
          <p:cNvSpPr txBox="1"/>
          <p:nvPr/>
        </p:nvSpPr>
        <p:spPr>
          <a:xfrm>
            <a:off x="540000" y="3103759"/>
            <a:ext cx="11111999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正多边形的有关计算其实质可转化为解直角三角形问题，即解由半径、边心距、中心角的一半所构成的直角三角形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作圆的内接正多边形，实质是等分圆周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0" name="yt_shape_13050"/>
          <p:cNvSpPr txBox="1"/>
          <p:nvPr/>
        </p:nvSpPr>
        <p:spPr>
          <a:xfrm>
            <a:off x="540000" y="1076722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49" name="yt_image_1304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6722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52" name="yt_shape_13052"/>
          <p:cNvSpPr txBox="1"/>
          <p:nvPr/>
        </p:nvSpPr>
        <p:spPr>
          <a:xfrm>
            <a:off x="540000" y="1780019"/>
            <a:ext cx="537006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正多边形有关的概念及画法</a:t>
            </a:r>
          </a:p>
        </p:txBody>
      </p:sp>
      <p:sp>
        <p:nvSpPr>
          <p:cNvPr id="13053" name="yt_shape_13053"/>
          <p:cNvSpPr txBox="1"/>
          <p:nvPr/>
        </p:nvSpPr>
        <p:spPr>
          <a:xfrm>
            <a:off x="540000" y="2279584"/>
            <a:ext cx="476252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下列说法中，不正确的是（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54" name="yt_table_130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034695"/>
              </p:ext>
            </p:extLst>
          </p:nvPr>
        </p:nvGraphicFramePr>
        <p:xfrm>
          <a:off x="540000" y="2758887"/>
          <a:ext cx="6977063" cy="1901952"/>
        </p:xfrm>
        <a:graphic>
          <a:graphicData uri="http://schemas.openxmlformats.org/drawingml/2006/table">
            <a:tbl>
              <a:tblPr/>
              <a:tblGrid>
                <a:gridCol w="6977063">
                  <a:extLst>
                    <a:ext uri="{9D8B030D-6E8A-4147-A177-3AD203B41FA5}">
                      <a16:colId xmlns:a16="http://schemas.microsoft.com/office/drawing/2014/main" val="104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正多边形一定有一个外接圆和一个内切圆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各边相等且各角相等的多边形是正多边形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正多边形的内切圆和外接圆是同心圆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正多边形既是轴对称图形，又是中心对称图形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</a:tbl>
          </a:graphicData>
        </a:graphic>
      </p:graphicFrame>
      <p:sp>
        <p:nvSpPr>
          <p:cNvPr id="13056" name="yt_shape_13056"/>
          <p:cNvSpPr txBox="1"/>
          <p:nvPr/>
        </p:nvSpPr>
        <p:spPr>
          <a:xfrm>
            <a:off x="540000" y="4711207"/>
            <a:ext cx="1061027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（黄冈市中考）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下列图形中，是轴对称图形但不是中心对称图形的是（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57" name="yt_table_130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036714"/>
              </p:ext>
            </p:extLst>
          </p:nvPr>
        </p:nvGraphicFramePr>
        <p:xfrm>
          <a:off x="540000" y="5190510"/>
          <a:ext cx="4810443" cy="950976"/>
        </p:xfrm>
        <a:graphic>
          <a:graphicData uri="http://schemas.openxmlformats.org/drawingml/2006/table">
            <a:tbl>
              <a:tblPr/>
              <a:tblGrid>
                <a:gridCol w="3032443">
                  <a:extLst>
                    <a:ext uri="{9D8B030D-6E8A-4147-A177-3AD203B41FA5}">
                      <a16:colId xmlns:a16="http://schemas.microsoft.com/office/drawing/2014/main" val="10444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4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正六边形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3" name="yt_shape_1697708737338">
            <a:extLst>
              <a:ext uri="{FF2B5EF4-FFF2-40B4-BE49-F238E27FC236}">
                <a16:creationId xmlns:a16="http://schemas.microsoft.com/office/drawing/2014/main" id="{7066E3AC-95BD-C287-EC49-C71C43A8E8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9346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AE6414-4CDE-C508-20A0-6D22DB8B2E57}"/>
              </a:ext>
            </a:extLst>
          </p:cNvPr>
          <p:cNvSpPr txBox="1"/>
          <p:nvPr/>
        </p:nvSpPr>
        <p:spPr>
          <a:xfrm>
            <a:off x="4488589" y="22327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CB4C4-7EC9-FD39-D1F3-FA7A20F0DBFB}"/>
              </a:ext>
            </a:extLst>
          </p:cNvPr>
          <p:cNvSpPr txBox="1"/>
          <p:nvPr/>
        </p:nvSpPr>
        <p:spPr>
          <a:xfrm>
            <a:off x="10279789" y="466440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59" name="yt_shape_13059"/>
          <p:cNvSpPr txBox="1"/>
          <p:nvPr/>
        </p:nvSpPr>
        <p:spPr>
          <a:xfrm>
            <a:off x="540119" y="92471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用尺规画正八边形时，先将半径为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四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等分，从而作出正方形，再将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正方形各边所对的弧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平分，最后依次连接各分点即可得正八边形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60" name="yt_shape_13060"/>
          <p:cNvSpPr txBox="1"/>
          <p:nvPr/>
        </p:nvSpPr>
        <p:spPr>
          <a:xfrm>
            <a:off x="540000" y="1859435"/>
            <a:ext cx="453810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64" name="yt_shape_13064"/>
          <p:cNvSpPr txBox="1"/>
          <p:nvPr/>
        </p:nvSpPr>
        <p:spPr>
          <a:xfrm>
            <a:off x="540000" y="408474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61" name="yt_shape_13061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075010"/>
            <a:ext cx="1484857" cy="1695591"/>
            <a:chOff x="0" y="0"/>
            <a:chExt cx="1484857" cy="1695591"/>
          </a:xfrm>
        </p:grpSpPr>
        <p:pic>
          <p:nvPicPr>
            <p:cNvPr id="2" name="yt_image_1306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84857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63" name="yt_shape_13063"/>
            <p:cNvSpPr txBox="1"/>
            <p:nvPr/>
          </p:nvSpPr>
          <p:spPr>
            <a:xfrm>
              <a:off x="209147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13065" name="yt_shape_13065"/>
          <p:cNvSpPr txBox="1"/>
          <p:nvPr/>
        </p:nvSpPr>
        <p:spPr>
          <a:xfrm>
            <a:off x="540000" y="2419822"/>
            <a:ext cx="788517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的内接正方形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和内接正六边形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AEFCGH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  <p:sp>
        <p:nvSpPr>
          <p:cNvPr id="13068" name="yt_shape_13068"/>
          <p:cNvSpPr txBox="1"/>
          <p:nvPr/>
        </p:nvSpPr>
        <p:spPr>
          <a:xfrm>
            <a:off x="540119" y="597476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）解：由点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出发，将圆圈分成四等份和六等份，依次连接各等分点即得，图略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11A048-4930-7285-3DB5-0EA38F54D04C}"/>
              </a:ext>
            </a:extLst>
          </p:cNvPr>
          <p:cNvSpPr txBox="1"/>
          <p:nvPr/>
        </p:nvSpPr>
        <p:spPr>
          <a:xfrm>
            <a:off x="6350846" y="8531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1490D6-2B0F-EFD7-97AB-9066E35549B0}"/>
              </a:ext>
            </a:extLst>
          </p:cNvPr>
          <p:cNvSpPr txBox="1"/>
          <p:nvPr/>
        </p:nvSpPr>
        <p:spPr>
          <a:xfrm>
            <a:off x="11227646" y="853194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正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E4E494-1A98-6468-F495-833A5C738A21}"/>
              </a:ext>
            </a:extLst>
          </p:cNvPr>
          <p:cNvSpPr txBox="1"/>
          <p:nvPr/>
        </p:nvSpPr>
        <p:spPr>
          <a:xfrm>
            <a:off x="450108" y="1328682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黑体" pitchFamily="24"/>
                <a:cs typeface="宋体" pitchFamily="24"/>
              </a:rPr>
              <a:t>方形各边所对的弧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C1B56C-1F8E-9D6F-A0C8-04CCB6CB8A3D}"/>
              </a:ext>
            </a:extLst>
          </p:cNvPr>
          <p:cNvSpPr txBox="1"/>
          <p:nvPr/>
        </p:nvSpPr>
        <p:spPr>
          <a:xfrm>
            <a:off x="450109" y="2922806"/>
            <a:ext cx="715806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）解：由点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出发，将圆圈分成四等份和六等份，</a:t>
            </a:r>
            <a:endParaRPr kumimoji="0" lang="en-US" altLang="zh-CN" sz="2400" b="0" i="0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24"/>
              <a:ea typeface="黑体" pitchFamily="24"/>
              <a:cs typeface="宋体" pitchFamily="24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依次连接各等分点即得，图略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CB0416-8171-D5A1-07E6-14B71967C40E}"/>
              </a:ext>
            </a:extLst>
          </p:cNvPr>
          <p:cNvSpPr txBox="1"/>
          <p:nvPr/>
        </p:nvSpPr>
        <p:spPr>
          <a:xfrm>
            <a:off x="450108" y="4963663"/>
            <a:ext cx="437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034196-A614-D48C-4F28-2AC29B8073EE}"/>
                  </a:ext>
                </a:extLst>
              </p:cNvPr>
              <p:cNvSpPr txBox="1"/>
              <p:nvPr/>
            </p:nvSpPr>
            <p:spPr>
              <a:xfrm>
                <a:off x="450108" y="5439151"/>
                <a:ext cx="4572698" cy="8741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BOE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0034196-A614-D48C-4F28-2AC29B8073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9151"/>
                <a:ext cx="4572698" cy="874154"/>
              </a:xfrm>
              <a:prstGeom prst="rect">
                <a:avLst/>
              </a:prstGeom>
              <a:blipFill>
                <a:blip r:embed="rId3"/>
                <a:stretch>
                  <a:fillRect l="-2133" r="-1733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1D9DD51-B140-EFB1-27AC-BA5EA40E9A60}"/>
              </a:ext>
            </a:extLst>
          </p:cNvPr>
          <p:cNvSpPr txBox="1"/>
          <p:nvPr/>
        </p:nvSpPr>
        <p:spPr>
          <a:xfrm>
            <a:off x="450108" y="6219693"/>
            <a:ext cx="5067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的内接正十二边形的一边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066">
                <a:extLst>
                  <a:ext uri="{FF2B5EF4-FFF2-40B4-BE49-F238E27FC236}">
                    <a16:creationId xmlns:a16="http://schemas.microsoft.com/office/drawing/2014/main" id="{D7D3C351-256A-7D32-DAB6-7E0D22B25791}"/>
                  </a:ext>
                </a:extLst>
              </p:cNvPr>
              <p:cNvSpPr txBox="1"/>
              <p:nvPr/>
            </p:nvSpPr>
            <p:spPr>
              <a:xfrm>
                <a:off x="531124" y="3928962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）在（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）题的作图中，如果点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上，求证：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BE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的内接正十二边形的一边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3066">
                <a:extLst>
                  <a:ext uri="{FF2B5EF4-FFF2-40B4-BE49-F238E27FC236}">
                    <a16:creationId xmlns:a16="http://schemas.microsoft.com/office/drawing/2014/main" id="{D7D3C351-256A-7D32-DAB6-7E0D22B257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124" y="3928962"/>
                <a:ext cx="11111999" cy="986489"/>
              </a:xfrm>
              <a:prstGeom prst="rect">
                <a:avLst/>
              </a:prstGeom>
              <a:blipFill>
                <a:blip r:embed="rId4"/>
                <a:stretch>
                  <a:fillRect l="-1646" b="-18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uiExpand="1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2" name="yt_shape_13072"/>
          <p:cNvSpPr txBox="1"/>
          <p:nvPr/>
        </p:nvSpPr>
        <p:spPr>
          <a:xfrm>
            <a:off x="540119" y="131201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（沈阳市中考）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内接于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，它的周长是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076" name="yt_table_1307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018181"/>
                  </p:ext>
                </p:extLst>
              </p:nvPr>
            </p:nvGraphicFramePr>
            <p:xfrm>
              <a:off x="540000" y="2271451"/>
              <a:ext cx="8181595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D.2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076" name="yt_table_13076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018181"/>
                  </p:ext>
                </p:extLst>
              </p:nvPr>
            </p:nvGraphicFramePr>
            <p:xfrm>
              <a:off x="540000" y="2271451"/>
              <a:ext cx="8181595" cy="462153"/>
            </p:xfrm>
            <a:graphic>
              <a:graphicData uri="http://schemas.openxmlformats.org/drawingml/2006/table">
                <a:tbl>
                  <a:tblPr/>
                  <a:tblGrid>
                    <a:gridCol w="2240280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  <a:gridCol w="2222818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316607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140189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299" r="-26494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2895" t="-1299" r="-60526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3913" t="-1299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73" name="yt_shape_13073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2325" y="2271451"/>
            <a:ext cx="1717536" cy="1903617"/>
            <a:chOff x="0" y="0"/>
            <a:chExt cx="1717536" cy="1903617"/>
          </a:xfrm>
        </p:grpSpPr>
        <p:pic>
          <p:nvPicPr>
            <p:cNvPr id="3" name="yt_image_13073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7536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75" name="yt_shape_13075"/>
            <p:cNvSpPr txBox="1"/>
            <p:nvPr/>
          </p:nvSpPr>
          <p:spPr>
            <a:xfrm>
              <a:off x="325487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077" name="yt_shape_13077"/>
              <p:cNvSpPr txBox="1"/>
              <p:nvPr/>
            </p:nvSpPr>
            <p:spPr>
              <a:xfrm>
                <a:off x="540119" y="4225436"/>
                <a:ext cx="11111999" cy="9864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（绍兴市中考）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BPC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的度数为（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3077" name="yt_shape_130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25436"/>
                <a:ext cx="11111999" cy="986489"/>
              </a:xfrm>
              <a:prstGeom prst="rect">
                <a:avLst/>
              </a:prstGeom>
              <a:blipFill>
                <a:blip r:embed="rId4"/>
                <a:stretch>
                  <a:fillRect l="-1701" b="-185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82" name="yt_table_1308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4989261"/>
              </p:ext>
            </p:extLst>
          </p:nvPr>
        </p:nvGraphicFramePr>
        <p:xfrm>
          <a:off x="540000" y="5262713"/>
          <a:ext cx="8087805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316607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p:grpSp>
        <p:nvGrpSpPr>
          <p:cNvPr id="13079" name="yt_shape_13079_skip" title="H_131.3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2325" y="4857185"/>
            <a:ext cx="1433224" cy="1668159"/>
            <a:chOff x="0" y="0"/>
            <a:chExt cx="1433224" cy="1668159"/>
          </a:xfrm>
        </p:grpSpPr>
        <p:pic>
          <p:nvPicPr>
            <p:cNvPr id="2" name="yt_image_1307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433224" cy="12721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1" name="yt_shape_13081"/>
            <p:cNvSpPr txBox="1"/>
            <p:nvPr/>
          </p:nvSpPr>
          <p:spPr>
            <a:xfrm>
              <a:off x="183331" y="130815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8BDF22F-10BB-DEFC-AED6-F16D1F3ADBB9}"/>
              </a:ext>
            </a:extLst>
          </p:cNvPr>
          <p:cNvSpPr txBox="1"/>
          <p:nvPr/>
        </p:nvSpPr>
        <p:spPr>
          <a:xfrm>
            <a:off x="1516908" y="174069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278EE7-70C7-E261-FB93-3BE42449A6F7}"/>
              </a:ext>
            </a:extLst>
          </p:cNvPr>
          <p:cNvSpPr txBox="1"/>
          <p:nvPr/>
        </p:nvSpPr>
        <p:spPr>
          <a:xfrm>
            <a:off x="907308" y="47312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3071">
            <a:extLst>
              <a:ext uri="{FF2B5EF4-FFF2-40B4-BE49-F238E27FC236}">
                <a16:creationId xmlns:a16="http://schemas.microsoft.com/office/drawing/2014/main" id="{C2C1CBAB-A215-AC08-B2F3-080139690BD5}"/>
              </a:ext>
            </a:extLst>
          </p:cNvPr>
          <p:cNvSpPr txBox="1"/>
          <p:nvPr/>
        </p:nvSpPr>
        <p:spPr>
          <a:xfrm>
            <a:off x="583708" y="856119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正多边形与圆的有关计算</a:t>
            </a:r>
          </a:p>
        </p:txBody>
      </p:sp>
      <p:pic>
        <p:nvPicPr>
          <p:cNvPr id="8" name="yt_shape_1697708737529">
            <a:extLst>
              <a:ext uri="{FF2B5EF4-FFF2-40B4-BE49-F238E27FC236}">
                <a16:creationId xmlns:a16="http://schemas.microsoft.com/office/drawing/2014/main" id="{73732C7F-55FA-B0BC-26BD-C3477939E17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08" y="895446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84" name="yt_shape_13084"/>
              <p:cNvSpPr txBox="1"/>
              <p:nvPr/>
            </p:nvSpPr>
            <p:spPr>
              <a:xfrm>
                <a:off x="540119" y="2371058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7.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如图，正六边形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ABCDEF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内接于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，过点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作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的半径为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，则边心距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084" name="yt_shape_130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71058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806" r="-768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86" name="yt_image_1308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25999" y="3519918"/>
            <a:ext cx="154000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A79DB6-A0A5-633C-F39F-A721DCD2C6AD}"/>
                  </a:ext>
                </a:extLst>
              </p:cNvPr>
              <p:cNvSpPr txBox="1"/>
              <p:nvPr/>
            </p:nvSpPr>
            <p:spPr>
              <a:xfrm>
                <a:off x="3820371" y="2718790"/>
                <a:ext cx="10057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A79DB6-A0A5-633C-F39F-A721DCD2C6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0371" y="2718790"/>
                <a:ext cx="1005713" cy="554686"/>
              </a:xfrm>
              <a:prstGeom prst="rect">
                <a:avLst/>
              </a:prstGeom>
              <a:blipFill>
                <a:blip r:embed="rId4"/>
                <a:stretch>
                  <a:fillRect l="-969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8" name="yt_shape_13088"/>
          <p:cNvSpPr txBox="1"/>
          <p:nvPr/>
        </p:nvSpPr>
        <p:spPr>
          <a:xfrm>
            <a:off x="540000" y="2644182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思考不全面而导致出错</a:t>
            </a:r>
          </a:p>
        </p:txBody>
      </p:sp>
      <p:sp>
        <p:nvSpPr>
          <p:cNvPr id="13089" name="yt_shape_13089"/>
          <p:cNvSpPr txBox="1"/>
          <p:nvPr/>
        </p:nvSpPr>
        <p:spPr>
          <a:xfrm>
            <a:off x="540000" y="3143747"/>
            <a:ext cx="753251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正六边形内接于圆，它的一边所对的圆周角是（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90" name="yt_table_1309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068669"/>
              </p:ext>
            </p:extLst>
          </p:nvPr>
        </p:nvGraphicFramePr>
        <p:xfrm>
          <a:off x="540000" y="3623050"/>
          <a:ext cx="5299393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  <a:gridCol w="2192338">
                  <a:extLst>
                    <a:ext uri="{9D8B030D-6E8A-4147-A177-3AD203B41FA5}">
                      <a16:colId xmlns:a16="http://schemas.microsoft.com/office/drawing/2014/main" val="104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cs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</a:tbl>
          </a:graphicData>
        </a:graphic>
      </p:graphicFrame>
      <p:pic>
        <p:nvPicPr>
          <p:cNvPr id="3" name="yt_shape_1697708737711">
            <a:extLst>
              <a:ext uri="{FF2B5EF4-FFF2-40B4-BE49-F238E27FC236}">
                <a16:creationId xmlns:a16="http://schemas.microsoft.com/office/drawing/2014/main" id="{B60B0EA1-2FA4-3306-1094-E37000A774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8350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771C4E-92CC-FCF4-932C-EB3276EAC6E2}"/>
              </a:ext>
            </a:extLst>
          </p:cNvPr>
          <p:cNvSpPr txBox="1"/>
          <p:nvPr/>
        </p:nvSpPr>
        <p:spPr>
          <a:xfrm>
            <a:off x="7231789" y="30969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3" name="yt_shape_13093"/>
          <p:cNvSpPr txBox="1"/>
          <p:nvPr/>
        </p:nvSpPr>
        <p:spPr>
          <a:xfrm>
            <a:off x="540000" y="1897457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3092" name="yt_image_1309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97457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95" name="yt_shape_13095"/>
          <p:cNvSpPr txBox="1"/>
          <p:nvPr/>
        </p:nvSpPr>
        <p:spPr>
          <a:xfrm>
            <a:off x="540119" y="258932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（成都市中考）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，以顶点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为圆心，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的长为半径画圆，则图中阴影部分的面积为（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099" name="yt_table_130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3134438"/>
              </p:ext>
            </p:extLst>
          </p:nvPr>
        </p:nvGraphicFramePr>
        <p:xfrm>
          <a:off x="540000" y="3548761"/>
          <a:ext cx="7663816" cy="475488"/>
        </p:xfrm>
        <a:graphic>
          <a:graphicData uri="http://schemas.openxmlformats.org/drawingml/2006/table">
            <a:tbl>
              <a:tblPr/>
              <a:tblGrid>
                <a:gridCol w="2119630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  <a:gridCol w="2102168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A.4π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C.8π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</a:tbl>
          </a:graphicData>
        </a:graphic>
      </p:graphicFrame>
      <p:grpSp>
        <p:nvGrpSpPr>
          <p:cNvPr id="13096" name="yt_shape_13096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4667" y="3548761"/>
            <a:ext cx="1515150" cy="1772172"/>
            <a:chOff x="0" y="0"/>
            <a:chExt cx="1515150" cy="1772172"/>
          </a:xfrm>
        </p:grpSpPr>
        <p:pic>
          <p:nvPicPr>
            <p:cNvPr id="2" name="yt_image_1309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5150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98" name="yt_shape_13098"/>
            <p:cNvSpPr txBox="1"/>
            <p:nvPr/>
          </p:nvSpPr>
          <p:spPr>
            <a:xfrm>
              <a:off x="224294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6FEE4E-8635-6640-94BD-1D63A01C7BA1}"/>
              </a:ext>
            </a:extLst>
          </p:cNvPr>
          <p:cNvSpPr txBox="1"/>
          <p:nvPr/>
        </p:nvSpPr>
        <p:spPr>
          <a:xfrm>
            <a:off x="5784108" y="30180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1" name="yt_shape_13101"/>
          <p:cNvSpPr txBox="1"/>
          <p:nvPr/>
        </p:nvSpPr>
        <p:spPr>
          <a:xfrm>
            <a:off x="540119" y="21633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（株洲市中考）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如图，在正六边形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ABCDEF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内，以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为边作正五边形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ABGHI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FAI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3105" name="yt_table_1310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487476"/>
              </p:ext>
            </p:extLst>
          </p:nvPr>
        </p:nvGraphicFramePr>
        <p:xfrm>
          <a:off x="540000" y="3122834"/>
          <a:ext cx="79940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  <a:gridCol w="2222818">
                  <a:extLst>
                    <a:ext uri="{9D8B030D-6E8A-4147-A177-3AD203B41FA5}">
                      <a16:colId xmlns:a16="http://schemas.microsoft.com/office/drawing/2014/main" val="10462"/>
                    </a:ext>
                  </a:extLst>
                </a:gridCol>
                <a:gridCol w="1308100">
                  <a:extLst>
                    <a:ext uri="{9D8B030D-6E8A-4147-A177-3AD203B41FA5}">
                      <a16:colId xmlns:a16="http://schemas.microsoft.com/office/drawing/2014/main" val="104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A.10°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grpSp>
        <p:nvGrpSpPr>
          <p:cNvPr id="13102" name="yt_shape_13102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3644" y="3122834"/>
            <a:ext cx="1976274" cy="1932192"/>
            <a:chOff x="0" y="0"/>
            <a:chExt cx="1976274" cy="1932192"/>
          </a:xfrm>
        </p:grpSpPr>
        <p:pic>
          <p:nvPicPr>
            <p:cNvPr id="2" name="yt_image_1310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76274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104" name="yt_shape_13104"/>
            <p:cNvSpPr txBox="1"/>
            <p:nvPr/>
          </p:nvSpPr>
          <p:spPr>
            <a:xfrm>
              <a:off x="378673" y="15721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49E2EA1-0657-6F47-0C7C-8C877ECFB6A1}"/>
              </a:ext>
            </a:extLst>
          </p:cNvPr>
          <p:cNvSpPr txBox="1"/>
          <p:nvPr/>
        </p:nvSpPr>
        <p:spPr>
          <a:xfrm>
            <a:off x="1950677" y="25920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1420</Words>
  <Application>Microsoft Office PowerPoint</Application>
  <PresentationFormat>宽屏</PresentationFormat>
  <Paragraphs>117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2023-10-20T12:52:13Z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