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5" r:id="rId4"/>
    <p:sldId id="364" r:id="rId5"/>
    <p:sldId id="369" r:id="rId6"/>
    <p:sldId id="376" r:id="rId7"/>
    <p:sldId id="371" r:id="rId8"/>
    <p:sldId id="378" r:id="rId9"/>
    <p:sldId id="373" r:id="rId10"/>
    <p:sldId id="380" r:id="rId11"/>
    <p:sldId id="374" r:id="rId12"/>
    <p:sldId id="381" r:id="rId13"/>
    <p:sldId id="256" r:id="rId14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940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3.bin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9.png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bin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0" name="yt_shape_10950"/>
          <p:cNvSpPr txBox="1"/>
          <p:nvPr/>
        </p:nvSpPr>
        <p:spPr>
          <a:xfrm>
            <a:off x="479376" y="955705"/>
            <a:ext cx="1138852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教材母题：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如图，排球运动员站在点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处练习发球，将球从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点正上方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处发出，把球看成点，其运行的高度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）与运行的水平距离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）满足表达式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已知球网与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点的水平距离为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，高度为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2.43m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，球场的边界距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点的水平距离为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18m.</a:t>
            </a:r>
          </a:p>
        </p:txBody>
      </p:sp>
      <p:pic>
        <p:nvPicPr>
          <p:cNvPr id="10951" name="yt_image_10951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46538" y="4196097"/>
            <a:ext cx="4067103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53" name="yt_shape_10953"/>
          <p:cNvSpPr txBox="1"/>
          <p:nvPr/>
        </p:nvSpPr>
        <p:spPr>
          <a:xfrm>
            <a:off x="479376" y="2852936"/>
            <a:ext cx="58894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1DC90A-3154-119F-1118-FDBA196AC6A3}"/>
              </a:ext>
            </a:extLst>
          </p:cNvPr>
          <p:cNvSpPr txBox="1"/>
          <p:nvPr/>
        </p:nvSpPr>
        <p:spPr>
          <a:xfrm>
            <a:off x="446544" y="3453494"/>
            <a:ext cx="110670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）由题意，将点（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）代入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D60FB19-0D22-54DD-346C-076600DAD658}"/>
                  </a:ext>
                </a:extLst>
              </p:cNvPr>
              <p:cNvSpPr txBox="1"/>
              <p:nvPr/>
            </p:nvSpPr>
            <p:spPr>
              <a:xfrm>
                <a:off x="446544" y="3928982"/>
                <a:ext cx="74206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D60FB19-0D22-54DD-346C-076600DAD6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544" y="3928982"/>
                <a:ext cx="742061" cy="768046"/>
              </a:xfrm>
              <a:prstGeom prst="rect">
                <a:avLst/>
              </a:prstGeom>
              <a:blipFill>
                <a:blip r:embed="rId3"/>
                <a:stretch>
                  <a:fillRect l="-12295" r="-15655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E8AFC7B-7143-7DA9-F205-225C2A5A3C58}"/>
                  </a:ext>
                </a:extLst>
              </p:cNvPr>
              <p:cNvSpPr txBox="1"/>
              <p:nvPr/>
            </p:nvSpPr>
            <p:spPr>
              <a:xfrm>
                <a:off x="446544" y="4603416"/>
                <a:ext cx="6565012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关于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的函数表达式为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E8AFC7B-7143-7DA9-F205-225C2A5A3C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544" y="4603416"/>
                <a:ext cx="6565012" cy="768045"/>
              </a:xfrm>
              <a:prstGeom prst="rect">
                <a:avLst/>
              </a:prstGeom>
              <a:blipFill>
                <a:blip r:embed="rId4"/>
                <a:stretch>
                  <a:fillRect l="-1393" r="-157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6" name="yt_shape_11006"/>
          <p:cNvSpPr txBox="1"/>
          <p:nvPr/>
        </p:nvSpPr>
        <p:spPr>
          <a:xfrm>
            <a:off x="540119" y="103342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如图，某足球运动员站在点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处练习射门，将足球从离地面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处正对球门踢出（点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轴上），足球的飞行高度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）与飞行时间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）之间满足函数关系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已知足球飞行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0.8s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时，离地面的高度为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3.5m.</a:t>
            </a:r>
          </a:p>
        </p:txBody>
      </p:sp>
      <p:pic>
        <p:nvPicPr>
          <p:cNvPr id="11007" name="yt_image_11007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52384" y="4125368"/>
            <a:ext cx="1957804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09" name="yt_shape_11009"/>
          <p:cNvSpPr txBox="1"/>
          <p:nvPr/>
        </p:nvSpPr>
        <p:spPr>
          <a:xfrm>
            <a:off x="540000" y="2564904"/>
            <a:ext cx="93871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）足球飞行的时间是多少时，足球离地面最高？最大高度是多少？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7BA5EB2-DA1C-EC66-A877-9184988B8030}"/>
                  </a:ext>
                </a:extLst>
              </p:cNvPr>
              <p:cNvSpPr txBox="1"/>
              <p:nvPr/>
            </p:nvSpPr>
            <p:spPr>
              <a:xfrm>
                <a:off x="540000" y="3055291"/>
                <a:ext cx="10713148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）将（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0.5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）和（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0.8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at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0.5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7BA5EB2-DA1C-EC66-A877-9184988B80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55291"/>
                <a:ext cx="10713148" cy="775793"/>
              </a:xfrm>
              <a:prstGeom prst="rect">
                <a:avLst/>
              </a:prstGeom>
              <a:blipFill>
                <a:blip r:embed="rId3"/>
                <a:stretch>
                  <a:fillRect l="-911" r="-1024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11E3451-104F-B395-A2C1-B59CBF78878E}"/>
                  </a:ext>
                </a:extLst>
              </p:cNvPr>
              <p:cNvSpPr txBox="1"/>
              <p:nvPr/>
            </p:nvSpPr>
            <p:spPr>
              <a:xfrm>
                <a:off x="540000" y="3737472"/>
                <a:ext cx="5756973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11E3451-104F-B395-A2C1-B59CBF7887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37472"/>
                <a:ext cx="5756973" cy="775792"/>
              </a:xfrm>
              <a:prstGeom prst="rect">
                <a:avLst/>
              </a:prstGeom>
              <a:blipFill>
                <a:blip r:embed="rId4"/>
                <a:stretch>
                  <a:fillRect l="-1695" r="-1907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365C9E2-DBA2-235E-5E1A-640F7AF161EE}"/>
              </a:ext>
            </a:extLst>
          </p:cNvPr>
          <p:cNvSpPr txBox="1"/>
          <p:nvPr/>
        </p:nvSpPr>
        <p:spPr>
          <a:xfrm>
            <a:off x="540000" y="4419652"/>
            <a:ext cx="8689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足球飞行的时间是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1.6s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时，足球离地面最高，最大高度是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4.5m.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0" name="yt_shape_11010"/>
          <p:cNvSpPr txBox="1"/>
          <p:nvPr/>
        </p:nvSpPr>
        <p:spPr>
          <a:xfrm>
            <a:off x="551621" y="171317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）若足球飞行的水平距离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）与飞行时间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）之间具有函数关系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，已知球门的高度为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2.44m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，如果该运动员正对球门射门时，离球门的水平距离为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，他能否将球直接射入球门？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  <a:cs typeface="宋体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D434A2-03C6-682B-3F4A-48605546794D}"/>
              </a:ext>
            </a:extLst>
          </p:cNvPr>
          <p:cNvSpPr txBox="1"/>
          <p:nvPr/>
        </p:nvSpPr>
        <p:spPr>
          <a:xfrm>
            <a:off x="551384" y="3169536"/>
            <a:ext cx="5055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2.8.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BC28B39-0D62-002E-FFEF-3F0DE5BE4059}"/>
                  </a:ext>
                </a:extLst>
              </p:cNvPr>
              <p:cNvSpPr txBox="1"/>
              <p:nvPr/>
            </p:nvSpPr>
            <p:spPr>
              <a:xfrm>
                <a:off x="551384" y="3645024"/>
                <a:ext cx="7139687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BC28B39-0D62-002E-FFEF-3F0DE5BE40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3645024"/>
                <a:ext cx="7139687" cy="775793"/>
              </a:xfrm>
              <a:prstGeom prst="rect">
                <a:avLst/>
              </a:prstGeom>
              <a:blipFill>
                <a:blip r:embed="rId2"/>
                <a:stretch>
                  <a:fillRect l="-1280" r="-136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BA1D7FF-2AAC-190E-4EB2-214D264C163A}"/>
              </a:ext>
            </a:extLst>
          </p:cNvPr>
          <p:cNvSpPr txBox="1"/>
          <p:nvPr/>
        </p:nvSpPr>
        <p:spPr>
          <a:xfrm>
            <a:off x="551384" y="4327205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6E2EBE9-EC28-BFDF-D0C5-9384D983F00E}"/>
              </a:ext>
            </a:extLst>
          </p:cNvPr>
          <p:cNvSpPr txBox="1"/>
          <p:nvPr/>
        </p:nvSpPr>
        <p:spPr>
          <a:xfrm>
            <a:off x="551384" y="4802693"/>
            <a:ext cx="3609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他能将球直接射入球门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1007">
            <a:extLst>
              <a:ext uri="{FF2B5EF4-FFF2-40B4-BE49-F238E27FC236}">
                <a16:creationId xmlns:a16="http://schemas.microsoft.com/office/drawing/2014/main" id="{BDE2A23F-95ED-D451-075B-195AB8173C89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3351026"/>
            <a:ext cx="1957804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54" name="yt_shape_10954"/>
              <p:cNvSpPr txBox="1"/>
              <p:nvPr/>
            </p:nvSpPr>
            <p:spPr>
              <a:xfrm>
                <a:off x="540119" y="1312505"/>
                <a:ext cx="11111999" cy="45929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时，球能否越过球网？球会不会出界？试说明理由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）由题意，将点（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2.6.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2.45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2.43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球能过球网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球会出界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54" name="yt_shape_10954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12505"/>
                <a:ext cx="11111999" cy="4592989"/>
              </a:xfrm>
              <a:prstGeom prst="rect">
                <a:avLst/>
              </a:prstGeom>
              <a:blipFill>
                <a:blip r:embed="rId2"/>
                <a:stretch>
                  <a:fillRect l="-1701" t="-1061" b="-31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65F6E89-A456-C3C0-2D44-80C50DAE01C9}"/>
                  </a:ext>
                </a:extLst>
              </p:cNvPr>
              <p:cNvSpPr txBox="1"/>
              <p:nvPr/>
            </p:nvSpPr>
            <p:spPr>
              <a:xfrm>
                <a:off x="539882" y="1775022"/>
                <a:ext cx="7438137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解：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2.45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2.43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65F6E89-A456-C3C0-2D44-80C50DAE01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1775022"/>
                <a:ext cx="7438137" cy="768046"/>
              </a:xfrm>
              <a:prstGeom prst="rect">
                <a:avLst/>
              </a:prstGeom>
              <a:blipFill>
                <a:blip r:embed="rId3"/>
                <a:stretch>
                  <a:fillRect l="-1311" r="-1057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FA5922E-84D3-6DE1-84A6-89BA0FA78550}"/>
              </a:ext>
            </a:extLst>
          </p:cNvPr>
          <p:cNvSpPr txBox="1"/>
          <p:nvPr/>
        </p:nvSpPr>
        <p:spPr>
          <a:xfrm>
            <a:off x="539882" y="2449456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球能过球网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42A3701-B157-2434-D61F-62CDAE7B3F29}"/>
                  </a:ext>
                </a:extLst>
              </p:cNvPr>
              <p:cNvSpPr txBox="1"/>
              <p:nvPr/>
            </p:nvSpPr>
            <p:spPr>
              <a:xfrm>
                <a:off x="539882" y="2924944"/>
                <a:ext cx="6447536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0.2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42A3701-B157-2434-D61F-62CDAE7B3F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2924944"/>
                <a:ext cx="6447536" cy="768045"/>
              </a:xfrm>
              <a:prstGeom prst="rect">
                <a:avLst/>
              </a:prstGeom>
              <a:blipFill>
                <a:blip r:embed="rId4"/>
                <a:stretch>
                  <a:fillRect l="-1514" r="-160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5B247364-00BF-7D43-4B6E-083687F7BB73}"/>
              </a:ext>
            </a:extLst>
          </p:cNvPr>
          <p:cNvSpPr txBox="1"/>
          <p:nvPr/>
        </p:nvSpPr>
        <p:spPr>
          <a:xfrm>
            <a:off x="539882" y="3599377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球会出界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0951">
            <a:extLst>
              <a:ext uri="{FF2B5EF4-FFF2-40B4-BE49-F238E27FC236}">
                <a16:creationId xmlns:a16="http://schemas.microsoft.com/office/drawing/2014/main" id="{6655F82A-41CB-5AD0-EBE3-CEC1E8A56AA1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6216" y="3005585"/>
            <a:ext cx="4067103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0" name="yt_shape_10960"/>
          <p:cNvSpPr txBox="1"/>
          <p:nvPr/>
        </p:nvSpPr>
        <p:spPr>
          <a:xfrm>
            <a:off x="479376" y="964196"/>
            <a:ext cx="3703258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2806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959" name="yt_image_10959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964196"/>
            <a:ext cx="3665082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62" name="yt_shape_10962"/>
          <p:cNvSpPr txBox="1"/>
          <p:nvPr/>
        </p:nvSpPr>
        <p:spPr>
          <a:xfrm>
            <a:off x="479376" y="1661779"/>
            <a:ext cx="33406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体育运动问题</a:t>
            </a:r>
          </a:p>
        </p:txBody>
      </p:sp>
      <p:sp>
        <p:nvSpPr>
          <p:cNvPr id="10963" name="yt_shape_10963"/>
          <p:cNvSpPr txBox="1"/>
          <p:nvPr/>
        </p:nvSpPr>
        <p:spPr>
          <a:xfrm>
            <a:off x="479495" y="216134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（武威市中考）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以一定的速度将小球沿与地面成一定角度的方向击出时，小球的飞行路线是一条抛物线，若不考虑空气阻力，小球的飞行高度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）与飞行时间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）之间具有函数关系：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，则当小球飞行高度达到最高时，飞行时间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s.</a:t>
            </a:r>
          </a:p>
        </p:txBody>
      </p:sp>
      <p:sp>
        <p:nvSpPr>
          <p:cNvPr id="10964" name="yt_shape_10964"/>
          <p:cNvSpPr txBox="1"/>
          <p:nvPr/>
        </p:nvSpPr>
        <p:spPr>
          <a:xfrm>
            <a:off x="479495" y="408104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（连云港市中考）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如图，一位篮球运动员投篮，球沿抛物线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运行，然后准确落入篮筐内，已知篮筐的中心离地面的高度为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3.05m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，则他距篮筐中心的水平距离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</a:p>
        </p:txBody>
      </p:sp>
      <p:pic>
        <p:nvPicPr>
          <p:cNvPr id="3" name="yt_shape_1697708338041">
            <a:extLst>
              <a:ext uri="{FF2B5EF4-FFF2-40B4-BE49-F238E27FC236}">
                <a16:creationId xmlns:a16="http://schemas.microsoft.com/office/drawing/2014/main" id="{E39FCCAA-9943-0273-F7B8-2435028564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700808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89454F6-9844-F168-2080-F6DC73FF12B7}"/>
              </a:ext>
            </a:extLst>
          </p:cNvPr>
          <p:cNvSpPr txBox="1"/>
          <p:nvPr/>
        </p:nvSpPr>
        <p:spPr>
          <a:xfrm>
            <a:off x="2912022" y="3541002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186363-52E1-4D25-2955-650A9A0023C5}"/>
              </a:ext>
            </a:extLst>
          </p:cNvPr>
          <p:cNvSpPr txBox="1"/>
          <p:nvPr/>
        </p:nvSpPr>
        <p:spPr>
          <a:xfrm>
            <a:off x="3269209" y="498521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0965">
            <a:extLst>
              <a:ext uri="{FF2B5EF4-FFF2-40B4-BE49-F238E27FC236}">
                <a16:creationId xmlns:a16="http://schemas.microsoft.com/office/drawing/2014/main" id="{819A17D3-10E0-6308-27AD-76BF298F1589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4661" y="5260769"/>
            <a:ext cx="1622678" cy="151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7" name="yt_shape_10967"/>
          <p:cNvSpPr txBox="1"/>
          <p:nvPr/>
        </p:nvSpPr>
        <p:spPr>
          <a:xfrm>
            <a:off x="551384" y="798961"/>
            <a:ext cx="33406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工程运动问题</a:t>
            </a:r>
          </a:p>
        </p:txBody>
      </p:sp>
      <p:sp>
        <p:nvSpPr>
          <p:cNvPr id="10968" name="yt_shape_10968"/>
          <p:cNvSpPr txBox="1"/>
          <p:nvPr/>
        </p:nvSpPr>
        <p:spPr>
          <a:xfrm>
            <a:off x="551503" y="1298526"/>
            <a:ext cx="10684277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（河南省中考）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小红看到一处喷水景观，喷出的水柱呈抛物线形状，她对此展开研究：测得喷水头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距离地面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0.7m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，水柱在距喷水头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水平距离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处达到最高，最高点距地面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；建立如图所示的平面直角坐标系，并设抛物线的表达式为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）是水柱距喷水头的水平距离，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）是水柱距地面的高度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970" name="yt_shape_10970"/>
          <p:cNvSpPr txBox="1"/>
          <p:nvPr/>
        </p:nvSpPr>
        <p:spPr>
          <a:xfrm>
            <a:off x="4630872" y="3370588"/>
            <a:ext cx="2563074" cy="110761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150" b="0" i="0" u="none" spc="-6150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en-US" altLang="zh-CN" sz="6150" b="0" i="0" u="none" spc="18449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969" name="yt_image_10969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46746" y="3970560"/>
            <a:ext cx="2536108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72" name="yt_shape_10972"/>
          <p:cNvSpPr txBox="1"/>
          <p:nvPr/>
        </p:nvSpPr>
        <p:spPr>
          <a:xfrm>
            <a:off x="551384" y="3710135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）求抛物线的表达式；</a:t>
            </a:r>
          </a:p>
        </p:txBody>
      </p:sp>
      <p:pic>
        <p:nvPicPr>
          <p:cNvPr id="3" name="yt_shape_1697708338217">
            <a:extLst>
              <a:ext uri="{FF2B5EF4-FFF2-40B4-BE49-F238E27FC236}">
                <a16:creationId xmlns:a16="http://schemas.microsoft.com/office/drawing/2014/main" id="{EF718412-13BC-AE1A-E7F3-F8A808554E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37990"/>
            <a:ext cx="1174942" cy="36638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EBDCC908-EE28-1E21-EAE9-6D7E5FB040CD}"/>
              </a:ext>
            </a:extLst>
          </p:cNvPr>
          <p:cNvSpPr txBox="1"/>
          <p:nvPr/>
        </p:nvSpPr>
        <p:spPr>
          <a:xfrm>
            <a:off x="551384" y="4148982"/>
            <a:ext cx="7266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）由题意，抛物线的顶点坐标为（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5D8371E-04FE-F54B-0871-A3275B092821}"/>
              </a:ext>
            </a:extLst>
          </p:cNvPr>
          <p:cNvSpPr txBox="1"/>
          <p:nvPr/>
        </p:nvSpPr>
        <p:spPr>
          <a:xfrm>
            <a:off x="551384" y="462447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设抛物线的表达式为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3.2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6CF3550-967A-2106-EA5F-25A471119146}"/>
              </a:ext>
            </a:extLst>
          </p:cNvPr>
          <p:cNvSpPr txBox="1"/>
          <p:nvPr/>
        </p:nvSpPr>
        <p:spPr>
          <a:xfrm>
            <a:off x="551384" y="5150295"/>
            <a:ext cx="5471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）代入得，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E63EAE7-BE25-9FF8-7939-13D25C1BE52D}"/>
                  </a:ext>
                </a:extLst>
              </p:cNvPr>
              <p:cNvSpPr txBox="1"/>
              <p:nvPr/>
            </p:nvSpPr>
            <p:spPr>
              <a:xfrm>
                <a:off x="551384" y="5457581"/>
                <a:ext cx="188506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5E63EAE7-BE25-9FF8-7939-13D25C1BE5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457581"/>
                <a:ext cx="1885061" cy="768046"/>
              </a:xfrm>
              <a:prstGeom prst="rect">
                <a:avLst/>
              </a:prstGeom>
              <a:blipFill>
                <a:blip r:embed="rId4"/>
                <a:stretch>
                  <a:fillRect l="-4839" r="-516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2EE9D83A-C8E8-D2FE-CF4F-8CD8BF41D7ED}"/>
                  </a:ext>
                </a:extLst>
              </p:cNvPr>
              <p:cNvSpPr txBox="1"/>
              <p:nvPr/>
            </p:nvSpPr>
            <p:spPr>
              <a:xfrm>
                <a:off x="551384" y="6021288"/>
                <a:ext cx="8095362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抛物线的表达式为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3.2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2EE9D83A-C8E8-D2FE-CF4F-8CD8BF41D7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6021288"/>
                <a:ext cx="8095362" cy="729183"/>
              </a:xfrm>
              <a:prstGeom prst="rect">
                <a:avLst/>
              </a:prstGeom>
              <a:blipFill>
                <a:blip r:embed="rId5"/>
                <a:stretch>
                  <a:fillRect l="-1130" r="-128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2" grpId="0" build="allAtOnce"/>
      <p:bldP spid="13" grpId="0" build="allAtOnce"/>
      <p:bldP spid="1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73" name="yt_shape_10973"/>
              <p:cNvSpPr txBox="1"/>
              <p:nvPr/>
            </p:nvSpPr>
            <p:spPr>
              <a:xfrm>
                <a:off x="540119" y="1074616"/>
                <a:ext cx="11111999" cy="42035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）爸爸站在水柱正下方，且距喷水头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水平距离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，身高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1.6m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的小红在水柱下方走动，当她的头顶恰好接触到水柱时，求她与爸爸的水平距离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）由题意，抛物线的顶点坐标为（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设抛物线的表达式为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）代入得，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抛物线的表达式为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973" name="yt_shape_109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74616"/>
                <a:ext cx="11111999" cy="4203587"/>
              </a:xfrm>
              <a:prstGeom prst="rect">
                <a:avLst/>
              </a:prstGeom>
              <a:blipFill>
                <a:blip r:embed="rId2"/>
                <a:stretch>
                  <a:fillRect l="-1701" t="-1159" r="-1372" b="-1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0969">
            <a:extLst>
              <a:ext uri="{FF2B5EF4-FFF2-40B4-BE49-F238E27FC236}">
                <a16:creationId xmlns:a16="http://schemas.microsoft.com/office/drawing/2014/main" id="{09148AE9-DA0C-2B57-1A24-FE251B3FFF0D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304" y="2348880"/>
            <a:ext cx="2536108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yt_shape_10977">
                <a:extLst>
                  <a:ext uri="{FF2B5EF4-FFF2-40B4-BE49-F238E27FC236}">
                    <a16:creationId xmlns:a16="http://schemas.microsoft.com/office/drawing/2014/main" id="{F91FEAAE-05D9-D66C-5654-5CB35848231F}"/>
                  </a:ext>
                </a:extLst>
              </p:cNvPr>
              <p:cNvSpPr txBox="1"/>
              <p:nvPr/>
            </p:nvSpPr>
            <p:spPr>
              <a:xfrm>
                <a:off x="629893" y="2066893"/>
                <a:ext cx="7633500" cy="1589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她与爸爸的水平距离是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9" name="yt_shape_10977">
                <a:extLst>
                  <a:ext uri="{FF2B5EF4-FFF2-40B4-BE49-F238E27FC236}">
                    <a16:creationId xmlns:a16="http://schemas.microsoft.com/office/drawing/2014/main" id="{F91FEAAE-05D9-D66C-5654-5CB3584823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893" y="2066893"/>
                <a:ext cx="7633500" cy="1589666"/>
              </a:xfrm>
              <a:prstGeom prst="rect">
                <a:avLst/>
              </a:prstGeom>
              <a:blipFill>
                <a:blip r:embed="rId4"/>
                <a:stretch>
                  <a:fillRect l="-2394" r="-1197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B34645B-78B1-5FBF-A1FA-6E0BB4F493E8}"/>
                  </a:ext>
                </a:extLst>
              </p:cNvPr>
              <p:cNvSpPr txBox="1"/>
              <p:nvPr/>
            </p:nvSpPr>
            <p:spPr>
              <a:xfrm>
                <a:off x="539882" y="2020087"/>
                <a:ext cx="577284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解：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B34645B-78B1-5FBF-A1FA-6E0BB4F493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2020087"/>
                <a:ext cx="5772848" cy="768046"/>
              </a:xfrm>
              <a:prstGeom prst="rect">
                <a:avLst/>
              </a:prstGeom>
              <a:blipFill>
                <a:blip r:embed="rId5"/>
                <a:stretch>
                  <a:fillRect l="-1690" r="-1351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5786F707-1634-D6A1-C59C-A94E6147308C}"/>
              </a:ext>
            </a:extLst>
          </p:cNvPr>
          <p:cNvSpPr txBox="1"/>
          <p:nvPr/>
        </p:nvSpPr>
        <p:spPr>
          <a:xfrm>
            <a:off x="539882" y="2694521"/>
            <a:ext cx="2354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BB9CCE5-40CC-32EA-3647-C1851CA4FD5D}"/>
              </a:ext>
            </a:extLst>
          </p:cNvPr>
          <p:cNvSpPr txBox="1"/>
          <p:nvPr/>
        </p:nvSpPr>
        <p:spPr>
          <a:xfrm>
            <a:off x="539882" y="3170009"/>
            <a:ext cx="7739762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她与爸爸的水平距离是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0" name="yt_shape_10980"/>
          <p:cNvSpPr txBox="1"/>
          <p:nvPr/>
        </p:nvSpPr>
        <p:spPr>
          <a:xfrm>
            <a:off x="485920" y="830200"/>
            <a:ext cx="33406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分析运动问题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981" name="yt_shape_10981"/>
              <p:cNvSpPr txBox="1"/>
              <p:nvPr/>
            </p:nvSpPr>
            <p:spPr>
              <a:xfrm>
                <a:off x="486039" y="1329765"/>
                <a:ext cx="11111999" cy="15901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某校九年级的一场篮球比赛中，如图，队员甲正在投篮，已知球出手时离地面高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，与篮筐中心的水平距离为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，当球出手后水平距离为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时到达最大高度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，设篮球运行的轨迹为抛物线，篮筐距地面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3m.</a:t>
                </a:r>
              </a:p>
            </p:txBody>
          </p:sp>
        </mc:Choice>
        <mc:Fallback xmlns="">
          <p:sp>
            <p:nvSpPr>
              <p:cNvPr id="10981" name="yt_shape_109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39" y="1329765"/>
                <a:ext cx="11111999" cy="1590179"/>
              </a:xfrm>
              <a:prstGeom prst="rect">
                <a:avLst/>
              </a:prstGeom>
              <a:blipFill>
                <a:blip r:embed="rId2"/>
                <a:stretch>
                  <a:fillRect l="-1700" t="-3065" r="-1317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983" name="yt_image_10983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48016" y="3898489"/>
            <a:ext cx="2464608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85" name="yt_shape_10985"/>
          <p:cNvSpPr txBox="1"/>
          <p:nvPr/>
        </p:nvSpPr>
        <p:spPr>
          <a:xfrm>
            <a:off x="479376" y="2906024"/>
            <a:ext cx="78483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）建立如图的平面直角坐标系，问此球能否准确投中？</a:t>
            </a:r>
          </a:p>
        </p:txBody>
      </p:sp>
      <p:pic>
        <p:nvPicPr>
          <p:cNvPr id="3" name="yt_shape_1697708338420">
            <a:extLst>
              <a:ext uri="{FF2B5EF4-FFF2-40B4-BE49-F238E27FC236}">
                <a16:creationId xmlns:a16="http://schemas.microsoft.com/office/drawing/2014/main" id="{EEC5F30C-0CE3-A5C3-515B-FA00C9C617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20" y="869229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3DDBD29-42F6-68E2-8E52-59403F8F583A}"/>
                  </a:ext>
                </a:extLst>
              </p:cNvPr>
              <p:cNvSpPr txBox="1"/>
              <p:nvPr/>
            </p:nvSpPr>
            <p:spPr>
              <a:xfrm>
                <a:off x="479376" y="3173525"/>
                <a:ext cx="9108567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）由题意可知，抛物线经过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，顶点坐标是（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3DDBD29-42F6-68E2-8E52-59403F8F58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173525"/>
                <a:ext cx="9108567" cy="805193"/>
              </a:xfrm>
              <a:prstGeom prst="rect">
                <a:avLst/>
              </a:prstGeom>
              <a:blipFill>
                <a:blip r:embed="rId5"/>
                <a:stretch>
                  <a:fillRect l="-1071" r="-1071"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D09A400-C83A-ACC4-A032-8CD81A72777F}"/>
                  </a:ext>
                </a:extLst>
              </p:cNvPr>
              <p:cNvSpPr txBox="1"/>
              <p:nvPr/>
            </p:nvSpPr>
            <p:spPr>
              <a:xfrm>
                <a:off x="479376" y="3838880"/>
                <a:ext cx="8184642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设抛物线的表达式是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，将点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代入，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D09A400-C83A-ACC4-A032-8CD81A7277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838880"/>
                <a:ext cx="8184642" cy="805193"/>
              </a:xfrm>
              <a:prstGeom prst="rect">
                <a:avLst/>
              </a:prstGeom>
              <a:blipFill>
                <a:blip r:embed="rId6"/>
                <a:stretch>
                  <a:fillRect l="-1192" r="-1192"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C68AA2F-9906-115D-10E8-054D5C0BD992}"/>
                  </a:ext>
                </a:extLst>
              </p:cNvPr>
              <p:cNvSpPr txBox="1"/>
              <p:nvPr/>
            </p:nvSpPr>
            <p:spPr>
              <a:xfrm>
                <a:off x="479376" y="4368306"/>
                <a:ext cx="1985074" cy="7675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C68AA2F-9906-115D-10E8-054D5C0BD9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368306"/>
                <a:ext cx="1985074" cy="767538"/>
              </a:xfrm>
              <a:prstGeom prst="rect">
                <a:avLst/>
              </a:prstGeom>
              <a:blipFill>
                <a:blip r:embed="rId7"/>
                <a:stretch>
                  <a:fillRect l="-4923" r="-492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3613F1E-3CEC-F9F9-52B9-4C3FFA5D9644}"/>
                  </a:ext>
                </a:extLst>
              </p:cNvPr>
              <p:cNvSpPr txBox="1"/>
              <p:nvPr/>
            </p:nvSpPr>
            <p:spPr>
              <a:xfrm>
                <a:off x="479376" y="4863279"/>
                <a:ext cx="5937948" cy="7675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所以抛物线的表达式是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3613F1E-3CEC-F9F9-52B9-4C3FFA5D96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4863279"/>
                <a:ext cx="5937948" cy="767537"/>
              </a:xfrm>
              <a:prstGeom prst="rect">
                <a:avLst/>
              </a:prstGeom>
              <a:blipFill>
                <a:blip r:embed="rId8"/>
                <a:stretch>
                  <a:fillRect l="-1643" r="-164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371B9EE-96D9-D147-AEFD-7EB50233A2BF}"/>
              </a:ext>
            </a:extLst>
          </p:cNvPr>
          <p:cNvSpPr txBox="1"/>
          <p:nvPr/>
        </p:nvSpPr>
        <p:spPr>
          <a:xfrm>
            <a:off x="479376" y="5537204"/>
            <a:ext cx="879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篮筐的坐标是（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），只要这个点在抛物线上，球就能够投中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8802647-8A91-F3F1-4AEF-892B5B6A7F06}"/>
                  </a:ext>
                </a:extLst>
              </p:cNvPr>
              <p:cNvSpPr txBox="1"/>
              <p:nvPr/>
            </p:nvSpPr>
            <p:spPr>
              <a:xfrm>
                <a:off x="479376" y="6012692"/>
                <a:ext cx="8833548" cy="728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代入表达式，得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，所以能够投中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8802647-8A91-F3F1-4AEF-892B5B6A7F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6012692"/>
                <a:ext cx="8833548" cy="728676"/>
              </a:xfrm>
              <a:prstGeom prst="rect">
                <a:avLst/>
              </a:prstGeom>
              <a:blipFill>
                <a:blip r:embed="rId9"/>
                <a:stretch>
                  <a:fillRect l="-1104" r="-1104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86" name="yt_shape_10986"/>
              <p:cNvSpPr txBox="1"/>
              <p:nvPr/>
            </p:nvSpPr>
            <p:spPr>
              <a:xfrm>
                <a:off x="540119" y="1169132"/>
                <a:ext cx="11111999" cy="48797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）此时，若对方队员乙在甲前面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处跳起盖帽拦截，已知乙的最大摸高为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，那么他能否获得成功？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）由题意可知，抛物线经过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，顶点坐标是（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设抛物线的表达式是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，将点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所以抛物线的表达式是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篮筐的坐标是（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），只要这个点在抛物线上，球就能够投中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代入表达式，得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，所以能够投中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86" name="yt_shape_10986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69132"/>
                <a:ext cx="11111999" cy="4879734"/>
              </a:xfrm>
              <a:prstGeom prst="rect">
                <a:avLst/>
              </a:prstGeom>
              <a:blipFill>
                <a:blip r:embed="rId2"/>
                <a:stretch>
                  <a:fillRect l="-1701" t="-1125" b="-1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10991">
                <a:extLst>
                  <a:ext uri="{FF2B5EF4-FFF2-40B4-BE49-F238E27FC236}">
                    <a16:creationId xmlns:a16="http://schemas.microsoft.com/office/drawing/2014/main" id="{E3766B7A-EB0C-1D20-C7D2-C3AA5C1AFCB9}"/>
                  </a:ext>
                </a:extLst>
              </p:cNvPr>
              <p:cNvSpPr txBox="1"/>
              <p:nvPr/>
            </p:nvSpPr>
            <p:spPr>
              <a:xfrm>
                <a:off x="540119" y="2334292"/>
                <a:ext cx="11111999" cy="25494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）能够盖帽拦截成功（能否获得成功就要看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处的纵坐标是多少，大于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就不能成功）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3.1m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能够盖帽拦截成功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8" name="yt_shape_10991">
                <a:extLst>
                  <a:ext uri="{FF2B5EF4-FFF2-40B4-BE49-F238E27FC236}">
                    <a16:creationId xmlns:a16="http://schemas.microsoft.com/office/drawing/2014/main" id="{E3766B7A-EB0C-1D20-C7D2-C3AA5C1AFC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34292"/>
                <a:ext cx="11111999" cy="2549416"/>
              </a:xfrm>
              <a:prstGeom prst="rect">
                <a:avLst/>
              </a:prstGeom>
              <a:blipFill>
                <a:blip r:embed="rId3"/>
                <a:stretch>
                  <a:fillRect l="-1701" t="-2153" r="-439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CB78214-CE70-810F-643B-8EA140A61B92}"/>
              </a:ext>
            </a:extLst>
          </p:cNvPr>
          <p:cNvSpPr txBox="1"/>
          <p:nvPr/>
        </p:nvSpPr>
        <p:spPr>
          <a:xfrm>
            <a:off x="450108" y="2287486"/>
            <a:ext cx="1116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）能够盖帽拦截成功（能否获得成功就要看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处的纵坐标是多少，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7AF3F38-19A9-EF29-06D1-8516D72C63AC}"/>
              </a:ext>
            </a:extLst>
          </p:cNvPr>
          <p:cNvSpPr txBox="1"/>
          <p:nvPr/>
        </p:nvSpPr>
        <p:spPr>
          <a:xfrm>
            <a:off x="450108" y="2762974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大于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3.1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就不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能成功）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A50FD65-5126-FE3B-C801-670A22D242DE}"/>
                  </a:ext>
                </a:extLst>
              </p:cNvPr>
              <p:cNvSpPr txBox="1"/>
              <p:nvPr/>
            </p:nvSpPr>
            <p:spPr>
              <a:xfrm>
                <a:off x="450108" y="3238462"/>
                <a:ext cx="5404548" cy="7675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A50FD65-5126-FE3B-C801-670A22D242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8462"/>
                <a:ext cx="5404548" cy="767538"/>
              </a:xfrm>
              <a:prstGeom prst="rect">
                <a:avLst/>
              </a:prstGeom>
              <a:blipFill>
                <a:blip r:embed="rId4"/>
                <a:stretch>
                  <a:fillRect l="-1806" r="-180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3929166D-AC2E-104C-0AD0-7E566A91E8BD}"/>
              </a:ext>
            </a:extLst>
          </p:cNvPr>
          <p:cNvSpPr txBox="1"/>
          <p:nvPr/>
        </p:nvSpPr>
        <p:spPr>
          <a:xfrm>
            <a:off x="450108" y="3912388"/>
            <a:ext cx="210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3.1m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44B32DA-D87C-DD85-C279-8C7382A827A2}"/>
              </a:ext>
            </a:extLst>
          </p:cNvPr>
          <p:cNvSpPr txBox="1"/>
          <p:nvPr/>
        </p:nvSpPr>
        <p:spPr>
          <a:xfrm>
            <a:off x="450108" y="4387876"/>
            <a:ext cx="2999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能够盖帽拦截成功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" name="yt_image_10983">
            <a:extLst>
              <a:ext uri="{FF2B5EF4-FFF2-40B4-BE49-F238E27FC236}">
                <a16:creationId xmlns:a16="http://schemas.microsoft.com/office/drawing/2014/main" id="{1975B24F-C379-2E90-6480-527A3A431EB1}"/>
              </a:ex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77284" y="3036328"/>
            <a:ext cx="2464608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3" name="yt_shape_10993"/>
          <p:cNvSpPr txBox="1"/>
          <p:nvPr/>
        </p:nvSpPr>
        <p:spPr>
          <a:xfrm>
            <a:off x="540119" y="836712"/>
            <a:ext cx="11111999" cy="18726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甲、乙两人进行羽毛球比赛，羽毛球飞行的路线为抛物线的一部分，如图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甲在点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正上方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处发出一球，羽毛球飞行的高度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）与水平距离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）之间满足函数关系式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与球网的水平距离为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，球网的高度为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1.55m.</a:t>
            </a:r>
          </a:p>
        </p:txBody>
      </p:sp>
      <p:pic>
        <p:nvPicPr>
          <p:cNvPr id="10994" name="yt_image_10994">
            <a:extLs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4312" y="3409288"/>
            <a:ext cx="2396291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996" name="yt_shape_10996"/>
              <p:cNvSpPr txBox="1"/>
              <p:nvPr/>
            </p:nvSpPr>
            <p:spPr>
              <a:xfrm>
                <a:off x="604112" y="2564904"/>
                <a:ext cx="549188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时，判断此球能否过网；</a:t>
                </a:r>
              </a:p>
            </p:txBody>
          </p:sp>
        </mc:Choice>
        <mc:Fallback xmlns="">
          <p:sp>
            <p:nvSpPr>
              <p:cNvPr id="10996" name="yt_shape_109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4112" y="2564904"/>
                <a:ext cx="5491888" cy="638893"/>
              </a:xfrm>
              <a:prstGeom prst="rect">
                <a:avLst/>
              </a:prstGeom>
              <a:blipFill>
                <a:blip r:embed="rId3"/>
                <a:stretch>
                  <a:fillRect l="-3330" r="-244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2492FC5-812F-F196-B26D-FAC621E51EAA}"/>
                  </a:ext>
                </a:extLst>
              </p:cNvPr>
              <p:cNvSpPr txBox="1"/>
              <p:nvPr/>
            </p:nvSpPr>
            <p:spPr>
              <a:xfrm>
                <a:off x="449654" y="3037295"/>
                <a:ext cx="63237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2492FC5-812F-F196-B26D-FAC621E51E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654" y="3037295"/>
                <a:ext cx="6323711" cy="765061"/>
              </a:xfrm>
              <a:prstGeom prst="rect">
                <a:avLst/>
              </a:prstGeom>
              <a:blipFill>
                <a:blip r:embed="rId4"/>
                <a:stretch>
                  <a:fillRect l="-1543" r="-154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FEA3455-6D55-9819-82E7-6D0B2FAD5F1C}"/>
                  </a:ext>
                </a:extLst>
              </p:cNvPr>
              <p:cNvSpPr txBox="1"/>
              <p:nvPr/>
            </p:nvSpPr>
            <p:spPr>
              <a:xfrm>
                <a:off x="449654" y="3708744"/>
                <a:ext cx="58045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将点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）代入，得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FEA3455-6D55-9819-82E7-6D0B2FAD5F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654" y="3708744"/>
                <a:ext cx="5804598" cy="765061"/>
              </a:xfrm>
              <a:prstGeom prst="rect">
                <a:avLst/>
              </a:prstGeom>
              <a:blipFill>
                <a:blip r:embed="rId5"/>
                <a:stretch>
                  <a:fillRect l="-1681" r="-157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51BAAD6-A72F-5247-416D-4AB89BFA956A}"/>
                  </a:ext>
                </a:extLst>
              </p:cNvPr>
              <p:cNvSpPr txBox="1"/>
              <p:nvPr/>
            </p:nvSpPr>
            <p:spPr>
              <a:xfrm>
                <a:off x="449654" y="4380193"/>
                <a:ext cx="1451674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51BAAD6-A72F-5247-416D-4AB89BFA95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654" y="4380193"/>
                <a:ext cx="1451674" cy="775221"/>
              </a:xfrm>
              <a:prstGeom prst="rect">
                <a:avLst/>
              </a:prstGeom>
              <a:blipFill>
                <a:blip r:embed="rId6"/>
                <a:stretch>
                  <a:fillRect l="-6723" r="-672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4DA89E8-05C5-C2CC-1A23-A56355290B10}"/>
                  </a:ext>
                </a:extLst>
              </p:cNvPr>
              <p:cNvSpPr txBox="1"/>
              <p:nvPr/>
            </p:nvSpPr>
            <p:spPr>
              <a:xfrm>
                <a:off x="449654" y="5061802"/>
                <a:ext cx="9390762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1.625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4DA89E8-05C5-C2CC-1A23-A56355290B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654" y="5061802"/>
                <a:ext cx="9390762" cy="775221"/>
              </a:xfrm>
              <a:prstGeom prst="rect">
                <a:avLst/>
              </a:prstGeom>
              <a:blipFill>
                <a:blip r:embed="rId7"/>
                <a:stretch>
                  <a:fillRect l="-1039" r="-1039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DB3A9A1-F153-6E26-B44B-0AA314749CF7}"/>
              </a:ext>
            </a:extLst>
          </p:cNvPr>
          <p:cNvSpPr txBox="1"/>
          <p:nvPr/>
        </p:nvSpPr>
        <p:spPr>
          <a:xfrm>
            <a:off x="449654" y="5743411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1.625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610F81F-1F59-FC2E-53C7-E13096639EE2}"/>
              </a:ext>
            </a:extLst>
          </p:cNvPr>
          <p:cNvSpPr txBox="1"/>
          <p:nvPr/>
        </p:nvSpPr>
        <p:spPr>
          <a:xfrm>
            <a:off x="449654" y="6218899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此球能过网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98" name="yt_shape_10998"/>
              <p:cNvSpPr txBox="1"/>
              <p:nvPr/>
            </p:nvSpPr>
            <p:spPr>
              <a:xfrm>
                <a:off x="540119" y="900000"/>
                <a:ext cx="11111999" cy="55320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）若发球过网后，羽毛球飞行到与点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的水平距离为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，离地面的高度为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处时，乙扣球成功，求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）代入，得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1.625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1.625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此球能过网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）把（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998" name="yt_shape_10998" descr="{&quot;rangeId&quot;:1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5532092"/>
              </a:xfrm>
              <a:prstGeom prst="rect">
                <a:avLst/>
              </a:prstGeom>
              <a:blipFill>
                <a:blip r:embed="rId2"/>
                <a:stretch>
                  <a:fillRect l="-1701" r="-549" b="-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F0B42A1-1056-964D-EDF8-AD468DA0EF31}"/>
                  </a:ext>
                </a:extLst>
              </p:cNvPr>
              <p:cNvSpPr txBox="1"/>
              <p:nvPr/>
            </p:nvSpPr>
            <p:spPr>
              <a:xfrm>
                <a:off x="514883" y="2060848"/>
                <a:ext cx="8389429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解：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）把（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12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代入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F0B42A1-1056-964D-EDF8-AD468DA0EF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83" y="2060848"/>
                <a:ext cx="8389429" cy="764172"/>
              </a:xfrm>
              <a:prstGeom prst="rect">
                <a:avLst/>
              </a:prstGeom>
              <a:blipFill>
                <a:blip r:embed="rId3"/>
                <a:stretch>
                  <a:fillRect l="-1089" r="-9296" b="-6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0994">
            <a:extLst>
              <a:ext uri="{FF2B5EF4-FFF2-40B4-BE49-F238E27FC236}">
                <a16:creationId xmlns:a16="http://schemas.microsoft.com/office/drawing/2014/main" id="{9CAE202F-88D3-C9BA-BADE-3CC375CE04C5}"/>
              </a:ext>
              <a:ext uri="">
                <a16:creationId xmlns="" xmlns:a16="http://schemas.microsoft.com/office/drawing/2014/main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04312" y="3422383"/>
            <a:ext cx="2396291" cy="11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2269</Words>
  <Application>Microsoft Office PowerPoint</Application>
  <PresentationFormat>宽屏</PresentationFormat>
  <Paragraphs>102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43</cp:revision>
  <dcterms:created xsi:type="dcterms:W3CDTF">2023-05-05T05:33:04Z</dcterms:created>
  <dcterms:modified xsi:type="dcterms:W3CDTF">2023-10-21T02:41:50Z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