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7" r:id="rId4"/>
    <p:sldId id="369" r:id="rId5"/>
    <p:sldId id="370" r:id="rId6"/>
    <p:sldId id="371" r:id="rId7"/>
    <p:sldId id="372" r:id="rId8"/>
    <p:sldId id="374" r:id="rId9"/>
    <p:sldId id="390" r:id="rId10"/>
    <p:sldId id="376" r:id="rId11"/>
    <p:sldId id="378" r:id="rId12"/>
    <p:sldId id="380" r:id="rId13"/>
    <p:sldId id="381" r:id="rId14"/>
    <p:sldId id="382" r:id="rId15"/>
    <p:sldId id="392" r:id="rId16"/>
    <p:sldId id="384" r:id="rId17"/>
    <p:sldId id="386" r:id="rId18"/>
    <p:sldId id="387" r:id="rId19"/>
    <p:sldId id="388" r:id="rId20"/>
    <p:sldId id="389" r:id="rId21"/>
    <p:sldId id="256" r:id="rId22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2" d="100"/>
          <a:sy n="52" d="100"/>
        </p:scale>
        <p:origin x="64" y="26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bin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bin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bin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0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5.bin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bin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bin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bin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image" Target="../media/image16.bin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773" name="yt_image_11773" title="H_50.9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831278"/>
            <a:ext cx="4095468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775" name="yt_shape_11775"/>
          <p:cNvSpPr txBox="1"/>
          <p:nvPr/>
        </p:nvSpPr>
        <p:spPr>
          <a:xfrm>
            <a:off x="540000" y="3478073"/>
            <a:ext cx="8925520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垂直于弦的直径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平分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这条弦，并且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平分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弦所对的两条弧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圆的两条平行弦所夹的弧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相等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B8E02F8-7A6C-BDB6-A855-DC7505D1EF0D}"/>
              </a:ext>
            </a:extLst>
          </p:cNvPr>
          <p:cNvSpPr txBox="1"/>
          <p:nvPr/>
        </p:nvSpPr>
        <p:spPr>
          <a:xfrm>
            <a:off x="3116989" y="3431267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平分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369044D-C231-10D1-8B3B-E82B9696888F}"/>
              </a:ext>
            </a:extLst>
          </p:cNvPr>
          <p:cNvSpPr txBox="1"/>
          <p:nvPr/>
        </p:nvSpPr>
        <p:spPr>
          <a:xfrm>
            <a:off x="6164989" y="3431267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平分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0161144-60AA-0B27-0DB6-A81B3B673386}"/>
              </a:ext>
            </a:extLst>
          </p:cNvPr>
          <p:cNvSpPr txBox="1"/>
          <p:nvPr/>
        </p:nvSpPr>
        <p:spPr>
          <a:xfrm>
            <a:off x="4336189" y="3906755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相等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32" name="yt_shape_11832"/>
          <p:cNvSpPr txBox="1"/>
          <p:nvPr/>
        </p:nvSpPr>
        <p:spPr>
          <a:xfrm>
            <a:off x="540000" y="1826035"/>
            <a:ext cx="3976345" cy="57631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1831" name="yt_image_11831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826035"/>
            <a:ext cx="3937001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834" name="yt_shape_11834"/>
          <p:cNvSpPr txBox="1"/>
          <p:nvPr/>
        </p:nvSpPr>
        <p:spPr>
          <a:xfrm>
            <a:off x="540119" y="251790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折叠后，圆弧恰好经过圆心，则</a:t>
            </a:r>
            <a:r>
              <a:rPr lang="zh-CN" altLang="zh-CN" sz="2100" b="0" i="0" u="none">
                <a:noFill/>
                <a:effectLst/>
                <a:latin typeface="Times New Roman" pitchFamily="21"/>
                <a:ea typeface="Times New Roman" pitchFamily="21"/>
                <a:cs typeface="宋体" pitchFamily="21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cs typeface="宋体" pitchFamily="20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所对的圆心角等于（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1838" name="yt_table_11838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97127053"/>
              </p:ext>
            </p:extLst>
          </p:nvPr>
        </p:nvGraphicFramePr>
        <p:xfrm>
          <a:off x="540000" y="3477339"/>
          <a:ext cx="8298816" cy="475488"/>
        </p:xfrm>
        <a:graphic>
          <a:graphicData uri="http://schemas.openxmlformats.org/drawingml/2006/table">
            <a:tbl>
              <a:tblPr/>
              <a:tblGrid>
                <a:gridCol w="2240280">
                  <a:extLst>
                    <a:ext uri="{9D8B030D-6E8A-4147-A177-3AD203B41FA5}">
                      <a16:colId xmlns:a16="http://schemas.microsoft.com/office/drawing/2014/main" val="10276"/>
                    </a:ext>
                  </a:extLst>
                </a:gridCol>
                <a:gridCol w="2222818">
                  <a:extLst>
                    <a:ext uri="{9D8B030D-6E8A-4147-A177-3AD203B41FA5}">
                      <a16:colId xmlns:a16="http://schemas.microsoft.com/office/drawing/2014/main" val="10277"/>
                    </a:ext>
                  </a:extLst>
                </a:gridCol>
                <a:gridCol w="2375218">
                  <a:extLst>
                    <a:ext uri="{9D8B030D-6E8A-4147-A177-3AD203B41FA5}">
                      <a16:colId xmlns:a16="http://schemas.microsoft.com/office/drawing/2014/main" val="10278"/>
                    </a:ext>
                  </a:extLst>
                </a:gridCol>
                <a:gridCol w="1460500">
                  <a:extLst>
                    <a:ext uri="{9D8B030D-6E8A-4147-A177-3AD203B41FA5}">
                      <a16:colId xmlns:a16="http://schemas.microsoft.com/office/drawing/2014/main" val="1027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A.60°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B.90°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C.120°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D.150°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22"/>
                  </a:ext>
                </a:extLst>
              </a:tr>
            </a:tbl>
          </a:graphicData>
        </a:graphic>
      </p:graphicFrame>
      <p:grpSp>
        <p:nvGrpSpPr>
          <p:cNvPr id="11835" name="yt_shape_11835_skip" title="H_150.79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169012" y="3477339"/>
            <a:ext cx="1480797" cy="1915047"/>
            <a:chOff x="0" y="0"/>
            <a:chExt cx="1480797" cy="1915047"/>
          </a:xfrm>
        </p:grpSpPr>
        <p:pic>
          <p:nvPicPr>
            <p:cNvPr id="2" name="yt_image_11835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480797" cy="151904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837" name="yt_shape_11837"/>
            <p:cNvSpPr txBox="1"/>
            <p:nvPr/>
          </p:nvSpPr>
          <p:spPr>
            <a:xfrm>
              <a:off x="207117" y="1555047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97708509071">
            <a:extLst>
              <a:ext uri="{FF2B5EF4-FFF2-40B4-BE49-F238E27FC236}">
                <a16:creationId xmlns:a16="http://schemas.microsoft.com/office/drawing/2014/main" id="{BFF3FA7A-F38D-2063-7425-1B2A2CC0CC1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9232" y="2613409"/>
            <a:ext cx="749489" cy="284478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8F401225-99FB-2A78-6D94-4B03E47E77D7}"/>
              </a:ext>
            </a:extLst>
          </p:cNvPr>
          <p:cNvSpPr txBox="1"/>
          <p:nvPr/>
        </p:nvSpPr>
        <p:spPr>
          <a:xfrm>
            <a:off x="907308" y="294658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840" name="yt_shape_11840"/>
              <p:cNvSpPr txBox="1"/>
              <p:nvPr/>
            </p:nvSpPr>
            <p:spPr>
              <a:xfrm>
                <a:off x="540119" y="1269984"/>
                <a:ext cx="11111999" cy="230223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（常德市中考）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沈括的《梦溪笔谈》是中国古代科技史上的杰作，其中收录了计算圆弧长度的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会圆术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，如图，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为圆心，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为半径的圆弧，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是弦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的中点，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上，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会圆术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给出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l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的近似值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计算公式：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𝑂𝐴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，当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时，｜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l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｜＝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0.1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（结果保留一位小数）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840" name="yt_shape_11840" descr="{&quot;rangeId&quot;:16,&quot;hasSerialNum&quot;:1,&quot;mathAnswerShape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269984"/>
                <a:ext cx="11111999" cy="2302233"/>
              </a:xfrm>
              <a:prstGeom prst="rect">
                <a:avLst/>
              </a:prstGeom>
              <a:blipFill>
                <a:blip r:embed="rId2"/>
                <a:stretch>
                  <a:fillRect l="-1701" t="-2116" r="-1207" b="-343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845" name="yt_shape_11845"/>
          <p:cNvSpPr txBox="1"/>
          <p:nvPr/>
        </p:nvSpPr>
        <p:spPr>
          <a:xfrm>
            <a:off x="540000" y="5625364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842" name="yt_shape_11842" title="H_141.7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48103" y="3775369"/>
            <a:ext cx="1695792" cy="1799604"/>
            <a:chOff x="0" y="0"/>
            <a:chExt cx="1695792" cy="1799604"/>
          </a:xfrm>
        </p:grpSpPr>
        <p:pic>
          <p:nvPicPr>
            <p:cNvPr id="2" name="yt_image_11842">
              <a:extLst>
                <a:ext uri="">
  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695792" cy="140360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844" name="yt_shape_11844"/>
            <p:cNvSpPr txBox="1"/>
            <p:nvPr/>
          </p:nvSpPr>
          <p:spPr>
            <a:xfrm>
              <a:off x="238432" y="1439604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4783CEA2-6590-19AE-2CA8-2CD1A416CF47}"/>
              </a:ext>
            </a:extLst>
          </p:cNvPr>
          <p:cNvSpPr txBox="1"/>
          <p:nvPr/>
        </p:nvSpPr>
        <p:spPr>
          <a:xfrm>
            <a:off x="6621291" y="2803820"/>
            <a:ext cx="561086" cy="792938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0.1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846" name="yt_shape_11846"/>
              <p:cNvSpPr txBox="1"/>
              <p:nvPr/>
            </p:nvSpPr>
            <p:spPr>
              <a:xfrm>
                <a:off x="540119" y="2283047"/>
                <a:ext cx="11111999" cy="94570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11.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经过原点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，并与两坐标轴分别交于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两点，已知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的坐标为（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），则点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与圆心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的坐标分别为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），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846" name="yt_shape_11846" descr="{&quot;rangeId&quot;:17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283047"/>
                <a:ext cx="11111999" cy="945708"/>
              </a:xfrm>
              <a:prstGeom prst="rect">
                <a:avLst/>
              </a:prstGeom>
              <a:blipFill>
                <a:blip r:embed="rId2"/>
                <a:stretch>
                  <a:fillRect l="-1701" t="-5806" r="-1647" b="-187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848" name="yt_image_11848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81876" y="3431907"/>
            <a:ext cx="1828247" cy="15030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691099C3-6B25-61EC-EEBF-48AE97B132A7}"/>
                  </a:ext>
                </a:extLst>
              </p:cNvPr>
              <p:cNvSpPr txBox="1"/>
              <p:nvPr/>
            </p:nvSpPr>
            <p:spPr>
              <a:xfrm>
                <a:off x="7460507" y="2630779"/>
                <a:ext cx="3896677" cy="5546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），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7, 'hasSerialNum': 1, 'mathAnswerShape': 1}">
                <a:extLst>
                  <a:ext uri="{FF2B5EF4-FFF2-40B4-BE49-F238E27FC236}">
                    <a16:creationId xmlns:a16="http://schemas.microsoft.com/office/drawing/2014/main" id="{691099C3-6B25-61EC-EEBF-48AE97B132A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60507" y="2630779"/>
                <a:ext cx="3896677" cy="554686"/>
              </a:xfrm>
              <a:prstGeom prst="rect">
                <a:avLst/>
              </a:prstGeom>
              <a:blipFill>
                <a:blip r:embed="rId4"/>
                <a:stretch>
                  <a:fillRect l="-2504" r="-2347" b="-252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51" name="yt_shape_11851"/>
          <p:cNvSpPr txBox="1"/>
          <p:nvPr/>
        </p:nvSpPr>
        <p:spPr>
          <a:xfrm>
            <a:off x="540000" y="754055"/>
            <a:ext cx="4135299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434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1850" name="yt_image_11850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754055"/>
            <a:ext cx="4092760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853" name="yt_shape_11853"/>
          <p:cNvSpPr txBox="1"/>
          <p:nvPr/>
        </p:nvSpPr>
        <p:spPr>
          <a:xfrm>
            <a:off x="540119" y="1451638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模型观念）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某地有一座圆弧形拱桥，桥下水面宽度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7.2m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，拱顶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高出水面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2.4m.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现有一艘宽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，顶部为长方形并高出水面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的货船要经过这里，如图所示，问此货船能顺利通过拱桥吗？</a:t>
            </a:r>
          </a:p>
        </p:txBody>
      </p:sp>
      <p:pic>
        <p:nvPicPr>
          <p:cNvPr id="11854" name="yt_image_11854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69524" y="3429963"/>
            <a:ext cx="2501303" cy="1465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yt_shape_11856">
            <a:extLst>
              <a:ext uri="{FF2B5EF4-FFF2-40B4-BE49-F238E27FC236}">
                <a16:creationId xmlns:a16="http://schemas.microsoft.com/office/drawing/2014/main" id="{D2295DB5-F176-6953-EDF0-827AFD667E90}"/>
              </a:ext>
            </a:extLst>
          </p:cNvPr>
          <p:cNvSpPr txBox="1"/>
          <p:nvPr/>
        </p:nvSpPr>
        <p:spPr>
          <a:xfrm>
            <a:off x="563798" y="2935954"/>
            <a:ext cx="871552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解：设圆心为点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，连接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ON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，则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的延长线必过点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3" name="yt_shape_11858">
            <a:extLst>
              <a:ext uri="{FF2B5EF4-FFF2-40B4-BE49-F238E27FC236}">
                <a16:creationId xmlns:a16="http://schemas.microsoft.com/office/drawing/2014/main" id="{E82AF690-2770-FFC4-322A-C074AF80A6FC}"/>
              </a:ext>
            </a:extLst>
          </p:cNvPr>
          <p:cNvSpPr txBox="1"/>
          <p:nvPr/>
        </p:nvSpPr>
        <p:spPr>
          <a:xfrm>
            <a:off x="4831838" y="3567621"/>
            <a:ext cx="2180597" cy="142282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7900" b="0" i="0" u="none" spc="-7900">
                <a:solidFill>
                  <a:srgbClr val="1EE3CF"/>
                </a:solidFill>
                <a:effectLst/>
                <a:latin typeface="Times New Roman" pitchFamily="79"/>
                <a:ea typeface="宋体" pitchFamily="79"/>
                <a:cs typeface="宋体" pitchFamily="79"/>
              </a:rPr>
              <a:t> </a:t>
            </a:r>
            <a:r>
              <a:rPr lang="en-US" altLang="zh-CN" sz="7900" b="0" i="0" u="none" spc="15029">
                <a:solidFill>
                  <a:srgbClr val="1EE3CF"/>
                </a:solidFill>
                <a:effectLst/>
                <a:latin typeface="Times New Roman" pitchFamily="79"/>
                <a:ea typeface="宋体" pitchFamily="79"/>
                <a:cs typeface="宋体" pitchFamily="79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4" name="yt_image_11857">
            <a:extLst>
              <a:ext uri="{FF2B5EF4-FFF2-40B4-BE49-F238E27FC236}">
                <a16:creationId xmlns:a16="http://schemas.microsoft.com/office/drawing/2014/main" id="{1229B7FB-2760-25AC-F0D2-3BDAABC21D6E}"/>
              </a:ex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007089" y="3450870"/>
            <a:ext cx="2338597" cy="17110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yt_shape_11860">
            <a:extLst>
              <a:ext uri="{FF2B5EF4-FFF2-40B4-BE49-F238E27FC236}">
                <a16:creationId xmlns:a16="http://schemas.microsoft.com/office/drawing/2014/main" id="{56274CC0-EF9D-67E1-B13A-F493A79BE439}"/>
              </a:ext>
            </a:extLst>
          </p:cNvPr>
          <p:cNvSpPr txBox="1"/>
          <p:nvPr/>
        </p:nvSpPr>
        <p:spPr>
          <a:xfrm>
            <a:off x="563798" y="3523045"/>
            <a:ext cx="323165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MN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yt_shape_11861">
                <a:extLst>
                  <a:ext uri="{FF2B5EF4-FFF2-40B4-BE49-F238E27FC236}">
                    <a16:creationId xmlns:a16="http://schemas.microsoft.com/office/drawing/2014/main" id="{1D6D510B-6438-C6B4-CF51-FB8ADF897C64}"/>
                  </a:ext>
                </a:extLst>
              </p:cNvPr>
              <p:cNvSpPr txBox="1"/>
              <p:nvPr/>
            </p:nvSpPr>
            <p:spPr>
              <a:xfrm>
                <a:off x="563798" y="4002348"/>
                <a:ext cx="4062009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HN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MH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3.6m.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6" name="yt_shape_11861">
                <a:extLst>
                  <a:ext uri="{FF2B5EF4-FFF2-40B4-BE49-F238E27FC236}">
                    <a16:creationId xmlns:a16="http://schemas.microsoft.com/office/drawing/2014/main" id="{1D6D510B-6438-C6B4-CF51-FB8ADF897C6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3798" y="4002348"/>
                <a:ext cx="4062009" cy="638893"/>
              </a:xfrm>
              <a:prstGeom prst="rect">
                <a:avLst/>
              </a:prstGeom>
              <a:blipFill>
                <a:blip r:embed="rId5"/>
                <a:stretch>
                  <a:fillRect l="-4498" r="-3598" b="-163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yt_shape_11863">
            <a:extLst>
              <a:ext uri="{FF2B5EF4-FFF2-40B4-BE49-F238E27FC236}">
                <a16:creationId xmlns:a16="http://schemas.microsoft.com/office/drawing/2014/main" id="{C99D1B5C-227E-1976-AAD9-AC375B1D9D9A}"/>
              </a:ext>
            </a:extLst>
          </p:cNvPr>
          <p:cNvSpPr txBox="1"/>
          <p:nvPr/>
        </p:nvSpPr>
        <p:spPr>
          <a:xfrm>
            <a:off x="563798" y="4692029"/>
            <a:ext cx="599523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2.4m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2.4.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8" name="yt_shape_11864">
            <a:extLst>
              <a:ext uri="{FF2B5EF4-FFF2-40B4-BE49-F238E27FC236}">
                <a16:creationId xmlns:a16="http://schemas.microsoft.com/office/drawing/2014/main" id="{0569A36A-5787-9D35-97EB-AE1FB5A52FCA}"/>
              </a:ext>
            </a:extLst>
          </p:cNvPr>
          <p:cNvSpPr txBox="1"/>
          <p:nvPr/>
        </p:nvSpPr>
        <p:spPr>
          <a:xfrm>
            <a:off x="563798" y="5171332"/>
            <a:ext cx="782265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BOD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中，由勾股定理得，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3.6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597ABC72-78D8-FA63-2DB0-81A609AAE50D}"/>
              </a:ext>
            </a:extLst>
          </p:cNvPr>
          <p:cNvSpPr txBox="1"/>
          <p:nvPr/>
        </p:nvSpPr>
        <p:spPr>
          <a:xfrm>
            <a:off x="473787" y="2889148"/>
            <a:ext cx="88113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解：设圆心为点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，连接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，则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的延长线必过点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AB9EDC22-E2C2-B6DE-8776-2C210D4C0691}"/>
              </a:ext>
            </a:extLst>
          </p:cNvPr>
          <p:cNvSpPr txBox="1"/>
          <p:nvPr/>
        </p:nvSpPr>
        <p:spPr>
          <a:xfrm>
            <a:off x="473787" y="3476239"/>
            <a:ext cx="3380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MN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5B6163C4-4E63-6B05-ED4D-29E74F7F21CB}"/>
                  </a:ext>
                </a:extLst>
              </p:cNvPr>
              <p:cNvSpPr txBox="1"/>
              <p:nvPr/>
            </p:nvSpPr>
            <p:spPr>
              <a:xfrm>
                <a:off x="473787" y="3955542"/>
                <a:ext cx="4202811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HN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MH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3.6m.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5B6163C4-4E63-6B05-ED4D-29E74F7F21C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3787" y="3955542"/>
                <a:ext cx="4202811" cy="726326"/>
              </a:xfrm>
              <a:prstGeom prst="rect">
                <a:avLst/>
              </a:prstGeom>
              <a:blipFill>
                <a:blip r:embed="rId6"/>
                <a:stretch>
                  <a:fillRect l="-2322" r="-2322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文本框 11">
            <a:extLst>
              <a:ext uri="{FF2B5EF4-FFF2-40B4-BE49-F238E27FC236}">
                <a16:creationId xmlns:a16="http://schemas.microsoft.com/office/drawing/2014/main" id="{4113632A-7413-A146-8388-F85E807872C5}"/>
              </a:ext>
            </a:extLst>
          </p:cNvPr>
          <p:cNvSpPr txBox="1"/>
          <p:nvPr/>
        </p:nvSpPr>
        <p:spPr>
          <a:xfrm>
            <a:off x="473787" y="4645223"/>
            <a:ext cx="61173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2.4m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2.4.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A12BE6FD-730F-B640-CDA9-D0F1B8D0DC11}"/>
              </a:ext>
            </a:extLst>
          </p:cNvPr>
          <p:cNvSpPr txBox="1"/>
          <p:nvPr/>
        </p:nvSpPr>
        <p:spPr>
          <a:xfrm>
            <a:off x="473787" y="5124526"/>
            <a:ext cx="79270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BOD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中，由勾股定理得，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2.4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3.6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allAtOnce"/>
      <p:bldP spid="10" grpId="0" build="allAtOnce"/>
      <p:bldP spid="11" grpId="0" build="allAtOnce"/>
      <p:bldP spid="12" grpId="0" build="allAtOnce"/>
      <p:bldP spid="13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865" name="yt_shape_11865"/>
              <p:cNvSpPr txBox="1"/>
              <p:nvPr/>
            </p:nvSpPr>
            <p:spPr>
              <a:xfrm>
                <a:off x="540000" y="2335542"/>
                <a:ext cx="9612953" cy="254691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3.9m.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ONH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中，当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HN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1.5m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时，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HO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𝑁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𝑂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𝐻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𝑁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3.6m.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2.4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3.9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2.4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1.5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DH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OH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3.6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1.5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2.1m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2m.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货船能顺利通过拱桥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865" name="yt_shape_11865" descr="{&quot;rangeId&quot;:30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335542"/>
                <a:ext cx="9612953" cy="2546916"/>
              </a:xfrm>
              <a:prstGeom prst="rect">
                <a:avLst/>
              </a:prstGeom>
              <a:blipFill>
                <a:blip r:embed="rId2"/>
                <a:stretch>
                  <a:fillRect l="-1966" t="-1914" r="-698" b="-669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A7BD77AD-1AB8-046E-6261-627F1E9F3E93}"/>
              </a:ext>
            </a:extLst>
          </p:cNvPr>
          <p:cNvSpPr txBox="1"/>
          <p:nvPr/>
        </p:nvSpPr>
        <p:spPr>
          <a:xfrm>
            <a:off x="449989" y="2288736"/>
            <a:ext cx="21946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3.9m.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9008D48D-44EC-86AB-AD26-0E9A805641A8}"/>
                  </a:ext>
                </a:extLst>
              </p:cNvPr>
              <p:cNvSpPr txBox="1"/>
              <p:nvPr/>
            </p:nvSpPr>
            <p:spPr>
              <a:xfrm>
                <a:off x="449989" y="2764224"/>
                <a:ext cx="9700069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ONH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中，当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DF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HN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1.5m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时，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HO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𝑁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𝑂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𝐻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𝑁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3.6m.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30, 'mathAnswerShape': 1}">
                <a:extLst>
                  <a:ext uri="{FF2B5EF4-FFF2-40B4-BE49-F238E27FC236}">
                    <a16:creationId xmlns:a16="http://schemas.microsoft.com/office/drawing/2014/main" id="{9008D48D-44EC-86AB-AD26-0E9A805641A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764224"/>
                <a:ext cx="9700069" cy="765061"/>
              </a:xfrm>
              <a:prstGeom prst="rect">
                <a:avLst/>
              </a:prstGeom>
              <a:blipFill>
                <a:blip r:embed="rId3"/>
                <a:stretch>
                  <a:fillRect l="-1006" r="-754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864A8DD6-D0AE-EA4C-B02C-AD14BB9CE398}"/>
              </a:ext>
            </a:extLst>
          </p:cNvPr>
          <p:cNvSpPr txBox="1"/>
          <p:nvPr/>
        </p:nvSpPr>
        <p:spPr>
          <a:xfrm>
            <a:off x="449989" y="3435673"/>
            <a:ext cx="56077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2.4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3.9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2.4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1.5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35B9DE3-D775-C99B-E89A-4D524A7B9436}"/>
              </a:ext>
            </a:extLst>
          </p:cNvPr>
          <p:cNvSpPr txBox="1"/>
          <p:nvPr/>
        </p:nvSpPr>
        <p:spPr>
          <a:xfrm>
            <a:off x="449989" y="3911161"/>
            <a:ext cx="54823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3.6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1.5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2.1m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2m.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CBAA589-E813-EB67-BF09-DF6BF47D9FCB}"/>
              </a:ext>
            </a:extLst>
          </p:cNvPr>
          <p:cNvSpPr txBox="1"/>
          <p:nvPr/>
        </p:nvSpPr>
        <p:spPr>
          <a:xfrm>
            <a:off x="449989" y="4386649"/>
            <a:ext cx="3304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货船能顺利通过拱桥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68" name="yt_shape_11868"/>
          <p:cNvSpPr txBox="1"/>
          <p:nvPr/>
        </p:nvSpPr>
        <p:spPr>
          <a:xfrm>
            <a:off x="3369962" y="1737102"/>
            <a:ext cx="5393271" cy="34221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900" b="0" i="0" u="none" spc="41581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</a:rPr>
              <a:t> </a:t>
            </a:r>
          </a:p>
        </p:txBody>
      </p:sp>
      <p:pic>
        <p:nvPicPr>
          <p:cNvPr id="11867" name="yt_image_11867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p14="http://schemas.microsoft.com/office/powerpoint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69962" y="1786501"/>
            <a:ext cx="5339892" cy="378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870" name="yt_shape_11870"/>
          <p:cNvSpPr txBox="1"/>
          <p:nvPr/>
        </p:nvSpPr>
        <p:spPr>
          <a:xfrm>
            <a:off x="4249341" y="2215527"/>
            <a:ext cx="369331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垂径定理及勾股定理的应用</a:t>
            </a:r>
          </a:p>
        </p:txBody>
      </p:sp>
      <p:sp>
        <p:nvSpPr>
          <p:cNvPr id="11871" name="yt_shape_11871"/>
          <p:cNvSpPr txBox="1"/>
          <p:nvPr/>
        </p:nvSpPr>
        <p:spPr>
          <a:xfrm>
            <a:off x="540119" y="269483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（北部湾经济区中考）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的半径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875" name="yt_table_11875_skip" title="H_36.39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100246791"/>
                  </p:ext>
                </p:extLst>
              </p:nvPr>
            </p:nvGraphicFramePr>
            <p:xfrm>
              <a:off x="540000" y="3654265"/>
              <a:ext cx="7327520" cy="462153"/>
            </p:xfrm>
            <a:graphic>
              <a:graphicData uri="http://schemas.openxmlformats.org/drawingml/2006/table">
                <a:tbl>
                  <a:tblPr/>
                  <a:tblGrid>
                    <a:gridCol w="2181670">
                      <a:extLst>
                        <a:ext uri="{9D8B030D-6E8A-4147-A177-3AD203B41FA5}">
                          <a16:colId xmlns:a16="http://schemas.microsoft.com/office/drawing/2014/main" val="10280"/>
                        </a:ext>
                      </a:extLst>
                    </a:gridCol>
                    <a:gridCol w="2164207">
                      <a:extLst>
                        <a:ext uri="{9D8B030D-6E8A-4147-A177-3AD203B41FA5}">
                          <a16:colId xmlns:a16="http://schemas.microsoft.com/office/drawing/2014/main" val="10281"/>
                        </a:ext>
                      </a:extLst>
                    </a:gridCol>
                    <a:gridCol w="1948180">
                      <a:extLst>
                        <a:ext uri="{9D8B030D-6E8A-4147-A177-3AD203B41FA5}">
                          <a16:colId xmlns:a16="http://schemas.microsoft.com/office/drawing/2014/main" val="10282"/>
                        </a:ext>
                      </a:extLst>
                    </a:gridCol>
                    <a:gridCol w="1033463">
                      <a:extLst>
                        <a:ext uri="{9D8B030D-6E8A-4147-A177-3AD203B41FA5}">
                          <a16:colId xmlns:a16="http://schemas.microsoft.com/office/drawing/2014/main" val="10283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23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m="http://schemas.openxmlformats.org/officeDocument/2006/math" xmlns:p14="http://schemas.microsoft.com/office/powerpoint/2010/main" xmlns="">
          <p:graphicFrame>
            <p:nvGraphicFramePr>
              <p:cNvPr id="11875" name="yt_table_11875_skip" descr="{&quot;rangeId&quot;:21,&quot;type&quot;:&quot;Option&quot;,&quot;drawing&quot;:[&quot;yt_shape_11872&quot;]}" title="H_36.39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100246791"/>
                  </p:ext>
                </p:extLst>
              </p:nvPr>
            </p:nvGraphicFramePr>
            <p:xfrm>
              <a:off x="540000" y="2817163"/>
              <a:ext cx="7327520" cy="462153"/>
            </p:xfrm>
            <a:graphic>
              <a:graphicData uri="http://schemas.openxmlformats.org/drawingml/2006/table">
                <a:tbl>
                  <a:tblPr/>
                  <a:tblGrid>
                    <a:gridCol w="2181670">
                      <a:extLst>
                        <a:ext uri="{9D8B030D-6E8A-4147-A177-3AD203B41FA5}">
                          <a16:colId xmlns:a16="http://schemas.microsoft.com/office/drawing/2014/main" val="10280"/>
                        </a:ext>
                      </a:extLst>
                    </a:gridCol>
                    <a:gridCol w="2164207">
                      <a:extLst>
                        <a:ext uri="{9D8B030D-6E8A-4147-A177-3AD203B41FA5}">
                          <a16:colId xmlns:a16="http://schemas.microsoft.com/office/drawing/2014/main" val="10281"/>
                        </a:ext>
                      </a:extLst>
                    </a:gridCol>
                    <a:gridCol w="1948180">
                      <a:extLst>
                        <a:ext uri="{9D8B030D-6E8A-4147-A177-3AD203B41FA5}">
                          <a16:colId xmlns:a16="http://schemas.microsoft.com/office/drawing/2014/main" val="10282"/>
                        </a:ext>
                      </a:extLst>
                    </a:gridCol>
                    <a:gridCol w="1033463">
                      <a:extLst>
                        <a:ext uri="{9D8B030D-6E8A-4147-A177-3AD203B41FA5}">
                          <a16:colId xmlns:a16="http://schemas.microsoft.com/office/drawing/2014/main" val="10283"/>
                        </a:ext>
                      </a:extLst>
                    </a:gridCol>
                  </a:tblGrid>
                  <a:tr h="46215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2632" r="-236034" b="-4078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00845" t="-2632" r="-138028" b="-4078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23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1872" name="yt_shape_11872_skip" title="H_143.8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191460" y="3654265"/>
            <a:ext cx="1458345" cy="1827036"/>
            <a:chOff x="0" y="0"/>
            <a:chExt cx="1458345" cy="1827036"/>
          </a:xfrm>
        </p:grpSpPr>
        <p:pic>
          <p:nvPicPr>
            <p:cNvPr id="2" name="yt_image_11872">
              <a:extLst>
                <a:ext uri="">
                  <a16:creationId xmlns:mc="http://schemas.openxmlformats.org/markup-compatibility/2006" xmlns:a16="http://schemas.microsoft.com/office/drawing/2014/main" xmlns:a14="http://schemas.microsoft.com/office/drawing/2010/main" xmlns:p14="http://schemas.microsoft.com/office/powerpoint/2010/main" xmlns:m="http://schemas.openxmlformats.org/officeDocument/2006/math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1458345" cy="14310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874" name="yt_shape_11874"/>
            <p:cNvSpPr txBox="1"/>
            <p:nvPr/>
          </p:nvSpPr>
          <p:spPr>
            <a:xfrm>
              <a:off x="195891" y="146703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6F08272E-92AB-00E6-30A9-23B4B246A2E6}"/>
              </a:ext>
            </a:extLst>
          </p:cNvPr>
          <p:cNvSpPr txBox="1"/>
          <p:nvPr/>
        </p:nvSpPr>
        <p:spPr>
          <a:xfrm>
            <a:off x="2567833" y="312351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6" name="yt_shape_11876"/>
          <p:cNvSpPr txBox="1"/>
          <p:nvPr/>
        </p:nvSpPr>
        <p:spPr>
          <a:xfrm>
            <a:off x="540119" y="197763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（易错题）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的弦，点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上，以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为边作等边三角形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在圆内，且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恰好经过点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，其中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1880" name="yt_shape_11880"/>
          <p:cNvSpPr txBox="1"/>
          <p:nvPr/>
        </p:nvSpPr>
        <p:spPr>
          <a:xfrm>
            <a:off x="540000" y="4917714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877" name="yt_shape_11877" title="H_139.99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470600" y="3089431"/>
            <a:ext cx="1250798" cy="1777887"/>
            <a:chOff x="0" y="0"/>
            <a:chExt cx="1250798" cy="1777887"/>
          </a:xfrm>
        </p:grpSpPr>
        <p:pic>
          <p:nvPicPr>
            <p:cNvPr id="2" name="yt_image_11877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250798" cy="138188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879" name="yt_shape_11879"/>
            <p:cNvSpPr txBox="1"/>
            <p:nvPr/>
          </p:nvSpPr>
          <p:spPr>
            <a:xfrm>
              <a:off x="92118" y="1417887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566D6CC3-5414-4621-1D4F-64162A6E749E}"/>
              </a:ext>
            </a:extLst>
          </p:cNvPr>
          <p:cNvSpPr txBox="1"/>
          <p:nvPr/>
        </p:nvSpPr>
        <p:spPr>
          <a:xfrm>
            <a:off x="9914782" y="2406314"/>
            <a:ext cx="484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881" name="yt_shape_11881"/>
              <p:cNvSpPr txBox="1"/>
              <p:nvPr/>
            </p:nvSpPr>
            <p:spPr>
              <a:xfrm>
                <a:off x="540119" y="1995380"/>
                <a:ext cx="11111999" cy="111998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（西宁市中考）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的直径，弦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的半径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200" b="0" i="0" u="sng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29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881" name="yt_shape_11881" descr="{&quot;rangeId&quot;:23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995380"/>
                <a:ext cx="11111999" cy="1119987"/>
              </a:xfrm>
              <a:prstGeom prst="rect">
                <a:avLst/>
              </a:prstGeom>
              <a:blipFill>
                <a:blip r:embed="rId2"/>
                <a:stretch>
                  <a:fillRect l="-1701" t="-4348" r="-220" b="-86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886" name="yt_shape_11886"/>
          <p:cNvSpPr txBox="1"/>
          <p:nvPr/>
        </p:nvSpPr>
        <p:spPr>
          <a:xfrm>
            <a:off x="540000" y="4899968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883" name="yt_shape_11883" title="H_120.5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65191" y="3318519"/>
            <a:ext cx="1461616" cy="1530999"/>
            <a:chOff x="0" y="0"/>
            <a:chExt cx="1461616" cy="1530999"/>
          </a:xfrm>
        </p:grpSpPr>
        <p:pic>
          <p:nvPicPr>
            <p:cNvPr id="2" name="yt_image_11883">
              <a:extLst>
                <a:ext uri="">
  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461616" cy="113499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885" name="yt_shape_11885"/>
            <p:cNvSpPr txBox="1"/>
            <p:nvPr/>
          </p:nvSpPr>
          <p:spPr>
            <a:xfrm>
              <a:off x="197527" y="1170999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73CD8323-9B93-E5C3-57BB-6C6661426465}"/>
                  </a:ext>
                </a:extLst>
              </p:cNvPr>
              <p:cNvSpPr txBox="1"/>
              <p:nvPr/>
            </p:nvSpPr>
            <p:spPr>
              <a:xfrm>
                <a:off x="2875808" y="2217221"/>
                <a:ext cx="430911" cy="7272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12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29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73CD8323-9B93-E5C3-57BB-6C666142646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75808" y="2217221"/>
                <a:ext cx="430911" cy="727279"/>
              </a:xfrm>
              <a:prstGeom prst="rect">
                <a:avLst/>
              </a:prstGeom>
              <a:blipFill>
                <a:blip r:embed="rId4"/>
                <a:stretch>
                  <a:fillRect l="-14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887" name="yt_shape_11887"/>
              <p:cNvSpPr txBox="1"/>
              <p:nvPr/>
            </p:nvSpPr>
            <p:spPr>
              <a:xfrm>
                <a:off x="540119" y="1989674"/>
                <a:ext cx="11111999" cy="94513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的直径，弦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交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于点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，已知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OE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45°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，则弦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的长为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1887" name="yt_shape_1188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989674"/>
                <a:ext cx="11111999" cy="945131"/>
              </a:xfrm>
              <a:prstGeom prst="rect">
                <a:avLst/>
              </a:prstGeom>
              <a:blipFill>
                <a:blip r:embed="rId2"/>
                <a:stretch>
                  <a:fillRect l="-1701" t="-5161" b="-193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892" name="yt_shape_11892"/>
          <p:cNvSpPr txBox="1"/>
          <p:nvPr/>
        </p:nvSpPr>
        <p:spPr>
          <a:xfrm>
            <a:off x="540000" y="4905674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889" name="yt_shape_11889" title="H_135.22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46804" y="3137957"/>
            <a:ext cx="1498390" cy="1717308"/>
            <a:chOff x="0" y="0"/>
            <a:chExt cx="1498390" cy="1717308"/>
          </a:xfrm>
        </p:grpSpPr>
        <p:pic>
          <p:nvPicPr>
            <p:cNvPr id="2" name="yt_image_11889">
              <a:extLst>
                <a:ext uri="">
  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498390" cy="13213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891" name="yt_shape_11891"/>
            <p:cNvSpPr txBox="1"/>
            <p:nvPr/>
          </p:nvSpPr>
          <p:spPr>
            <a:xfrm>
              <a:off x="215914" y="135730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F45C143F-B9C0-42CF-B90E-ABF03B220604}"/>
                  </a:ext>
                </a:extLst>
              </p:cNvPr>
              <p:cNvSpPr txBox="1"/>
              <p:nvPr/>
            </p:nvSpPr>
            <p:spPr>
              <a:xfrm>
                <a:off x="2702771" y="2337406"/>
                <a:ext cx="1005713" cy="55411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e>
                    </m:ra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F45C143F-B9C0-42CF-B90E-ABF03B22060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02771" y="2337406"/>
                <a:ext cx="1005713" cy="554114"/>
              </a:xfrm>
              <a:prstGeom prst="rect">
                <a:avLst/>
              </a:prstGeom>
              <a:blipFill>
                <a:blip r:embed="rId4"/>
                <a:stretch>
                  <a:fillRect l="-9091" b="-263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893" name="yt_shape_11893"/>
              <p:cNvSpPr txBox="1"/>
              <p:nvPr/>
            </p:nvSpPr>
            <p:spPr>
              <a:xfrm>
                <a:off x="540119" y="2095937"/>
                <a:ext cx="11111999" cy="94679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如图，在平面直角坐标系中，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的圆心坐标是（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），半径为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的图象被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截得的弦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的长为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的值为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en-US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893" name="yt_shape_11893" descr="{&quot;rangeId&quot;:25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095937"/>
                <a:ext cx="11111999" cy="946798"/>
              </a:xfrm>
              <a:prstGeom prst="rect">
                <a:avLst/>
              </a:prstGeom>
              <a:blipFill>
                <a:blip r:embed="rId2"/>
                <a:stretch>
                  <a:fillRect l="-1701" t="-5806" b="-187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895" name="yt_image_11895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87942" y="3245887"/>
            <a:ext cx="1816115" cy="14916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897" name="yt_image_11897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74004" y="4940325"/>
            <a:ext cx="5443990" cy="181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13D41BAB-330D-C25C-482C-F505B834552F}"/>
                  </a:ext>
                </a:extLst>
              </p:cNvPr>
              <p:cNvSpPr txBox="1"/>
              <p:nvPr/>
            </p:nvSpPr>
            <p:spPr>
              <a:xfrm>
                <a:off x="8097855" y="2524619"/>
                <a:ext cx="1310513" cy="5557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13D41BAB-330D-C25C-482C-F505B834552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97855" y="2524619"/>
                <a:ext cx="1310513" cy="555765"/>
              </a:xfrm>
              <a:prstGeom prst="rect">
                <a:avLst/>
              </a:prstGeom>
              <a:blipFill>
                <a:blip r:embed="rId5"/>
                <a:stretch>
                  <a:fillRect l="-6977" b="-252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B36CD07D-1B16-D9EE-1A30-13509186B15A}"/>
              </a:ext>
            </a:extLst>
          </p:cNvPr>
          <p:cNvCxnSpPr/>
          <p:nvPr/>
        </p:nvCxnSpPr>
        <p:spPr>
          <a:xfrm>
            <a:off x="7784009" y="3052628"/>
            <a:ext cx="1740090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8" name="yt_shape_11778"/>
          <p:cNvSpPr txBox="1"/>
          <p:nvPr/>
        </p:nvSpPr>
        <p:spPr>
          <a:xfrm>
            <a:off x="540000" y="1526543"/>
            <a:ext cx="4156331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598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1777" name="yt_image_11777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p14="http://schemas.microsoft.com/office/powerpoint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526543"/>
            <a:ext cx="4113606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780" name="yt_shape_11780"/>
          <p:cNvSpPr txBox="1"/>
          <p:nvPr/>
        </p:nvSpPr>
        <p:spPr>
          <a:xfrm>
            <a:off x="540000" y="2229840"/>
            <a:ext cx="2907847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垂径定理</a:t>
            </a:r>
          </a:p>
        </p:txBody>
      </p:sp>
      <p:sp>
        <p:nvSpPr>
          <p:cNvPr id="11781" name="yt_shape_11781"/>
          <p:cNvSpPr txBox="1"/>
          <p:nvPr/>
        </p:nvSpPr>
        <p:spPr>
          <a:xfrm>
            <a:off x="540119" y="272940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的直径，弦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，下列结论中不一定正确的是（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785" name="yt_table_11785_skip" title="H_71.62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966766557"/>
                  </p:ext>
                </p:extLst>
              </p:nvPr>
            </p:nvGraphicFramePr>
            <p:xfrm>
              <a:off x="540000" y="3688840"/>
              <a:ext cx="5440680" cy="909638"/>
            </p:xfrm>
            <a:graphic>
              <a:graphicData uri="http://schemas.openxmlformats.org/drawingml/2006/table">
                <a:tbl>
                  <a:tblPr/>
                  <a:tblGrid>
                    <a:gridCol w="2913380">
                      <a:extLst>
                        <a:ext uri="{9D8B030D-6E8A-4147-A177-3AD203B41FA5}">
                          <a16:colId xmlns:a16="http://schemas.microsoft.com/office/drawing/2014/main" val="10264"/>
                        </a:ext>
                      </a:extLst>
                    </a:gridCol>
                    <a:gridCol w="2527300">
                      <a:extLst>
                        <a:ext uri="{9D8B030D-6E8A-4147-A177-3AD203B41FA5}">
                          <a16:colId xmlns:a16="http://schemas.microsoft.com/office/drawing/2014/main" val="10265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AE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BE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groupChr>
                                <m:groupChrPr>
                                  <m:chr m:val="⏜"/>
                                  <m:pos m:val="top"/>
                                  <m:vertJc m:val="bot"/>
                                  <m:ctrlPr>
                                    <a:rPr lang="en-US" altLang="zh-CN" sz="2400" b="0" i="1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groupChrPr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𝐴𝐷</m:t>
                                  </m:r>
                                </m:e>
                              </m:groupChr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groupChr>
                                <m:groupChrPr>
                                  <m:chr m:val="⏜"/>
                                  <m:pos m:val="top"/>
                                  <m:vertJc m:val="bot"/>
                                  <m:ctrlPr>
                                    <a:rPr lang="en-US" altLang="zh-CN" sz="2400" b="0" i="1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groupChrPr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𝐵𝐷</m:t>
                                  </m:r>
                                </m:e>
                              </m:groupChr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1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OE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DE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∠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DBC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90°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17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m="http://schemas.openxmlformats.org/officeDocument/2006/math" xmlns:p14="http://schemas.microsoft.com/office/powerpoint/2010/main" xmlns="">
          <p:graphicFrame>
            <p:nvGraphicFramePr>
              <p:cNvPr id="11785" name="yt_table_11785_skip" descr="{&quot;rangeId&quot;:4,&quot;type&quot;:&quot;Option&quot;,&quot;drawing&quot;:[&quot;yt_shape_11782&quot;]}" title="H_71.62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966766557"/>
                  </p:ext>
                </p:extLst>
              </p:nvPr>
            </p:nvGraphicFramePr>
            <p:xfrm>
              <a:off x="540000" y="3062297"/>
              <a:ext cx="5440680" cy="909638"/>
            </p:xfrm>
            <a:graphic>
              <a:graphicData uri="http://schemas.openxmlformats.org/drawingml/2006/table">
                <a:tbl>
                  <a:tblPr/>
                  <a:tblGrid>
                    <a:gridCol w="2913380">
                      <a:extLst>
                        <a:ext uri="{9D8B030D-6E8A-4147-A177-3AD203B41FA5}">
                          <a16:colId xmlns:a16="http://schemas.microsoft.com/office/drawing/2014/main" val="10264"/>
                        </a:ext>
                      </a:extLst>
                    </a:gridCol>
                    <a:gridCol w="2527300">
                      <a:extLst>
                        <a:ext uri="{9D8B030D-6E8A-4147-A177-3AD203B41FA5}">
                          <a16:colId xmlns:a16="http://schemas.microsoft.com/office/drawing/2014/main" val="10265"/>
                        </a:ext>
                      </a:extLst>
                    </a:gridCol>
                  </a:tblGrid>
                  <a:tr h="485267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AE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BE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15422" t="-3750" b="-12625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16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OE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DE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∠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DBC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90°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17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1782" name="yt_shape_11782_skip" title="H_157.72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304654" y="3688840"/>
            <a:ext cx="1345125" cy="2003058"/>
            <a:chOff x="0" y="0"/>
            <a:chExt cx="1345125" cy="2003058"/>
          </a:xfrm>
        </p:grpSpPr>
        <p:pic>
          <p:nvPicPr>
            <p:cNvPr id="2" name="yt_image_11782">
              <a:extLst>
                <a:ext uri="">
                  <a16:creationId xmlns:mc="http://schemas.openxmlformats.org/markup-compatibility/2006" xmlns:a16="http://schemas.microsoft.com/office/drawing/2014/main" xmlns:a14="http://schemas.microsoft.com/office/drawing/2010/main" xmlns:p14="http://schemas.microsoft.com/office/powerpoint/2010/main" xmlns:m="http://schemas.openxmlformats.org/officeDocument/2006/math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1345125" cy="160705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784" name="yt_shape_11784"/>
            <p:cNvSpPr txBox="1"/>
            <p:nvPr/>
          </p:nvSpPr>
          <p:spPr>
            <a:xfrm>
              <a:off x="139281" y="164305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97708508294">
            <a:extLst>
              <a:ext uri="{FF2B5EF4-FFF2-40B4-BE49-F238E27FC236}">
                <a16:creationId xmlns:a16="http://schemas.microsoft.com/office/drawing/2014/main" id="{77F468DE-1BC3-F796-D876-5057F3FB48D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269167"/>
            <a:ext cx="1355917" cy="365782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4FE8F2EF-856C-E3EA-8312-3D974CD4BDE0}"/>
              </a:ext>
            </a:extLst>
          </p:cNvPr>
          <p:cNvSpPr txBox="1"/>
          <p:nvPr/>
        </p:nvSpPr>
        <p:spPr>
          <a:xfrm>
            <a:off x="1516908" y="315808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86" name="yt_shape_11786"/>
          <p:cNvSpPr txBox="1"/>
          <p:nvPr/>
        </p:nvSpPr>
        <p:spPr>
          <a:xfrm>
            <a:off x="540119" y="230338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的半径为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的长度是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ON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，垂足为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的长为（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1790" name="yt_table_11790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32517390"/>
              </p:ext>
            </p:extLst>
          </p:nvPr>
        </p:nvGraphicFramePr>
        <p:xfrm>
          <a:off x="540000" y="3262821"/>
          <a:ext cx="7036563" cy="475488"/>
        </p:xfrm>
        <a:graphic>
          <a:graphicData uri="http://schemas.openxmlformats.org/drawingml/2006/table">
            <a:tbl>
              <a:tblPr/>
              <a:tblGrid>
                <a:gridCol w="1965643">
                  <a:extLst>
                    <a:ext uri="{9D8B030D-6E8A-4147-A177-3AD203B41FA5}">
                      <a16:colId xmlns:a16="http://schemas.microsoft.com/office/drawing/2014/main" val="10266"/>
                    </a:ext>
                  </a:extLst>
                </a:gridCol>
                <a:gridCol w="1948180">
                  <a:extLst>
                    <a:ext uri="{9D8B030D-6E8A-4147-A177-3AD203B41FA5}">
                      <a16:colId xmlns:a16="http://schemas.microsoft.com/office/drawing/2014/main" val="10267"/>
                    </a:ext>
                  </a:extLst>
                </a:gridCol>
                <a:gridCol w="1948180">
                  <a:extLst>
                    <a:ext uri="{9D8B030D-6E8A-4147-A177-3AD203B41FA5}">
                      <a16:colId xmlns:a16="http://schemas.microsoft.com/office/drawing/2014/main" val="10268"/>
                    </a:ext>
                  </a:extLst>
                </a:gridCol>
                <a:gridCol w="1174560">
                  <a:extLst>
                    <a:ext uri="{9D8B030D-6E8A-4147-A177-3AD203B41FA5}">
                      <a16:colId xmlns:a16="http://schemas.microsoft.com/office/drawing/2014/main" val="1026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C.9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D.11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18"/>
                  </a:ext>
                </a:extLst>
              </a:tr>
            </a:tbl>
          </a:graphicData>
        </a:graphic>
      </p:graphicFrame>
      <p:grpSp>
        <p:nvGrpSpPr>
          <p:cNvPr id="11787" name="yt_shape_11787_skip" title="H_130.09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175666" y="3262821"/>
            <a:ext cx="1474142" cy="1652157"/>
            <a:chOff x="0" y="0"/>
            <a:chExt cx="1474142" cy="1652157"/>
          </a:xfrm>
        </p:grpSpPr>
        <p:pic>
          <p:nvPicPr>
            <p:cNvPr id="2" name="yt_image_11787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474142" cy="12561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789" name="yt_shape_11789"/>
            <p:cNvSpPr txBox="1"/>
            <p:nvPr/>
          </p:nvSpPr>
          <p:spPr>
            <a:xfrm>
              <a:off x="203790" y="1292157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41FBFF27-3BE5-E2E6-707D-F66E23311490}"/>
              </a:ext>
            </a:extLst>
          </p:cNvPr>
          <p:cNvSpPr txBox="1"/>
          <p:nvPr/>
        </p:nvSpPr>
        <p:spPr>
          <a:xfrm>
            <a:off x="907308" y="273206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92" name="yt_shape_11792"/>
          <p:cNvSpPr txBox="1"/>
          <p:nvPr/>
        </p:nvSpPr>
        <p:spPr>
          <a:xfrm>
            <a:off x="540119" y="23673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（张家界市中考）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内接于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的中点，连接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BOD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50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°.</a:t>
            </a:r>
          </a:p>
        </p:txBody>
      </p:sp>
      <p:pic>
        <p:nvPicPr>
          <p:cNvPr id="11793" name="yt_image_11793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26561" y="3479099"/>
            <a:ext cx="1338877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5C1F8BD-365E-A648-0539-4E33CB191470}"/>
              </a:ext>
            </a:extLst>
          </p:cNvPr>
          <p:cNvSpPr txBox="1"/>
          <p:nvPr/>
        </p:nvSpPr>
        <p:spPr>
          <a:xfrm>
            <a:off x="4482358" y="2795982"/>
            <a:ext cx="484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50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95" name="yt_shape_11795"/>
          <p:cNvSpPr txBox="1"/>
          <p:nvPr/>
        </p:nvSpPr>
        <p:spPr>
          <a:xfrm>
            <a:off x="561405" y="182753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页习题第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题变式）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的弦，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上两点，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1796" name="yt_image_11796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67739" y="2904484"/>
            <a:ext cx="1794429" cy="14473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798" name="yt_shape_11798"/>
          <p:cNvSpPr txBox="1"/>
          <p:nvPr/>
        </p:nvSpPr>
        <p:spPr>
          <a:xfrm>
            <a:off x="651416" y="2879407"/>
            <a:ext cx="678070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证明：如图，过点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作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OH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，则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AH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BH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1800" name="yt_shape_11800"/>
          <p:cNvSpPr txBox="1"/>
          <p:nvPr/>
        </p:nvSpPr>
        <p:spPr>
          <a:xfrm>
            <a:off x="5163108" y="3511074"/>
            <a:ext cx="1688411" cy="12066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6700" b="0" i="0" u="none" spc="-6700">
                <a:solidFill>
                  <a:srgbClr val="1EE3CF"/>
                </a:solidFill>
                <a:effectLst/>
                <a:latin typeface="Times New Roman" pitchFamily="67"/>
                <a:ea typeface="宋体" pitchFamily="67"/>
                <a:cs typeface="宋体" pitchFamily="67"/>
              </a:rPr>
              <a:t> </a:t>
            </a:r>
            <a:r>
              <a:rPr lang="en-US" altLang="zh-CN" sz="6700" b="0" i="0" u="none" spc="11491">
                <a:solidFill>
                  <a:srgbClr val="1EE3CF"/>
                </a:solidFill>
                <a:effectLst/>
                <a:latin typeface="Times New Roman" pitchFamily="67"/>
                <a:ea typeface="宋体" pitchFamily="67"/>
                <a:cs typeface="宋体" pitchFamily="67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11799" name="yt_image_11799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90469" y="2904484"/>
            <a:ext cx="1671699" cy="13384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802" name="yt_shape_11802"/>
          <p:cNvSpPr txBox="1"/>
          <p:nvPr/>
        </p:nvSpPr>
        <p:spPr>
          <a:xfrm>
            <a:off x="651416" y="3444734"/>
            <a:ext cx="323325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OH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1803" name="yt_shape_11803"/>
          <p:cNvSpPr txBox="1"/>
          <p:nvPr/>
        </p:nvSpPr>
        <p:spPr>
          <a:xfrm>
            <a:off x="651416" y="3924037"/>
            <a:ext cx="179696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CH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DH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1804" name="yt_shape_11804"/>
          <p:cNvSpPr txBox="1"/>
          <p:nvPr/>
        </p:nvSpPr>
        <p:spPr>
          <a:xfrm>
            <a:off x="651416" y="4403340"/>
            <a:ext cx="472885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CH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AH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DH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BH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06D53F1-276F-9359-CBD9-6397100D97E2}"/>
              </a:ext>
            </a:extLst>
          </p:cNvPr>
          <p:cNvSpPr txBox="1"/>
          <p:nvPr/>
        </p:nvSpPr>
        <p:spPr>
          <a:xfrm>
            <a:off x="561405" y="2832601"/>
            <a:ext cx="689521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证明：如图，过点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OH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于点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，则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BH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7BCB29F-16AC-0C5C-3747-F5E583C05A8C}"/>
              </a:ext>
            </a:extLst>
          </p:cNvPr>
          <p:cNvSpPr txBox="1"/>
          <p:nvPr/>
        </p:nvSpPr>
        <p:spPr>
          <a:xfrm>
            <a:off x="561405" y="3397928"/>
            <a:ext cx="33820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OH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160EEB9-2808-222E-8067-D8D8B4CB47C2}"/>
              </a:ext>
            </a:extLst>
          </p:cNvPr>
          <p:cNvSpPr txBox="1"/>
          <p:nvPr/>
        </p:nvSpPr>
        <p:spPr>
          <a:xfrm>
            <a:off x="561405" y="3877231"/>
            <a:ext cx="19596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69C069F-6B74-DBEB-4024-A88443D7CA6C}"/>
              </a:ext>
            </a:extLst>
          </p:cNvPr>
          <p:cNvSpPr txBox="1"/>
          <p:nvPr/>
        </p:nvSpPr>
        <p:spPr>
          <a:xfrm>
            <a:off x="561405" y="4356535"/>
            <a:ext cx="48632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7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05" name="yt_shape_11805"/>
          <p:cNvSpPr txBox="1"/>
          <p:nvPr/>
        </p:nvSpPr>
        <p:spPr>
          <a:xfrm>
            <a:off x="540000" y="1650386"/>
            <a:ext cx="4446730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垂径定理的实际应用</a:t>
            </a:r>
          </a:p>
        </p:txBody>
      </p:sp>
      <p:sp>
        <p:nvSpPr>
          <p:cNvPr id="11806" name="yt_shape_11806"/>
          <p:cNvSpPr txBox="1"/>
          <p:nvPr/>
        </p:nvSpPr>
        <p:spPr>
          <a:xfrm>
            <a:off x="540119" y="2149951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（广西壮族自治区中考）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赵州桥是当今世界上建造最早，保存最完整的中国古代单孔敞肩石拱桥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如图，主桥拱呈圆弧形，跨度约为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37m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，拱高约为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，则赵州桥主桥拱半径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约为（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1808" name="yt_table_11808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7771509"/>
              </p:ext>
            </p:extLst>
          </p:nvPr>
        </p:nvGraphicFramePr>
        <p:xfrm>
          <a:off x="540000" y="5092230"/>
          <a:ext cx="8451216" cy="475488"/>
        </p:xfrm>
        <a:graphic>
          <a:graphicData uri="http://schemas.openxmlformats.org/drawingml/2006/table">
            <a:tbl>
              <a:tblPr/>
              <a:tblGrid>
                <a:gridCol w="2354580">
                  <a:extLst>
                    <a:ext uri="{9D8B030D-6E8A-4147-A177-3AD203B41FA5}">
                      <a16:colId xmlns:a16="http://schemas.microsoft.com/office/drawing/2014/main" val="10270"/>
                    </a:ext>
                  </a:extLst>
                </a:gridCol>
                <a:gridCol w="2337118">
                  <a:extLst>
                    <a:ext uri="{9D8B030D-6E8A-4147-A177-3AD203B41FA5}">
                      <a16:colId xmlns:a16="http://schemas.microsoft.com/office/drawing/2014/main" val="10271"/>
                    </a:ext>
                  </a:extLst>
                </a:gridCol>
                <a:gridCol w="2337118">
                  <a:extLst>
                    <a:ext uri="{9D8B030D-6E8A-4147-A177-3AD203B41FA5}">
                      <a16:colId xmlns:a16="http://schemas.microsoft.com/office/drawing/2014/main" val="10272"/>
                    </a:ext>
                  </a:extLst>
                </a:gridCol>
                <a:gridCol w="1422400">
                  <a:extLst>
                    <a:ext uri="{9D8B030D-6E8A-4147-A177-3AD203B41FA5}">
                      <a16:colId xmlns:a16="http://schemas.microsoft.com/office/drawing/2014/main" val="1027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A.20m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B.28m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C.35m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D.40m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19"/>
                  </a:ext>
                </a:extLst>
              </a:tr>
            </a:tbl>
          </a:graphicData>
        </a:graphic>
      </p:graphicFrame>
      <p:pic>
        <p:nvPicPr>
          <p:cNvPr id="11807" name="yt_image_11807_skip" title="H_118.35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14200" y="3589517"/>
            <a:ext cx="4162068" cy="15030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97708508514">
            <a:extLst>
              <a:ext uri="{FF2B5EF4-FFF2-40B4-BE49-F238E27FC236}">
                <a16:creationId xmlns:a16="http://schemas.microsoft.com/office/drawing/2014/main" id="{AE993045-14EF-E641-484C-2135E63DCE0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89713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D931A8F-6873-2921-0584-8D4BAE447BFC}"/>
              </a:ext>
            </a:extLst>
          </p:cNvPr>
          <p:cNvSpPr txBox="1"/>
          <p:nvPr/>
        </p:nvSpPr>
        <p:spPr>
          <a:xfrm>
            <a:off x="2921846" y="3054121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10" name="yt_shape_11810"/>
          <p:cNvSpPr txBox="1"/>
          <p:nvPr/>
        </p:nvSpPr>
        <p:spPr>
          <a:xfrm>
            <a:off x="540119" y="231720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（永州市中考）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是一个盛有水的容器的横截面，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的半径为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10cm.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水的最深处到水面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的距离为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，则水面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的宽度为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16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m.</a:t>
            </a:r>
          </a:p>
        </p:txBody>
      </p:sp>
      <p:pic>
        <p:nvPicPr>
          <p:cNvPr id="11811" name="yt_image_11811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78247" y="3429000"/>
            <a:ext cx="1435505" cy="1239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551EB9E-0C8E-7F50-3DEA-9897FFF0367F}"/>
              </a:ext>
            </a:extLst>
          </p:cNvPr>
          <p:cNvSpPr txBox="1"/>
          <p:nvPr/>
        </p:nvSpPr>
        <p:spPr>
          <a:xfrm>
            <a:off x="7508132" y="2745883"/>
            <a:ext cx="484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16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yt_image_11814">
            <a:extLst>
              <a:ext uri="{FF2B5EF4-FFF2-40B4-BE49-F238E27FC236}">
                <a16:creationId xmlns:a16="http://schemas.microsoft.com/office/drawing/2014/main" id="{492F1066-2BDC-98F5-293C-28011A61472A}"/>
              </a:ex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08914" y="3872636"/>
            <a:ext cx="3519275" cy="1873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1816" name="yt_shape_11816"/>
              <p:cNvSpPr txBox="1"/>
              <p:nvPr/>
            </p:nvSpPr>
            <p:spPr>
              <a:xfrm>
                <a:off x="581176" y="2268895"/>
                <a:ext cx="10233571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解：如图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，过点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作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于点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，连接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OD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9dm.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11816" name="yt_shape_118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1176" y="2268895"/>
                <a:ext cx="10233571" cy="638893"/>
              </a:xfrm>
              <a:prstGeom prst="rect">
                <a:avLst/>
              </a:prstGeom>
              <a:blipFill>
                <a:blip r:embed="rId3"/>
                <a:stretch>
                  <a:fillRect l="-1787" r="-893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819" name="yt_shape_11819"/>
          <p:cNvSpPr txBox="1"/>
          <p:nvPr/>
        </p:nvSpPr>
        <p:spPr>
          <a:xfrm>
            <a:off x="5386200" y="3110940"/>
            <a:ext cx="1097416" cy="144982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8050" b="0" i="0" u="none" spc="-8050">
                <a:solidFill>
                  <a:srgbClr val="1EE3CF"/>
                </a:solidFill>
                <a:effectLst/>
                <a:latin typeface="Times New Roman" pitchFamily="80"/>
                <a:ea typeface="宋体" pitchFamily="80"/>
                <a:cs typeface="宋体" pitchFamily="80"/>
              </a:rPr>
              <a:t> </a:t>
            </a:r>
            <a:r>
              <a:rPr lang="en-US" altLang="zh-CN" sz="8050" b="0" i="0" u="none" spc="6545">
                <a:solidFill>
                  <a:srgbClr val="1EE3CF"/>
                </a:solidFill>
                <a:effectLst/>
                <a:latin typeface="Times New Roman" pitchFamily="80"/>
                <a:ea typeface="宋体" pitchFamily="80"/>
                <a:cs typeface="宋体" pitchFamily="80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11818" name="yt_image_11818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514071" y="3872636"/>
            <a:ext cx="1232804" cy="18259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821" name="yt_shape_11821"/>
          <p:cNvSpPr txBox="1"/>
          <p:nvPr/>
        </p:nvSpPr>
        <p:spPr>
          <a:xfrm>
            <a:off x="593519" y="2938570"/>
            <a:ext cx="11111999" cy="91236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由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为拱门最高点且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到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的距离为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27dm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，易知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三点共线，且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27dm.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1822" name="yt_shape_11822"/>
          <p:cNvSpPr txBox="1"/>
          <p:nvPr/>
        </p:nvSpPr>
        <p:spPr>
          <a:xfrm>
            <a:off x="593400" y="3901724"/>
            <a:ext cx="629980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设拱门所在圆的半径为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，则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dm.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1823" name="yt_shape_11823"/>
          <p:cNvSpPr txBox="1"/>
          <p:nvPr/>
        </p:nvSpPr>
        <p:spPr>
          <a:xfrm>
            <a:off x="593400" y="4381027"/>
            <a:ext cx="288059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dm.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1824" name="yt_shape_11824"/>
          <p:cNvSpPr txBox="1"/>
          <p:nvPr/>
        </p:nvSpPr>
        <p:spPr>
          <a:xfrm>
            <a:off x="593400" y="4860330"/>
            <a:ext cx="459901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中，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1825" name="yt_shape_11825"/>
          <p:cNvSpPr txBox="1"/>
          <p:nvPr/>
        </p:nvSpPr>
        <p:spPr>
          <a:xfrm>
            <a:off x="593400" y="5339633"/>
            <a:ext cx="464069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即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，解得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1826" name="yt_shape_11826"/>
          <p:cNvSpPr txBox="1"/>
          <p:nvPr/>
        </p:nvSpPr>
        <p:spPr>
          <a:xfrm>
            <a:off x="593400" y="5818936"/>
            <a:ext cx="385522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拱门所在圆的半径是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15dm.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81FB81CA-F76A-B948-60DB-3CD5BB766ECF}"/>
                  </a:ext>
                </a:extLst>
              </p:cNvPr>
              <p:cNvSpPr txBox="1"/>
              <p:nvPr/>
            </p:nvSpPr>
            <p:spPr>
              <a:xfrm>
                <a:off x="491165" y="2222089"/>
                <a:ext cx="10314687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解：如图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②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，过点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作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于点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，连接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OD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9dm.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81FB81CA-F76A-B948-60DB-3CD5BB766EC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1165" y="2222089"/>
                <a:ext cx="10314687" cy="726326"/>
              </a:xfrm>
              <a:prstGeom prst="rect">
                <a:avLst/>
              </a:prstGeom>
              <a:blipFill>
                <a:blip r:embed="rId5"/>
                <a:stretch>
                  <a:fillRect l="-946" r="-946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88340322-6C1B-574E-B0DE-1B3D5E3A8983}"/>
              </a:ext>
            </a:extLst>
          </p:cNvPr>
          <p:cNvSpPr txBox="1"/>
          <p:nvPr/>
        </p:nvSpPr>
        <p:spPr>
          <a:xfrm>
            <a:off x="503508" y="2891764"/>
            <a:ext cx="1112107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由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为拱门最高点且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到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的距离为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27dm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，易知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三点共线，且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580ABE7-AEE0-DFA9-BD6C-AB5D8D8090ED}"/>
              </a:ext>
            </a:extLst>
          </p:cNvPr>
          <p:cNvSpPr txBox="1"/>
          <p:nvPr/>
        </p:nvSpPr>
        <p:spPr>
          <a:xfrm>
            <a:off x="503508" y="3367252"/>
            <a:ext cx="950024" cy="521666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27dm.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0E5BB18-A944-2854-BC44-016C4561698D}"/>
              </a:ext>
            </a:extLst>
          </p:cNvPr>
          <p:cNvSpPr txBox="1"/>
          <p:nvPr/>
        </p:nvSpPr>
        <p:spPr>
          <a:xfrm>
            <a:off x="503389" y="3854918"/>
            <a:ext cx="64189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设拱门所在圆的半径为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，则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dm.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B6893B1-83D7-6570-3F72-E3BEAD2A05A9}"/>
              </a:ext>
            </a:extLst>
          </p:cNvPr>
          <p:cNvSpPr txBox="1"/>
          <p:nvPr/>
        </p:nvSpPr>
        <p:spPr>
          <a:xfrm>
            <a:off x="503389" y="4334221"/>
            <a:ext cx="30328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dm.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6B4469B-7590-17F7-7BE9-2C6363B9EB7B}"/>
              </a:ext>
            </a:extLst>
          </p:cNvPr>
          <p:cNvSpPr txBox="1"/>
          <p:nvPr/>
        </p:nvSpPr>
        <p:spPr>
          <a:xfrm>
            <a:off x="503389" y="4813524"/>
            <a:ext cx="47346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中，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2177D8A-1E0E-226F-7F42-312BFB412A80}"/>
              </a:ext>
            </a:extLst>
          </p:cNvPr>
          <p:cNvSpPr txBox="1"/>
          <p:nvPr/>
        </p:nvSpPr>
        <p:spPr>
          <a:xfrm>
            <a:off x="503389" y="5292827"/>
            <a:ext cx="47758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即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27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，解得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15.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968AE6FF-F9AA-DAEB-1199-53A5C69EAE75}"/>
              </a:ext>
            </a:extLst>
          </p:cNvPr>
          <p:cNvSpPr txBox="1"/>
          <p:nvPr/>
        </p:nvSpPr>
        <p:spPr>
          <a:xfrm>
            <a:off x="503389" y="5772130"/>
            <a:ext cx="39980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拱门所在圆的半径是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15dm.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yt_shape_11813">
            <a:extLst>
              <a:ext uri="{FF2B5EF4-FFF2-40B4-BE49-F238E27FC236}">
                <a16:creationId xmlns:a16="http://schemas.microsoft.com/office/drawing/2014/main" id="{940A267F-59D7-C5D3-E5A7-999C61936C13}"/>
              </a:ext>
            </a:extLst>
          </p:cNvPr>
          <p:cNvSpPr txBox="1"/>
          <p:nvPr/>
        </p:nvSpPr>
        <p:spPr>
          <a:xfrm>
            <a:off x="581295" y="891411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，圆弧形拱门屏风是古代家庭中常见的装饰隔断，既美观实用，又彰显韵味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是一款拱门屏风的示意图，其中拱门最下端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18dm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为拱门最高点且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到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的距离为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27dm.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求拱门所在圆的半径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27" name="yt_shape_11827"/>
          <p:cNvSpPr txBox="1"/>
          <p:nvPr/>
        </p:nvSpPr>
        <p:spPr>
          <a:xfrm>
            <a:off x="540000" y="2404116"/>
            <a:ext cx="5985613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忽视圆的对称性，造成漏解现象</a:t>
            </a:r>
          </a:p>
        </p:txBody>
      </p:sp>
      <p:sp>
        <p:nvSpPr>
          <p:cNvPr id="11828" name="yt_shape_11828"/>
          <p:cNvSpPr txBox="1"/>
          <p:nvPr/>
        </p:nvSpPr>
        <p:spPr>
          <a:xfrm>
            <a:off x="540119" y="290368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的半径为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的两条弦，且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24cm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之间的距离为（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1829" name="yt_table_11829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6855259"/>
              </p:ext>
            </p:extLst>
          </p:nvPr>
        </p:nvGraphicFramePr>
        <p:xfrm>
          <a:off x="540000" y="3863116"/>
          <a:ext cx="4875531" cy="950976"/>
        </p:xfrm>
        <a:graphic>
          <a:graphicData uri="http://schemas.openxmlformats.org/drawingml/2006/table">
            <a:tbl>
              <a:tblPr/>
              <a:tblGrid>
                <a:gridCol w="2489518">
                  <a:extLst>
                    <a:ext uri="{9D8B030D-6E8A-4147-A177-3AD203B41FA5}">
                      <a16:colId xmlns:a16="http://schemas.microsoft.com/office/drawing/2014/main" val="10274"/>
                    </a:ext>
                  </a:extLst>
                </a:gridCol>
                <a:gridCol w="2386013">
                  <a:extLst>
                    <a:ext uri="{9D8B030D-6E8A-4147-A177-3AD203B41FA5}">
                      <a16:colId xmlns:a16="http://schemas.microsoft.com/office/drawing/2014/main" val="1027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A.17cm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B.7cm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2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C.12cm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D.17cm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7cm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21"/>
                  </a:ext>
                </a:extLst>
              </a:tr>
            </a:tbl>
          </a:graphicData>
        </a:graphic>
      </p:graphicFrame>
      <p:pic>
        <p:nvPicPr>
          <p:cNvPr id="3" name="yt_shape_1697708508744">
            <a:extLst>
              <a:ext uri="{FF2B5EF4-FFF2-40B4-BE49-F238E27FC236}">
                <a16:creationId xmlns:a16="http://schemas.microsoft.com/office/drawing/2014/main" id="{A707B6BF-1E6C-9092-E4EA-8D75E37E757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443443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A2D4A81-84BF-A567-D5C9-E5BD1BB945CC}"/>
              </a:ext>
            </a:extLst>
          </p:cNvPr>
          <p:cNvSpPr txBox="1"/>
          <p:nvPr/>
        </p:nvSpPr>
        <p:spPr>
          <a:xfrm>
            <a:off x="5122121" y="333236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1933</Words>
  <Application>Microsoft Office PowerPoint</Application>
  <PresentationFormat>宽屏</PresentationFormat>
  <Paragraphs>128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20</vt:i4>
      </vt:variant>
    </vt:vector>
  </HeadingPairs>
  <TitlesOfParts>
    <vt:vector size="32" baseType="lpstr">
      <vt:lpstr>等线</vt:lpstr>
      <vt:lpstr>等线 Light</vt:lpstr>
      <vt:lpstr>黑体</vt:lpstr>
      <vt:lpstr>华文行楷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1045372279@qq.com</cp:lastModifiedBy>
  <cp:revision>43</cp:revision>
  <dcterms:created xsi:type="dcterms:W3CDTF">2023-05-05T05:33:04Z</dcterms:created>
  <dcterms:modified xsi:type="dcterms:W3CDTF">2023-10-20T11:38:14Z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