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3" r:id="rId6"/>
    <p:sldId id="375" r:id="rId7"/>
    <p:sldId id="380" r:id="rId8"/>
    <p:sldId id="382" r:id="rId9"/>
    <p:sldId id="384" r:id="rId10"/>
    <p:sldId id="387" r:id="rId11"/>
    <p:sldId id="398" r:id="rId12"/>
    <p:sldId id="389" r:id="rId13"/>
    <p:sldId id="399" r:id="rId14"/>
    <p:sldId id="391" r:id="rId15"/>
    <p:sldId id="39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bin"/><Relationship Id="rId3" Type="http://schemas.openxmlformats.org/officeDocument/2006/relationships/image" Target="../media/image17.png"/><Relationship Id="rId7" Type="http://schemas.openxmlformats.org/officeDocument/2006/relationships/image" Target="../media/image20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bin"/><Relationship Id="rId5" Type="http://schemas.openxmlformats.org/officeDocument/2006/relationships/image" Target="../media/image18.bin"/><Relationship Id="rId4" Type="http://schemas.openxmlformats.org/officeDocument/2006/relationships/image" Target="../media/image17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80" name="yt_image_10480" title="H_50.94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730689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82" name="yt_shape_10482"/>
              <p:cNvSpPr txBox="1"/>
              <p:nvPr/>
            </p:nvSpPr>
            <p:spPr>
              <a:xfrm>
                <a:off x="540119" y="2377484"/>
                <a:ext cx="11111999" cy="31098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抛物线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，形状与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相同，只是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位置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不同，其顶点为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，对称轴为直线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的符号由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开口方向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决定；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的符号由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开口方向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和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对称轴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的位置共同决定；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的符号由图象与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轴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交点的位置决定；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的符号由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时对应的函数值决定；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的符号由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时对应的函数值决定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482" name="yt_shape_10482" descr="{&quot;rangeId&quot;: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7484"/>
                <a:ext cx="11111999" cy="3109826"/>
              </a:xfrm>
              <a:prstGeom prst="rect">
                <a:avLst/>
              </a:prstGeom>
              <a:blipFill>
                <a:blip r:embed="rId3"/>
                <a:stretch>
                  <a:fillRect l="-1701" t="-1569" r="-1317" b="-52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56992F1-29F1-EDA5-7F2F-35314ECF8C6B}"/>
              </a:ext>
            </a:extLst>
          </p:cNvPr>
          <p:cNvSpPr txBox="1"/>
          <p:nvPr/>
        </p:nvSpPr>
        <p:spPr>
          <a:xfrm>
            <a:off x="5282458" y="233067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A09AD0-C253-83C9-80B3-EEE7A8EF783A}"/>
              </a:ext>
            </a:extLst>
          </p:cNvPr>
          <p:cNvSpPr txBox="1"/>
          <p:nvPr/>
        </p:nvSpPr>
        <p:spPr>
          <a:xfrm>
            <a:off x="10378332" y="233067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位置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785E900-4DCF-DD08-43D1-48B5F4D6DB99}"/>
                  </a:ext>
                </a:extLst>
              </p:cNvPr>
              <p:cNvSpPr txBox="1"/>
              <p:nvPr/>
            </p:nvSpPr>
            <p:spPr>
              <a:xfrm>
                <a:off x="2888508" y="2708920"/>
                <a:ext cx="2244853" cy="847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>
                                      <a:solidFill>
                                        <a:srgbClr val="000000"/>
                                      </a:solidFill>
                                    </a:u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den>
                        </m:f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785E900-4DCF-DD08-43D1-48B5F4D6DB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8508" y="2708920"/>
                <a:ext cx="2244853" cy="847040"/>
              </a:xfrm>
              <a:prstGeom prst="rect">
                <a:avLst/>
              </a:prstGeom>
              <a:blipFill>
                <a:blip r:embed="rId4"/>
                <a:stretch>
                  <a:fillRect l="-2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F0B6413-40C1-5DD2-5EF7-2C080F61C441}"/>
              </a:ext>
            </a:extLst>
          </p:cNvPr>
          <p:cNvCxnSpPr/>
          <p:nvPr/>
        </p:nvCxnSpPr>
        <p:spPr>
          <a:xfrm>
            <a:off x="2673719" y="3625450"/>
            <a:ext cx="267443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76C8FB-B288-588A-2411-E41E4A4A4007}"/>
                  </a:ext>
                </a:extLst>
              </p:cNvPr>
              <p:cNvSpPr txBox="1"/>
              <p:nvPr/>
            </p:nvSpPr>
            <p:spPr>
              <a:xfrm>
                <a:off x="8136211" y="2806166"/>
                <a:ext cx="1063371" cy="847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976C8FB-B288-588A-2411-E41E4A4A40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36211" y="2806166"/>
                <a:ext cx="1063371" cy="847040"/>
              </a:xfrm>
              <a:prstGeom prst="rect">
                <a:avLst/>
              </a:prstGeom>
              <a:blipFill>
                <a:blip r:embed="rId5"/>
                <a:stretch>
                  <a:fillRect l="-9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6529DD9-D9CF-039C-27AA-936BCC42B905}"/>
              </a:ext>
            </a:extLst>
          </p:cNvPr>
          <p:cNvCxnSpPr/>
          <p:nvPr/>
        </p:nvCxnSpPr>
        <p:spPr>
          <a:xfrm>
            <a:off x="7921423" y="3625450"/>
            <a:ext cx="149294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3C9E44D6-77F9-9C0D-91D9-F2544D4E312D}"/>
              </a:ext>
            </a:extLst>
          </p:cNvPr>
          <p:cNvSpPr txBox="1"/>
          <p:nvPr/>
        </p:nvSpPr>
        <p:spPr>
          <a:xfrm>
            <a:off x="5739658" y="35595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开口方向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CCA98B2-522E-06B8-310F-50433068860C}"/>
              </a:ext>
            </a:extLst>
          </p:cNvPr>
          <p:cNvSpPr txBox="1"/>
          <p:nvPr/>
        </p:nvSpPr>
        <p:spPr>
          <a:xfrm>
            <a:off x="9854457" y="355959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开口方向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4461A05-ADC1-96EE-D6E0-B7EFCD809AA6}"/>
              </a:ext>
            </a:extLst>
          </p:cNvPr>
          <p:cNvSpPr txBox="1"/>
          <p:nvPr/>
        </p:nvSpPr>
        <p:spPr>
          <a:xfrm>
            <a:off x="1059708" y="40350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对称轴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FAA7F3-A0D8-9481-49DF-727E058A7D73}"/>
              </a:ext>
            </a:extLst>
          </p:cNvPr>
          <p:cNvSpPr txBox="1"/>
          <p:nvPr/>
        </p:nvSpPr>
        <p:spPr>
          <a:xfrm>
            <a:off x="7290646" y="4007335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1574CA9-AC7F-B232-9F99-DC3DF4AFAADA}"/>
              </a:ext>
            </a:extLst>
          </p:cNvPr>
          <p:cNvSpPr txBox="1"/>
          <p:nvPr/>
        </p:nvSpPr>
        <p:spPr>
          <a:xfrm>
            <a:off x="2413846" y="4510570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215278-D9FD-8D4F-047F-0F7CA80E8AC7}"/>
              </a:ext>
            </a:extLst>
          </p:cNvPr>
          <p:cNvSpPr txBox="1"/>
          <p:nvPr/>
        </p:nvSpPr>
        <p:spPr>
          <a:xfrm>
            <a:off x="8932121" y="451057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4" name="yt_shape_10544"/>
          <p:cNvSpPr txBox="1"/>
          <p:nvPr/>
        </p:nvSpPr>
        <p:spPr>
          <a:xfrm>
            <a:off x="540000" y="2089638"/>
            <a:ext cx="43585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45" name="yt_shape_10545"/>
              <p:cNvSpPr txBox="1"/>
              <p:nvPr/>
            </p:nvSpPr>
            <p:spPr>
              <a:xfrm>
                <a:off x="540000" y="2568941"/>
                <a:ext cx="6290183" cy="25594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左侧时，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右侧时，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45" name="yt_shape_10545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941"/>
                <a:ext cx="6290183" cy="2559419"/>
              </a:xfrm>
              <a:prstGeom prst="rect">
                <a:avLst/>
              </a:prstGeom>
              <a:blipFill>
                <a:blip r:embed="rId2"/>
                <a:stretch>
                  <a:fillRect l="-3007" t="-1905" r="-2231" b="-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6D06E65-B2CC-8FE8-4F9A-916332FB31F6}"/>
              </a:ext>
            </a:extLst>
          </p:cNvPr>
          <p:cNvSpPr txBox="1"/>
          <p:nvPr/>
        </p:nvSpPr>
        <p:spPr>
          <a:xfrm>
            <a:off x="449989" y="2042832"/>
            <a:ext cx="4496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3DF655-EF2B-704B-EDF9-FDCBCBB303B9}"/>
              </a:ext>
            </a:extLst>
          </p:cNvPr>
          <p:cNvSpPr txBox="1"/>
          <p:nvPr/>
        </p:nvSpPr>
        <p:spPr>
          <a:xfrm>
            <a:off x="449989" y="2522135"/>
            <a:ext cx="255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1E9525A-3A67-BF78-E2F5-21AF39D210F5}"/>
              </a:ext>
            </a:extLst>
          </p:cNvPr>
          <p:cNvSpPr txBox="1"/>
          <p:nvPr/>
        </p:nvSpPr>
        <p:spPr>
          <a:xfrm>
            <a:off x="449989" y="2997623"/>
            <a:ext cx="640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左侧时，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40CB9F-12F9-C5AA-0227-E2490C5CFE41}"/>
              </a:ext>
            </a:extLst>
          </p:cNvPr>
          <p:cNvSpPr txBox="1"/>
          <p:nvPr/>
        </p:nvSpPr>
        <p:spPr>
          <a:xfrm>
            <a:off x="449989" y="3473111"/>
            <a:ext cx="618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右侧时，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62AA4B-81E2-5F72-7CB3-E56FB57F8FF5}"/>
              </a:ext>
            </a:extLst>
          </p:cNvPr>
          <p:cNvSpPr txBox="1"/>
          <p:nvPr/>
        </p:nvSpPr>
        <p:spPr>
          <a:xfrm>
            <a:off x="449989" y="3948599"/>
            <a:ext cx="291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10DA948-F40C-7E00-29FB-2165249DE9BC}"/>
                  </a:ext>
                </a:extLst>
              </p:cNvPr>
              <p:cNvSpPr txBox="1"/>
              <p:nvPr/>
            </p:nvSpPr>
            <p:spPr>
              <a:xfrm>
                <a:off x="449989" y="4424087"/>
                <a:ext cx="47885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｜＝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7" name="文本框 6" descr="{'rangeId': 30, 'mathAnswerShape': 1}">
                <a:extLst>
                  <a:ext uri="{FF2B5EF4-FFF2-40B4-BE49-F238E27FC236}">
                    <a16:creationId xmlns:a16="http://schemas.microsoft.com/office/drawing/2014/main" id="{910DA948-F40C-7E00-29FB-2165249DE9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4087"/>
                <a:ext cx="4788598" cy="726326"/>
              </a:xfrm>
              <a:prstGeom prst="rect">
                <a:avLst/>
              </a:prstGeom>
              <a:blipFill>
                <a:blip r:embed="rId3"/>
                <a:stretch>
                  <a:fillRect l="-2038" r="-203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yt_shape_10541">
            <a:extLst>
              <a:ext uri="{FF2B5EF4-FFF2-40B4-BE49-F238E27FC236}">
                <a16:creationId xmlns:a16="http://schemas.microsoft.com/office/drawing/2014/main" id="{7665D83C-7CB1-6528-F4FB-AE3D67D1C5A1}"/>
              </a:ext>
            </a:extLst>
          </p:cNvPr>
          <p:cNvSpPr txBox="1"/>
          <p:nvPr/>
        </p:nvSpPr>
        <p:spPr>
          <a:xfrm>
            <a:off x="540000" y="1556792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）求函数的图象与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轴的交点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的坐标，及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  <a:cs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" name="yt_shape_10548"/>
          <p:cNvSpPr txBox="1"/>
          <p:nvPr/>
        </p:nvSpPr>
        <p:spPr>
          <a:xfrm>
            <a:off x="540000" y="1870651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47" name="yt_image_1054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70651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0" name="yt_shape_10550"/>
          <p:cNvSpPr txBox="1"/>
          <p:nvPr/>
        </p:nvSpPr>
        <p:spPr>
          <a:xfrm>
            <a:off x="540119" y="251744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（岳阳市第十四中学单元卷）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，将其向右平移两个单位后得到图象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551" name="yt_image_10551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2304" y="4001643"/>
            <a:ext cx="1542056" cy="2001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53" name="yt_shape_10553"/>
          <p:cNvSpPr txBox="1"/>
          <p:nvPr/>
        </p:nvSpPr>
        <p:spPr>
          <a:xfrm>
            <a:off x="541229" y="3504003"/>
            <a:ext cx="55736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）求图象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所表示的抛物线的表达式；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9E27FDD-520B-FF6C-4DC5-99B204C4795E}"/>
              </a:ext>
            </a:extLst>
          </p:cNvPr>
          <p:cNvSpPr txBox="1"/>
          <p:nvPr/>
        </p:nvSpPr>
        <p:spPr>
          <a:xfrm>
            <a:off x="515699" y="4001643"/>
            <a:ext cx="428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6" name="yt_shape_10556"/>
          <p:cNvSpPr txBox="1"/>
          <p:nvPr/>
        </p:nvSpPr>
        <p:spPr>
          <a:xfrm>
            <a:off x="537575" y="2367707"/>
            <a:ext cx="6359113" cy="426956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的顶点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位于点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右侧，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轴的距离等于点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到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轴的距离的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倍，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可求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所在直线的表达式为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3E67834-0552-1041-FE15-24F93068EE4B}"/>
              </a:ext>
            </a:extLst>
          </p:cNvPr>
          <p:cNvSpPr txBox="1"/>
          <p:nvPr/>
        </p:nvSpPr>
        <p:spPr>
          <a:xfrm>
            <a:off x="447564" y="2320901"/>
            <a:ext cx="468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）抛物线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的顶点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7A52C3-20C0-77B0-A692-09BA393493A5}"/>
              </a:ext>
            </a:extLst>
          </p:cNvPr>
          <p:cNvSpPr txBox="1"/>
          <p:nvPr/>
        </p:nvSpPr>
        <p:spPr>
          <a:xfrm>
            <a:off x="447564" y="2796389"/>
            <a:ext cx="3785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844744-92A8-BDAE-82E1-C609A11808D3}"/>
              </a:ext>
            </a:extLst>
          </p:cNvPr>
          <p:cNvSpPr txBox="1"/>
          <p:nvPr/>
        </p:nvSpPr>
        <p:spPr>
          <a:xfrm>
            <a:off x="447564" y="3271877"/>
            <a:ext cx="302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位于点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右侧，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DA2E6A-C40B-E528-E9F3-2E085D908282}"/>
              </a:ext>
            </a:extLst>
          </p:cNvPr>
          <p:cNvSpPr txBox="1"/>
          <p:nvPr/>
        </p:nvSpPr>
        <p:spPr>
          <a:xfrm>
            <a:off x="447564" y="3747365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E4C9266-7F0C-275D-C7B9-42542552466C}"/>
              </a:ext>
            </a:extLst>
          </p:cNvPr>
          <p:cNvSpPr txBox="1"/>
          <p:nvPr/>
        </p:nvSpPr>
        <p:spPr>
          <a:xfrm>
            <a:off x="447564" y="4222853"/>
            <a:ext cx="337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3EC5290-8414-B73E-8C05-7AD93DE7453A}"/>
              </a:ext>
            </a:extLst>
          </p:cNvPr>
          <p:cNvSpPr txBox="1"/>
          <p:nvPr/>
        </p:nvSpPr>
        <p:spPr>
          <a:xfrm>
            <a:off x="447564" y="4698341"/>
            <a:ext cx="647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轴的距离等于点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轴的距离的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倍，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92EE834-016E-A805-7EB1-307B1FA90AEC}"/>
              </a:ext>
            </a:extLst>
          </p:cNvPr>
          <p:cNvSpPr txBox="1"/>
          <p:nvPr/>
        </p:nvSpPr>
        <p:spPr>
          <a:xfrm>
            <a:off x="447564" y="5173829"/>
            <a:ext cx="395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8981AB3-74F6-93B9-0DE2-F59F24CA2851}"/>
              </a:ext>
            </a:extLst>
          </p:cNvPr>
          <p:cNvSpPr txBox="1"/>
          <p:nvPr/>
        </p:nvSpPr>
        <p:spPr>
          <a:xfrm>
            <a:off x="447564" y="5649317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BEE8892-0EE3-FDC6-F96C-B4575F3811F3}"/>
              </a:ext>
            </a:extLst>
          </p:cNvPr>
          <p:cNvSpPr txBox="1"/>
          <p:nvPr/>
        </p:nvSpPr>
        <p:spPr>
          <a:xfrm>
            <a:off x="447564" y="6124805"/>
            <a:ext cx="5164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可求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所在直线的表达式为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0554">
            <a:extLst>
              <a:ext uri="{FF2B5EF4-FFF2-40B4-BE49-F238E27FC236}">
                <a16:creationId xmlns:a16="http://schemas.microsoft.com/office/drawing/2014/main" id="{CDB5DB49-B9D8-873F-5F25-792F3F0B118E}"/>
              </a:ext>
            </a:extLst>
          </p:cNvPr>
          <p:cNvSpPr txBox="1"/>
          <p:nvPr/>
        </p:nvSpPr>
        <p:spPr>
          <a:xfrm>
            <a:off x="540000" y="90872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）设抛物线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轴相交于点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的右侧），顶点为点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位于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轴负半轴上，且到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轴的距离等于点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到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轴的距离的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倍，求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所在直线的表达式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" name="yt_image_10551">
            <a:extLst>
              <a:ext uri="{FF2B5EF4-FFF2-40B4-BE49-F238E27FC236}">
                <a16:creationId xmlns:a16="http://schemas.microsoft.com/office/drawing/2014/main" id="{72F6553F-0217-7C3C-302C-52D69AEE8BB5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3182324"/>
            <a:ext cx="1542056" cy="2001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8" name="yt_shape_10558"/>
          <p:cNvSpPr txBox="1"/>
          <p:nvPr/>
        </p:nvSpPr>
        <p:spPr>
          <a:xfrm>
            <a:off x="3369962" y="1981837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557" name="yt_image_10557">
            <a:extLs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2031236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0" name="yt_shape_10560"/>
          <p:cNvSpPr txBox="1"/>
          <p:nvPr/>
        </p:nvSpPr>
        <p:spPr>
          <a:xfrm>
            <a:off x="4172396" y="2460262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题变式与拓展</a:t>
            </a:r>
          </a:p>
        </p:txBody>
      </p:sp>
      <p:sp>
        <p:nvSpPr>
          <p:cNvPr id="10561" name="yt_shape_10561"/>
          <p:cNvSpPr txBox="1"/>
          <p:nvPr/>
        </p:nvSpPr>
        <p:spPr>
          <a:xfrm>
            <a:off x="540000" y="2888777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变式一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平移</a:t>
            </a:r>
          </a:p>
        </p:txBody>
      </p:sp>
      <p:sp>
        <p:nvSpPr>
          <p:cNvPr id="10562" name="yt_shape_10562"/>
          <p:cNvSpPr txBox="1"/>
          <p:nvPr/>
        </p:nvSpPr>
        <p:spPr>
          <a:xfrm>
            <a:off x="540119" y="336808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可以由抛物线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63" name="yt_shape_10563"/>
          <p:cNvSpPr txBox="1"/>
          <p:nvPr/>
        </p:nvSpPr>
        <p:spPr>
          <a:xfrm>
            <a:off x="540119" y="432751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（衢州市中考）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个单位，所得的图象的表达式为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7A5364E-8740-E221-8FD1-68DED21CA354}"/>
              </a:ext>
            </a:extLst>
          </p:cNvPr>
          <p:cNvSpPr txBox="1"/>
          <p:nvPr/>
        </p:nvSpPr>
        <p:spPr>
          <a:xfrm>
            <a:off x="7111257" y="332127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A7C734-BB4E-E9EC-3D9C-0043AB98156B}"/>
              </a:ext>
            </a:extLst>
          </p:cNvPr>
          <p:cNvSpPr txBox="1"/>
          <p:nvPr/>
        </p:nvSpPr>
        <p:spPr>
          <a:xfrm>
            <a:off x="8635257" y="3321274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891275-5CD5-A8EA-5371-56BBC3BB2616}"/>
              </a:ext>
            </a:extLst>
          </p:cNvPr>
          <p:cNvSpPr txBox="1"/>
          <p:nvPr/>
        </p:nvSpPr>
        <p:spPr>
          <a:xfrm>
            <a:off x="10921257" y="332127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A770046-FC58-8F8B-3D84-822096B4C2CD}"/>
              </a:ext>
            </a:extLst>
          </p:cNvPr>
          <p:cNvSpPr txBox="1"/>
          <p:nvPr/>
        </p:nvSpPr>
        <p:spPr>
          <a:xfrm>
            <a:off x="1364508" y="3796762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5BC9DB-B511-63EC-AC64-40CFB1404037}"/>
              </a:ext>
            </a:extLst>
          </p:cNvPr>
          <p:cNvSpPr txBox="1"/>
          <p:nvPr/>
        </p:nvSpPr>
        <p:spPr>
          <a:xfrm>
            <a:off x="7679582" y="4756197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1C7E9CA-822F-EDEF-D0C6-8B01F5D68BE6}"/>
              </a:ext>
            </a:extLst>
          </p:cNvPr>
          <p:cNvSpPr txBox="1"/>
          <p:nvPr/>
        </p:nvSpPr>
        <p:spPr>
          <a:xfrm>
            <a:off x="9186121" y="4756197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4" name="yt_shape_10564"/>
          <p:cNvSpPr txBox="1"/>
          <p:nvPr/>
        </p:nvSpPr>
        <p:spPr>
          <a:xfrm>
            <a:off x="669707" y="946943"/>
            <a:ext cx="7649530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变式二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轴对称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轴对称的抛物线表达式为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轴对称的抛物线表达式为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80B1963-0FB1-481D-F91A-C67C5E2C15A9}"/>
              </a:ext>
            </a:extLst>
          </p:cNvPr>
          <p:cNvSpPr txBox="1"/>
          <p:nvPr/>
        </p:nvSpPr>
        <p:spPr>
          <a:xfrm>
            <a:off x="5743834" y="1823366"/>
            <a:ext cx="1905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B7CC99-0E8B-346B-AC02-0962B3B481EE}"/>
              </a:ext>
            </a:extLst>
          </p:cNvPr>
          <p:cNvSpPr txBox="1"/>
          <p:nvPr/>
        </p:nvSpPr>
        <p:spPr>
          <a:xfrm>
            <a:off x="5743834" y="2298854"/>
            <a:ext cx="2210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568">
            <a:extLst>
              <a:ext uri="{FF2B5EF4-FFF2-40B4-BE49-F238E27FC236}">
                <a16:creationId xmlns:a16="http://schemas.microsoft.com/office/drawing/2014/main" id="{1E34472A-F7D9-567B-934A-2D33A8F82A1C}"/>
              </a:ext>
            </a:extLst>
          </p:cNvPr>
          <p:cNvSpPr txBox="1"/>
          <p:nvPr/>
        </p:nvSpPr>
        <p:spPr>
          <a:xfrm>
            <a:off x="669708" y="2871592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变式三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旋转</a:t>
            </a:r>
          </a:p>
        </p:txBody>
      </p:sp>
      <p:sp>
        <p:nvSpPr>
          <p:cNvPr id="5" name="yt_shape_10569">
            <a:extLst>
              <a:ext uri="{FF2B5EF4-FFF2-40B4-BE49-F238E27FC236}">
                <a16:creationId xmlns:a16="http://schemas.microsoft.com/office/drawing/2014/main" id="{72217D62-E470-DFAD-D214-49274C7FC8BA}"/>
              </a:ext>
            </a:extLst>
          </p:cNvPr>
          <p:cNvSpPr txBox="1"/>
          <p:nvPr/>
        </p:nvSpPr>
        <p:spPr>
          <a:xfrm>
            <a:off x="669708" y="3350895"/>
            <a:ext cx="38969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</a:p>
        </p:txBody>
      </p:sp>
      <p:sp>
        <p:nvSpPr>
          <p:cNvPr id="6" name="yt_shape_10570">
            <a:extLst>
              <a:ext uri="{FF2B5EF4-FFF2-40B4-BE49-F238E27FC236}">
                <a16:creationId xmlns:a16="http://schemas.microsoft.com/office/drawing/2014/main" id="{D72F95C5-BABE-CC7C-BDA1-7754326EB78E}"/>
              </a:ext>
            </a:extLst>
          </p:cNvPr>
          <p:cNvSpPr txBox="1"/>
          <p:nvPr/>
        </p:nvSpPr>
        <p:spPr>
          <a:xfrm>
            <a:off x="669708" y="3830198"/>
            <a:ext cx="80983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）绕原点旋转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所得抛物线表达式为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yt_shape_10571">
            <a:extLst>
              <a:ext uri="{FF2B5EF4-FFF2-40B4-BE49-F238E27FC236}">
                <a16:creationId xmlns:a16="http://schemas.microsoft.com/office/drawing/2014/main" id="{E454D435-4DE4-EFFD-EA58-6BF8D4AD557A}"/>
              </a:ext>
            </a:extLst>
          </p:cNvPr>
          <p:cNvSpPr txBox="1"/>
          <p:nvPr/>
        </p:nvSpPr>
        <p:spPr>
          <a:xfrm>
            <a:off x="669708" y="4309501"/>
            <a:ext cx="809837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）绕顶点旋转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所得抛物线表达式为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8" name="yt_image_10572">
            <a:extLst>
              <a:ext uri="{FF2B5EF4-FFF2-40B4-BE49-F238E27FC236}">
                <a16:creationId xmlns:a16="http://schemas.microsoft.com/office/drawing/2014/main" id="{7B98F220-9F6C-083A-2E35-79D813B5ED54}"/>
              </a:ext>
              <a:ext uri="">
                <a16:creationId xmlns="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3712" y="4941168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4D9D1A7-1DD8-3AED-BF8F-B71CB12B130F}"/>
              </a:ext>
            </a:extLst>
          </p:cNvPr>
          <p:cNvSpPr txBox="1"/>
          <p:nvPr/>
        </p:nvSpPr>
        <p:spPr>
          <a:xfrm>
            <a:off x="6493135" y="3755645"/>
            <a:ext cx="1905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561B746-3D21-6F10-025F-DB36EABBFF89}"/>
              </a:ext>
            </a:extLst>
          </p:cNvPr>
          <p:cNvSpPr txBox="1"/>
          <p:nvPr/>
        </p:nvSpPr>
        <p:spPr>
          <a:xfrm>
            <a:off x="6493135" y="4234948"/>
            <a:ext cx="19056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" name="yt_shape_10486"/>
          <p:cNvSpPr txBox="1"/>
          <p:nvPr/>
        </p:nvSpPr>
        <p:spPr>
          <a:xfrm>
            <a:off x="540000" y="205288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85" name="yt_image_10485">
            <a:extLst>
              <a:ext uri="">
                <a16:creationId xmlns="" xmlns:p14="http://schemas.microsoft.com/office/powerpoint/2010/main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5288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88" name="yt_shape_10488"/>
          <p:cNvSpPr txBox="1"/>
          <p:nvPr/>
        </p:nvSpPr>
        <p:spPr>
          <a:xfrm>
            <a:off x="540000" y="2756179"/>
            <a:ext cx="660116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用配方法化二次函数一般式为顶点式</a:t>
            </a:r>
          </a:p>
        </p:txBody>
      </p:sp>
      <p:sp>
        <p:nvSpPr>
          <p:cNvPr id="10489" name="yt_shape_10489"/>
          <p:cNvSpPr txBox="1"/>
          <p:nvPr/>
        </p:nvSpPr>
        <p:spPr>
          <a:xfrm>
            <a:off x="540000" y="3255744"/>
            <a:ext cx="100764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用配方法将二次函数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90" name="yt_table_104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045546"/>
              </p:ext>
            </p:extLst>
          </p:nvPr>
        </p:nvGraphicFramePr>
        <p:xfrm>
          <a:off x="540000" y="3735047"/>
          <a:ext cx="7247256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  <a:gridCol w="3233738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</a:tbl>
          </a:graphicData>
        </a:graphic>
      </p:graphicFrame>
      <p:sp>
        <p:nvSpPr>
          <p:cNvPr id="10492" name="yt_shape_10492"/>
          <p:cNvSpPr txBox="1"/>
          <p:nvPr/>
        </p:nvSpPr>
        <p:spPr>
          <a:xfrm>
            <a:off x="540000" y="4736601"/>
            <a:ext cx="82730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化成顶点式为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224769">
            <a:extLst>
              <a:ext uri="{FF2B5EF4-FFF2-40B4-BE49-F238E27FC236}">
                <a16:creationId xmlns:a16="http://schemas.microsoft.com/office/drawing/2014/main" id="{8C5A2E93-0198-5B92-2057-5CAF04F1F9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9550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308304-D256-1BD2-EFF7-4F06879EFBAE}"/>
              </a:ext>
            </a:extLst>
          </p:cNvPr>
          <p:cNvSpPr txBox="1"/>
          <p:nvPr/>
        </p:nvSpPr>
        <p:spPr>
          <a:xfrm>
            <a:off x="9768614" y="320893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B6C7AE6-4417-7B4C-F584-E45B5A7805B2}"/>
              </a:ext>
            </a:extLst>
          </p:cNvPr>
          <p:cNvSpPr txBox="1"/>
          <p:nvPr/>
        </p:nvSpPr>
        <p:spPr>
          <a:xfrm>
            <a:off x="6061802" y="4662048"/>
            <a:ext cx="2380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3" name="yt_shape_10493"/>
          <p:cNvSpPr txBox="1"/>
          <p:nvPr/>
        </p:nvSpPr>
        <p:spPr>
          <a:xfrm>
            <a:off x="540000" y="1428371"/>
            <a:ext cx="663322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的图象和性质</a:t>
            </a:r>
          </a:p>
        </p:txBody>
      </p:sp>
      <p:sp>
        <p:nvSpPr>
          <p:cNvPr id="10494" name="yt_shape_10494"/>
          <p:cNvSpPr txBox="1"/>
          <p:nvPr/>
        </p:nvSpPr>
        <p:spPr>
          <a:xfrm>
            <a:off x="540000" y="1927936"/>
            <a:ext cx="55640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的对称轴是（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95" name="yt_table_104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948661"/>
              </p:ext>
            </p:extLst>
          </p:nvPr>
        </p:nvGraphicFramePr>
        <p:xfrm>
          <a:off x="540000" y="2407239"/>
          <a:ext cx="5672456" cy="950976"/>
        </p:xfrm>
        <a:graphic>
          <a:graphicData uri="http://schemas.openxmlformats.org/drawingml/2006/table">
            <a:tbl>
              <a:tblPr/>
              <a:tblGrid>
                <a:gridCol w="3302318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2370138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</a:tbl>
          </a:graphicData>
        </a:graphic>
      </p:graphicFrame>
      <p:sp>
        <p:nvSpPr>
          <p:cNvPr id="10497" name="yt_shape_10497"/>
          <p:cNvSpPr txBox="1"/>
          <p:nvPr/>
        </p:nvSpPr>
        <p:spPr>
          <a:xfrm>
            <a:off x="540000" y="3408793"/>
            <a:ext cx="74283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关于抛物线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，下列说法错误的是（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98" name="yt_table_1049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063114"/>
              </p:ext>
            </p:extLst>
          </p:nvPr>
        </p:nvGraphicFramePr>
        <p:xfrm>
          <a:off x="540000" y="3888096"/>
          <a:ext cx="4791075" cy="1901952"/>
        </p:xfrm>
        <a:graphic>
          <a:graphicData uri="http://schemas.openxmlformats.org/drawingml/2006/table">
            <a:tbl>
              <a:tblPr/>
              <a:tblGrid>
                <a:gridCol w="4791075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开口向上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轴有一个公共点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对称轴是直线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当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时，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2"/>
                  </a:ext>
                </a:extLst>
              </a:tr>
            </a:tbl>
          </a:graphicData>
        </a:graphic>
      </p:graphicFrame>
      <p:pic>
        <p:nvPicPr>
          <p:cNvPr id="3" name="yt_shape_1697708225057">
            <a:extLst>
              <a:ext uri="{FF2B5EF4-FFF2-40B4-BE49-F238E27FC236}">
                <a16:creationId xmlns:a16="http://schemas.microsoft.com/office/drawing/2014/main" id="{5374A14B-E167-9636-299E-24C385A228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6769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6E6D22-D28F-3875-1D95-11DEFC33C4E6}"/>
              </a:ext>
            </a:extLst>
          </p:cNvPr>
          <p:cNvSpPr txBox="1"/>
          <p:nvPr/>
        </p:nvSpPr>
        <p:spPr>
          <a:xfrm>
            <a:off x="5299802" y="188113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C03AEAC-ADE2-B995-E07E-F16D90CDD8E2}"/>
              </a:ext>
            </a:extLst>
          </p:cNvPr>
          <p:cNvSpPr txBox="1"/>
          <p:nvPr/>
        </p:nvSpPr>
        <p:spPr>
          <a:xfrm>
            <a:off x="7128601" y="33619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0" name="yt_shape_10500"/>
          <p:cNvSpPr txBox="1"/>
          <p:nvPr/>
        </p:nvSpPr>
        <p:spPr>
          <a:xfrm>
            <a:off x="479376" y="1169027"/>
            <a:ext cx="103169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（六盘水市中考）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的图象如图所示，则（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504" name="yt_table_10504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464315"/>
              </p:ext>
            </p:extLst>
          </p:nvPr>
        </p:nvGraphicFramePr>
        <p:xfrm>
          <a:off x="479376" y="1648330"/>
          <a:ext cx="5707380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0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4"/>
                  </a:ext>
                </a:extLst>
              </a:tr>
            </a:tbl>
          </a:graphicData>
        </a:graphic>
      </p:graphicFrame>
      <p:grpSp>
        <p:nvGrpSpPr>
          <p:cNvPr id="10501" name="yt_shape_10501_skip" title="H_119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7618342" y="1633542"/>
            <a:ext cx="1323192" cy="1514997"/>
            <a:chOff x="0" y="0"/>
            <a:chExt cx="1323192" cy="1514997"/>
          </a:xfrm>
        </p:grpSpPr>
        <p:pic>
          <p:nvPicPr>
            <p:cNvPr id="2" name="yt_image_10501">
              <a:extLst>
                <a:ext uri="">
                  <a16:creationId xmlns="" xmlns:a16="http://schemas.microsoft.com/office/drawing/2014/main" xmlns:p14="http://schemas.microsoft.com/office/powerpoint/2010/main" xmlns:a14="http://schemas.microsoft.com/office/drawing/2010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3192" cy="111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03" name="yt_shape_10503"/>
            <p:cNvSpPr txBox="1"/>
            <p:nvPr/>
          </p:nvSpPr>
          <p:spPr>
            <a:xfrm>
              <a:off x="128315" y="115499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6D3BFD4-5B55-65A7-ED3F-BAA2E3DCF448}"/>
              </a:ext>
            </a:extLst>
          </p:cNvPr>
          <p:cNvSpPr txBox="1"/>
          <p:nvPr/>
        </p:nvSpPr>
        <p:spPr>
          <a:xfrm>
            <a:off x="9946115" y="112222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506">
            <a:extLst>
              <a:ext uri="{FF2B5EF4-FFF2-40B4-BE49-F238E27FC236}">
                <a16:creationId xmlns:a16="http://schemas.microsoft.com/office/drawing/2014/main" id="{653BF048-021E-FBF9-8F55-7092639F1530}"/>
              </a:ext>
            </a:extLst>
          </p:cNvPr>
          <p:cNvSpPr txBox="1"/>
          <p:nvPr/>
        </p:nvSpPr>
        <p:spPr>
          <a:xfrm>
            <a:off x="479376" y="333179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的部分图象如图所示，则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grpSp>
        <p:nvGrpSpPr>
          <p:cNvPr id="6" name="yt_shape_10507" title="H_154.3011">
            <a:extLst>
              <a:ext uri="{FF2B5EF4-FFF2-40B4-BE49-F238E27FC236}">
                <a16:creationId xmlns:a16="http://schemas.microsoft.com/office/drawing/2014/main" id="{2CC6C128-818C-E5E1-CF7A-834F7613D95F}"/>
              </a:ext>
            </a:extLst>
          </p:cNvPr>
          <p:cNvGrpSpPr/>
          <p:nvPr/>
        </p:nvGrpSpPr>
        <p:grpSpPr>
          <a:xfrm>
            <a:off x="5280019" y="4240437"/>
            <a:ext cx="1631962" cy="1959624"/>
            <a:chOff x="0" y="0"/>
            <a:chExt cx="1631962" cy="1959624"/>
          </a:xfrm>
        </p:grpSpPr>
        <p:pic>
          <p:nvPicPr>
            <p:cNvPr id="7" name="yt_image_10507">
              <a:extLst>
                <a:ext uri="{FF2B5EF4-FFF2-40B4-BE49-F238E27FC236}">
                  <a16:creationId xmlns:a16="http://schemas.microsoft.com/office/drawing/2014/main" id="{118067E6-0DEC-6F0E-8C2F-C8B9CB08CC3F}"/>
                </a:ext>
                <a:ext uri="">
                  <a16:creationId xmlns="" xmlns:a16="http://schemas.microsoft.com/office/drawing/2014/main" xmlns:a14="http://schemas.microsoft.com/office/drawing/2010/main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1962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0509">
              <a:extLst>
                <a:ext uri="{FF2B5EF4-FFF2-40B4-BE49-F238E27FC236}">
                  <a16:creationId xmlns:a16="http://schemas.microsoft.com/office/drawing/2014/main" id="{26FA363C-584F-F2AB-B57F-539B5F04A0A2}"/>
                </a:ext>
              </a:extLst>
            </p:cNvPr>
            <p:cNvSpPr txBox="1"/>
            <p:nvPr/>
          </p:nvSpPr>
          <p:spPr>
            <a:xfrm>
              <a:off x="282700" y="1599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F2E3EA81-70CD-B370-6CDD-F7F01BE2194D}"/>
              </a:ext>
            </a:extLst>
          </p:cNvPr>
          <p:cNvSpPr txBox="1"/>
          <p:nvPr/>
        </p:nvSpPr>
        <p:spPr>
          <a:xfrm>
            <a:off x="7947453" y="3284984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A7CD182-C7C2-524D-372D-1C2479157A5B}"/>
              </a:ext>
            </a:extLst>
          </p:cNvPr>
          <p:cNvSpPr txBox="1"/>
          <p:nvPr/>
        </p:nvSpPr>
        <p:spPr>
          <a:xfrm>
            <a:off x="9453989" y="328498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1" name="yt_shape_10511"/>
          <p:cNvSpPr txBox="1"/>
          <p:nvPr/>
        </p:nvSpPr>
        <p:spPr>
          <a:xfrm>
            <a:off x="540000" y="1705393"/>
            <a:ext cx="570989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的最值</a:t>
            </a:r>
          </a:p>
        </p:txBody>
      </p:sp>
      <p:sp>
        <p:nvSpPr>
          <p:cNvPr id="10512" name="yt_shape_10512"/>
          <p:cNvSpPr txBox="1"/>
          <p:nvPr/>
        </p:nvSpPr>
        <p:spPr>
          <a:xfrm>
            <a:off x="540000" y="2204958"/>
            <a:ext cx="90938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对于二次函数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的最小值为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，此时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13" name="yt_shape_10513"/>
          <p:cNvSpPr txBox="1"/>
          <p:nvPr/>
        </p:nvSpPr>
        <p:spPr>
          <a:xfrm>
            <a:off x="540119" y="268426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化成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的形式，并指出其最值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514" name="yt_shape_10514"/>
          <p:cNvSpPr txBox="1"/>
          <p:nvPr/>
        </p:nvSpPr>
        <p:spPr>
          <a:xfrm>
            <a:off x="540000" y="3643696"/>
            <a:ext cx="7434728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顶点坐标为（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开口向上，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有最小值为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8225450">
            <a:extLst>
              <a:ext uri="{FF2B5EF4-FFF2-40B4-BE49-F238E27FC236}">
                <a16:creationId xmlns:a16="http://schemas.microsoft.com/office/drawing/2014/main" id="{09727450-9889-2807-49B4-A4628F16CD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74472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9E409A-C1DA-FA5A-3E5D-1CAB0C1460C5}"/>
              </a:ext>
            </a:extLst>
          </p:cNvPr>
          <p:cNvSpPr txBox="1"/>
          <p:nvPr/>
        </p:nvSpPr>
        <p:spPr>
          <a:xfrm>
            <a:off x="6501539" y="215815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5C48B3-86EE-05BE-5A97-05722216A795}"/>
              </a:ext>
            </a:extLst>
          </p:cNvPr>
          <p:cNvSpPr txBox="1"/>
          <p:nvPr/>
        </p:nvSpPr>
        <p:spPr>
          <a:xfrm>
            <a:off x="8922476" y="2158152"/>
            <a:ext cx="332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8941B9-A81B-A11A-C3D6-ADE52B0FDC69}"/>
              </a:ext>
            </a:extLst>
          </p:cNvPr>
          <p:cNvSpPr txBox="1"/>
          <p:nvPr/>
        </p:nvSpPr>
        <p:spPr>
          <a:xfrm>
            <a:off x="449989" y="3596890"/>
            <a:ext cx="7542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A19070-213D-23C0-986F-4F65B42607B8}"/>
              </a:ext>
            </a:extLst>
          </p:cNvPr>
          <p:cNvSpPr txBox="1"/>
          <p:nvPr/>
        </p:nvSpPr>
        <p:spPr>
          <a:xfrm>
            <a:off x="449989" y="4072378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顶点坐标为（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5CB47A-6406-93E5-1EA9-C5A9238BF179}"/>
              </a:ext>
            </a:extLst>
          </p:cNvPr>
          <p:cNvSpPr txBox="1"/>
          <p:nvPr/>
        </p:nvSpPr>
        <p:spPr>
          <a:xfrm>
            <a:off x="449989" y="454786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开口向上，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A2F96F-F70F-468E-1AF5-4000AF549A09}"/>
              </a:ext>
            </a:extLst>
          </p:cNvPr>
          <p:cNvSpPr txBox="1"/>
          <p:nvPr/>
        </p:nvSpPr>
        <p:spPr>
          <a:xfrm>
            <a:off x="449989" y="5023354"/>
            <a:ext cx="254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有最小值为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5" name="yt_shape_10515"/>
          <p:cNvSpPr txBox="1"/>
          <p:nvPr/>
        </p:nvSpPr>
        <p:spPr>
          <a:xfrm>
            <a:off x="540000" y="3039770"/>
            <a:ext cx="92669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化二次函数为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形式时，漏掉二次项系数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16" name="yt_shape_10516"/>
              <p:cNvSpPr txBox="1"/>
              <p:nvPr/>
            </p:nvSpPr>
            <p:spPr>
              <a:xfrm>
                <a:off x="540119" y="3539335"/>
                <a:ext cx="11111999" cy="6388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把二次函数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化成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的形式为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16" name="yt_shape_10516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39335"/>
                <a:ext cx="11111999" cy="638893"/>
              </a:xfrm>
              <a:prstGeom prst="rect">
                <a:avLst/>
              </a:prstGeom>
              <a:blipFill>
                <a:blip r:embed="rId2"/>
                <a:stretch>
                  <a:fillRect l="-1701" r="-1317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7708225816">
            <a:extLst>
              <a:ext uri="{FF2B5EF4-FFF2-40B4-BE49-F238E27FC236}">
                <a16:creationId xmlns:a16="http://schemas.microsoft.com/office/drawing/2014/main" id="{3AFAFAAD-9475-9A0C-0E4C-2BDD8031A5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079097"/>
            <a:ext cx="1355917" cy="3657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488D72D-02E6-F3D5-5790-5E24D680CDD6}"/>
                  </a:ext>
                </a:extLst>
              </p:cNvPr>
              <p:cNvSpPr txBox="1"/>
              <p:nvPr/>
            </p:nvSpPr>
            <p:spPr>
              <a:xfrm>
                <a:off x="8525721" y="3464782"/>
                <a:ext cx="27899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14, 'hasSerialNum': 1, 'mathAnswerShape': 1}">
                <a:extLst>
                  <a:ext uri="{FF2B5EF4-FFF2-40B4-BE49-F238E27FC236}">
                    <a16:creationId xmlns:a16="http://schemas.microsoft.com/office/drawing/2014/main" id="{4488D72D-02E6-F3D5-5790-5E24D680CD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5721" y="3464782"/>
                <a:ext cx="2789936" cy="726326"/>
              </a:xfrm>
              <a:prstGeom prst="rect">
                <a:avLst/>
              </a:prstGeom>
              <a:blipFill>
                <a:blip r:embed="rId4"/>
                <a:stretch>
                  <a:fillRect l="-350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34BC90A-0389-205E-EE6A-0DC1FCBF06DF}"/>
              </a:ext>
            </a:extLst>
          </p:cNvPr>
          <p:cNvCxnSpPr/>
          <p:nvPr/>
        </p:nvCxnSpPr>
        <p:spPr>
          <a:xfrm>
            <a:off x="8310932" y="4191099"/>
            <a:ext cx="321951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9" name="yt_shape_10519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518" name="yt_image_10518">
            <a:extLst>
              <a:ext uri="">
                <a16:creationId xmlns="" xmlns:mc="http://schemas.openxmlformats.org/markup-compatibility/2006" xmlns:m="http://schemas.openxmlformats.org/officeDocument/2006/math" xmlns:a16="http://schemas.microsoft.com/office/drawing/2014/main" xmlns:a14="http://schemas.microsoft.com/office/drawing/2010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21" name="yt_shape_10521"/>
              <p:cNvSpPr txBox="1"/>
              <p:nvPr/>
            </p:nvSpPr>
            <p:spPr>
              <a:xfrm>
                <a:off x="540119" y="1541081"/>
                <a:ext cx="11111999" cy="1085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（张家界市中考）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）的图象如图所示，则一次函数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与反比例函数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在同一个坐标系内的大致图象为（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0521" name="yt_shape_10521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41081"/>
                <a:ext cx="11111999" cy="1085554"/>
              </a:xfrm>
              <a:prstGeom prst="rect">
                <a:avLst/>
              </a:prstGeom>
              <a:blipFill>
                <a:blip r:embed="rId3"/>
                <a:stretch>
                  <a:fillRect l="-1701" t="-5056" r="-1427" b="-8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23" name="yt_image_10523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80698" y="2924944"/>
            <a:ext cx="1098829" cy="1787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5" name="yt_image_10525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66" y="2924944"/>
            <a:ext cx="1210505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6" name="yt_image_10526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06971" y="2924944"/>
            <a:ext cx="1192852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7" name="yt_image_10527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9823" y="2924944"/>
            <a:ext cx="1213027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8" name="yt_image_10528">
            <a:extLst>
              <a:ext uri="">
                <a16:creationId xmlns="" xmlns:m="http://schemas.openxmlformats.org/officeDocument/2006/math" xmlns:a16="http://schemas.microsoft.com/office/drawing/2014/main" xmlns:a14="http://schemas.microsoft.com/office/drawing/2010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32850" y="2924944"/>
            <a:ext cx="1243288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31" name="yt_shape_10531"/>
          <p:cNvSpPr txBox="1"/>
          <p:nvPr/>
        </p:nvSpPr>
        <p:spPr>
          <a:xfrm>
            <a:off x="941684" y="442798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0532" name="yt_shape_10532"/>
          <p:cNvSpPr txBox="1"/>
          <p:nvPr/>
        </p:nvSpPr>
        <p:spPr>
          <a:xfrm>
            <a:off x="2511770" y="442798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0533" name="yt_shape_10533"/>
          <p:cNvSpPr txBox="1"/>
          <p:nvPr/>
        </p:nvSpPr>
        <p:spPr>
          <a:xfrm>
            <a:off x="4074709" y="4427989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0534" name="yt_shape_10534"/>
          <p:cNvSpPr txBox="1"/>
          <p:nvPr/>
        </p:nvSpPr>
        <p:spPr>
          <a:xfrm>
            <a:off x="5654460" y="4427989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CF1570-E034-43B8-6B85-EBD122ED1562}"/>
              </a:ext>
            </a:extLst>
          </p:cNvPr>
          <p:cNvSpPr txBox="1"/>
          <p:nvPr/>
        </p:nvSpPr>
        <p:spPr>
          <a:xfrm>
            <a:off x="9374652" y="1969763"/>
            <a:ext cx="400748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35" name="yt_shape_10535"/>
              <p:cNvSpPr txBox="1"/>
              <p:nvPr/>
            </p:nvSpPr>
            <p:spPr>
              <a:xfrm>
                <a:off x="540119" y="1815331"/>
                <a:ext cx="11111999" cy="11470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的图象上的三点，则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的大小关系是（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535" name="yt_shape_10535" descr="{&quot;rangeId&quot;:1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15331"/>
                <a:ext cx="11111999" cy="1147045"/>
              </a:xfrm>
              <a:prstGeom prst="rect">
                <a:avLst/>
              </a:prstGeom>
              <a:blipFill>
                <a:blip r:embed="rId2"/>
                <a:stretch>
                  <a:fillRect l="-1701" b="-15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37" name="yt_table_105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793291"/>
              </p:ext>
            </p:extLst>
          </p:nvPr>
        </p:nvGraphicFramePr>
        <p:xfrm>
          <a:off x="540000" y="3013164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065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6"/>
                  </a:ext>
                </a:extLst>
              </a:tr>
            </a:tbl>
          </a:graphicData>
        </a:graphic>
      </p:graphicFrame>
      <p:sp>
        <p:nvSpPr>
          <p:cNvPr id="10539" name="yt_shape_10539"/>
          <p:cNvSpPr txBox="1"/>
          <p:nvPr/>
        </p:nvSpPr>
        <p:spPr>
          <a:xfrm>
            <a:off x="540119" y="401471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）、点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Q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的图象上两个不同的点，则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93C705-78B7-149D-45CD-FF687A4F126C}"/>
              </a:ext>
            </a:extLst>
          </p:cNvPr>
          <p:cNvSpPr txBox="1"/>
          <p:nvPr/>
        </p:nvSpPr>
        <p:spPr>
          <a:xfrm>
            <a:off x="4969721" y="248010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F172B2-7D29-8289-D2B7-FB4FD8E02058}"/>
              </a:ext>
            </a:extLst>
          </p:cNvPr>
          <p:cNvSpPr txBox="1"/>
          <p:nvPr/>
        </p:nvSpPr>
        <p:spPr>
          <a:xfrm>
            <a:off x="2583708" y="4443400"/>
            <a:ext cx="33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1" name="yt_shape_10541"/>
          <p:cNvSpPr txBox="1"/>
          <p:nvPr/>
        </p:nvSpPr>
        <p:spPr>
          <a:xfrm>
            <a:off x="540119" y="1666316"/>
            <a:ext cx="11111999" cy="28291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）用配方法求其图象的顶点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的坐标，并描述该函数的函数值随自变量的增减而增减的情况；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其函数图象的顶点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F9F15F-5B43-B46A-F673-AC494F794181}"/>
              </a:ext>
            </a:extLst>
          </p:cNvPr>
          <p:cNvSpPr txBox="1"/>
          <p:nvPr/>
        </p:nvSpPr>
        <p:spPr>
          <a:xfrm>
            <a:off x="450108" y="2708689"/>
            <a:ext cx="5647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477BDFA-940D-FF81-DCDB-9B040D84A1A8}"/>
              </a:ext>
            </a:extLst>
          </p:cNvPr>
          <p:cNvSpPr txBox="1"/>
          <p:nvPr/>
        </p:nvSpPr>
        <p:spPr>
          <a:xfrm>
            <a:off x="450108" y="3184177"/>
            <a:ext cx="617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其函数图象的顶点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2B499C-662D-1F53-EBCC-DDF208418103}"/>
              </a:ext>
            </a:extLst>
          </p:cNvPr>
          <p:cNvSpPr txBox="1"/>
          <p:nvPr/>
        </p:nvSpPr>
        <p:spPr>
          <a:xfrm>
            <a:off x="450108" y="3659665"/>
            <a:ext cx="4699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的增大而减小；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109CA6-4456-9F6F-BA48-E757BDB4C880}"/>
              </a:ext>
            </a:extLst>
          </p:cNvPr>
          <p:cNvSpPr txBox="1"/>
          <p:nvPr/>
        </p:nvSpPr>
        <p:spPr>
          <a:xfrm>
            <a:off x="450108" y="4135153"/>
            <a:ext cx="4166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540">
            <a:extLst>
              <a:ext uri="{FF2B5EF4-FFF2-40B4-BE49-F238E27FC236}">
                <a16:creationId xmlns:a16="http://schemas.microsoft.com/office/drawing/2014/main" id="{7DD50AC8-30D8-A6B2-B49E-A50FA82AF970}"/>
              </a:ext>
            </a:extLst>
          </p:cNvPr>
          <p:cNvSpPr txBox="1"/>
          <p:nvPr/>
        </p:nvSpPr>
        <p:spPr>
          <a:xfrm>
            <a:off x="540119" y="1124744"/>
            <a:ext cx="405078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2105</Words>
  <Application>Microsoft Office PowerPoint</Application>
  <PresentationFormat>宽屏</PresentationFormat>
  <Paragraphs>152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46</cp:revision>
  <dcterms:created xsi:type="dcterms:W3CDTF">2023-05-05T05:33:04Z</dcterms:created>
  <dcterms:modified xsi:type="dcterms:W3CDTF">2023-10-21T02:38:56Z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