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6" r:id="rId14"/>
    <p:sldId id="375" r:id="rId15"/>
    <p:sldId id="377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86" y="1051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92" name="yt_shape_15692"/>
          <p:cNvSpPr txBox="1"/>
          <p:nvPr/>
        </p:nvSpPr>
        <p:spPr>
          <a:xfrm>
            <a:off x="540000" y="1368095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693" name="yt_shape_15693"/>
          <p:cNvSpPr txBox="1"/>
          <p:nvPr/>
        </p:nvSpPr>
        <p:spPr>
          <a:xfrm>
            <a:off x="540000" y="1847398"/>
            <a:ext cx="33807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1.sin60°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694" name="yt_table_15694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8823889"/>
                  </p:ext>
                </p:extLst>
              </p:nvPr>
            </p:nvGraphicFramePr>
            <p:xfrm>
              <a:off x="540000" y="2326701"/>
              <a:ext cx="7332282" cy="713931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905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906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907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9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694" name="yt_table_15694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88823889"/>
                  </p:ext>
                </p:extLst>
              </p:nvPr>
            </p:nvGraphicFramePr>
            <p:xfrm>
              <a:off x="540000" y="2326701"/>
              <a:ext cx="7332282" cy="713931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905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906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907"/>
                        </a:ext>
                      </a:extLst>
                    </a:gridCol>
                    <a:gridCol w="1249490">
                      <a:extLst>
                        <a:ext uri="{9D8B030D-6E8A-4147-A177-3AD203B41FA5}">
                          <a16:colId xmlns:a16="http://schemas.microsoft.com/office/drawing/2014/main" val="10908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77429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3824" r="-160294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3824" r="-60294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87317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5695" name="yt_shape_15695"/>
          <p:cNvSpPr txBox="1"/>
          <p:nvPr/>
        </p:nvSpPr>
        <p:spPr>
          <a:xfrm>
            <a:off x="540119" y="30912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，则下列结论不正确的是（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699" name="yt_table_15699_skip" title="H_100.6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39533641"/>
                  </p:ext>
                </p:extLst>
              </p:nvPr>
            </p:nvGraphicFramePr>
            <p:xfrm>
              <a:off x="540000" y="4050697"/>
              <a:ext cx="6038596" cy="1278764"/>
            </p:xfrm>
            <a:graphic>
              <a:graphicData uri="http://schemas.openxmlformats.org/drawingml/2006/table">
                <a:tbl>
                  <a:tblPr/>
                  <a:tblGrid>
                    <a:gridCol w="4012311">
                      <a:extLst>
                        <a:ext uri="{9D8B030D-6E8A-4147-A177-3AD203B41FA5}">
                          <a16:colId xmlns:a16="http://schemas.microsoft.com/office/drawing/2014/main" val="10909"/>
                        </a:ext>
                      </a:extLst>
                    </a:gridCol>
                    <a:gridCol w="2026285">
                      <a:extLst>
                        <a:ext uri="{9D8B030D-6E8A-4147-A177-3AD203B41FA5}">
                          <a16:colId xmlns:a16="http://schemas.microsoft.com/office/drawing/2014/main" val="1091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D.sin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0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699" name="yt_table_15699_skip" title="H_100.6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39533641"/>
                  </p:ext>
                </p:extLst>
              </p:nvPr>
            </p:nvGraphicFramePr>
            <p:xfrm>
              <a:off x="540000" y="4050697"/>
              <a:ext cx="6038596" cy="1278764"/>
            </p:xfrm>
            <a:graphic>
              <a:graphicData uri="http://schemas.openxmlformats.org/drawingml/2006/table">
                <a:tbl>
                  <a:tblPr/>
                  <a:tblGrid>
                    <a:gridCol w="4012311">
                      <a:extLst>
                        <a:ext uri="{9D8B030D-6E8A-4147-A177-3AD203B41FA5}">
                          <a16:colId xmlns:a16="http://schemas.microsoft.com/office/drawing/2014/main" val="10909"/>
                        </a:ext>
                      </a:extLst>
                    </a:gridCol>
                    <a:gridCol w="2026285">
                      <a:extLst>
                        <a:ext uri="{9D8B030D-6E8A-4147-A177-3AD203B41FA5}">
                          <a16:colId xmlns:a16="http://schemas.microsoft.com/office/drawing/2014/main" val="10910"/>
                        </a:ext>
                      </a:extLst>
                    </a:gridCol>
                  </a:tblGrid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50531" b="-1141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7898" b="-1141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9"/>
                      </a:ext>
                    </a:extLst>
                  </a:tr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52" r="-50531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7898" t="-100952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696" name="yt_shape_15696_skip" title="H_141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20352" y="4050697"/>
            <a:ext cx="2629710" cy="1799604"/>
            <a:chOff x="0" y="0"/>
            <a:chExt cx="2629710" cy="1799604"/>
          </a:xfrm>
        </p:grpSpPr>
        <p:pic>
          <p:nvPicPr>
            <p:cNvPr id="2" name="yt_image_15696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629710" cy="1403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698" name="yt_shape_15698"/>
            <p:cNvSpPr txBox="1"/>
            <p:nvPr/>
          </p:nvSpPr>
          <p:spPr>
            <a:xfrm>
              <a:off x="781574" y="14396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E483623-8A0B-884A-1041-122A3C400F76}"/>
              </a:ext>
            </a:extLst>
          </p:cNvPr>
          <p:cNvSpPr txBox="1"/>
          <p:nvPr/>
        </p:nvSpPr>
        <p:spPr>
          <a:xfrm>
            <a:off x="3137627" y="180059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00489F-A40E-99A9-0470-71DF361B9F4D}"/>
              </a:ext>
            </a:extLst>
          </p:cNvPr>
          <p:cNvSpPr txBox="1"/>
          <p:nvPr/>
        </p:nvSpPr>
        <p:spPr>
          <a:xfrm>
            <a:off x="907308" y="35199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742" name="yt_shape_15742"/>
              <p:cNvSpPr txBox="1"/>
              <p:nvPr/>
            </p:nvSpPr>
            <p:spPr>
              <a:xfrm>
                <a:off x="540119" y="1556028"/>
                <a:ext cx="11111999" cy="19059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在综合实践课上，小聪所在小组要测量一条河的宽度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如图，河岸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，小聪在河岸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处用测角仪测得河对岸小树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位于东北方向，然后沿河岸走了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米，到达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处，测得河对岸电线杆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位于北偏东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方向，此时，其他同学测得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请根据这些数据求出河的宽度为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（结果保留根号）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742" name="yt_shape_15742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56028"/>
                <a:ext cx="11111999" cy="1905971"/>
              </a:xfrm>
              <a:prstGeom prst="rect">
                <a:avLst/>
              </a:prstGeom>
              <a:blipFill>
                <a:blip r:embed="rId2"/>
                <a:stretch>
                  <a:fillRect l="-1701" t="-2556" r="-988" b="-89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744" name="yt_image_1574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7326" y="3665151"/>
            <a:ext cx="4037346" cy="1996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E22CF3B-CEB4-AD1B-E00B-D5D83CB3CAD2}"/>
                  </a:ext>
                </a:extLst>
              </p:cNvPr>
              <p:cNvSpPr txBox="1"/>
              <p:nvPr/>
            </p:nvSpPr>
            <p:spPr>
              <a:xfrm>
                <a:off x="5707908" y="2854736"/>
                <a:ext cx="20725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hasSerialNum': 1, 'mathAnswerShape': 1}">
                <a:extLst>
                  <a:ext uri="{FF2B5EF4-FFF2-40B4-BE49-F238E27FC236}">
                    <a16:creationId xmlns:a16="http://schemas.microsoft.com/office/drawing/2014/main" id="{7E22CF3B-CEB4-AD1B-E00B-D5D83CB3CA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7908" y="2854736"/>
                <a:ext cx="2072514" cy="554686"/>
              </a:xfrm>
              <a:prstGeom prst="rect">
                <a:avLst/>
              </a:prstGeom>
              <a:blipFill>
                <a:blip r:embed="rId4"/>
                <a:stretch>
                  <a:fillRect l="-4412" r="-4706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46" name="yt_shape_15746"/>
          <p:cNvSpPr txBox="1"/>
          <p:nvPr/>
        </p:nvSpPr>
        <p:spPr>
          <a:xfrm>
            <a:off x="540000" y="2265709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三、解答题（共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747" name="yt_shape_15747"/>
              <p:cNvSpPr txBox="1"/>
              <p:nvPr/>
            </p:nvSpPr>
            <p:spPr>
              <a:xfrm>
                <a:off x="540119" y="2745012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的对边分别为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5747" name="yt_shape_157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45012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749" name="yt_image_1574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0763" y="3893872"/>
            <a:ext cx="1730473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751" name="yt_shape_15751"/>
              <p:cNvSpPr txBox="1"/>
              <p:nvPr/>
            </p:nvSpPr>
            <p:spPr>
              <a:xfrm>
                <a:off x="540000" y="1544588"/>
                <a:ext cx="4639090" cy="41288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751" name="yt_shape_15751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44588"/>
                <a:ext cx="4639090" cy="4128823"/>
              </a:xfrm>
              <a:prstGeom prst="rect">
                <a:avLst/>
              </a:prstGeom>
              <a:blipFill>
                <a:blip r:embed="rId2"/>
                <a:stretch>
                  <a:fillRect l="-4074" t="-1180" r="-2628" b="-36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1060A15-2FEE-993F-D614-78EA3DD69643}"/>
              </a:ext>
            </a:extLst>
          </p:cNvPr>
          <p:cNvSpPr txBox="1"/>
          <p:nvPr/>
        </p:nvSpPr>
        <p:spPr>
          <a:xfrm>
            <a:off x="449989" y="1497782"/>
            <a:ext cx="4128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052DA0-7E77-E0F1-3F88-4A01641B2A6A}"/>
                  </a:ext>
                </a:extLst>
              </p:cNvPr>
              <p:cNvSpPr txBox="1"/>
              <p:nvPr/>
            </p:nvSpPr>
            <p:spPr>
              <a:xfrm>
                <a:off x="449989" y="1973270"/>
                <a:ext cx="26821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mathAnswerShape': 1}">
                <a:extLst>
                  <a:ext uri="{FF2B5EF4-FFF2-40B4-BE49-F238E27FC236}">
                    <a16:creationId xmlns:a16="http://schemas.microsoft.com/office/drawing/2014/main" id="{87052DA0-7E77-E0F1-3F88-4A01641B2A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73270"/>
                <a:ext cx="2682114" cy="613931"/>
              </a:xfrm>
              <a:prstGeom prst="rect">
                <a:avLst/>
              </a:prstGeom>
              <a:blipFill>
                <a:blip r:embed="rId3"/>
                <a:stretch>
                  <a:fillRect l="-3636" r="-3409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E097162-39BE-97EE-CECC-F6FA1C464B75}"/>
                  </a:ext>
                </a:extLst>
              </p:cNvPr>
              <p:cNvSpPr txBox="1"/>
              <p:nvPr/>
            </p:nvSpPr>
            <p:spPr>
              <a:xfrm>
                <a:off x="449989" y="2493589"/>
                <a:ext cx="2368868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mathAnswerShape': 1}">
                <a:extLst>
                  <a:ext uri="{FF2B5EF4-FFF2-40B4-BE49-F238E27FC236}">
                    <a16:creationId xmlns:a16="http://schemas.microsoft.com/office/drawing/2014/main" id="{1E097162-39BE-97EE-CECC-F6FA1C464B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93589"/>
                <a:ext cx="2368868" cy="630441"/>
              </a:xfrm>
              <a:prstGeom prst="rect">
                <a:avLst/>
              </a:prstGeom>
              <a:blipFill>
                <a:blip r:embed="rId4"/>
                <a:stretch>
                  <a:fillRect l="-4124" r="-4124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21C3B4E-AE01-D76E-056C-A0809A5E3EA7}"/>
                  </a:ext>
                </a:extLst>
              </p:cNvPr>
              <p:cNvSpPr txBox="1"/>
              <p:nvPr/>
            </p:nvSpPr>
            <p:spPr>
              <a:xfrm>
                <a:off x="449989" y="3030418"/>
                <a:ext cx="3559238" cy="7078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, 'mathAnswerShape': 1}">
                <a:extLst>
                  <a:ext uri="{FF2B5EF4-FFF2-40B4-BE49-F238E27FC236}">
                    <a16:creationId xmlns:a16="http://schemas.microsoft.com/office/drawing/2014/main" id="{521C3B4E-AE01-D76E-056C-A0809A5E3E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30418"/>
                <a:ext cx="3559238" cy="707848"/>
              </a:xfrm>
              <a:prstGeom prst="rect">
                <a:avLst/>
              </a:prstGeom>
              <a:blipFill>
                <a:blip r:embed="rId5"/>
                <a:stretch>
                  <a:fillRect r="-2568" b="-146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4D9E3EF-2B01-BE4B-A1C6-7115C6F433A2}"/>
                  </a:ext>
                </a:extLst>
              </p:cNvPr>
              <p:cNvSpPr txBox="1"/>
              <p:nvPr/>
            </p:nvSpPr>
            <p:spPr>
              <a:xfrm>
                <a:off x="449989" y="3644654"/>
                <a:ext cx="2679573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0, 'mathAnswerShape': 1}">
                <a:extLst>
                  <a:ext uri="{FF2B5EF4-FFF2-40B4-BE49-F238E27FC236}">
                    <a16:creationId xmlns:a16="http://schemas.microsoft.com/office/drawing/2014/main" id="{74D9E3EF-2B01-BE4B-A1C6-7115C6F433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44654"/>
                <a:ext cx="2679573" cy="852437"/>
              </a:xfrm>
              <a:prstGeom prst="rect">
                <a:avLst/>
              </a:prstGeom>
              <a:blipFill>
                <a:blip r:embed="rId6"/>
                <a:stretch>
                  <a:fillRect l="-3645" r="-3872" b="-2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46683F5-F234-150E-F11D-D3CD506B7752}"/>
                  </a:ext>
                </a:extLst>
              </p:cNvPr>
              <p:cNvSpPr txBox="1"/>
              <p:nvPr/>
            </p:nvSpPr>
            <p:spPr>
              <a:xfrm>
                <a:off x="449989" y="4403479"/>
                <a:ext cx="3999674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0, 'mathAnswerShape': 1}">
                <a:extLst>
                  <a:ext uri="{FF2B5EF4-FFF2-40B4-BE49-F238E27FC236}">
                    <a16:creationId xmlns:a16="http://schemas.microsoft.com/office/drawing/2014/main" id="{746683F5-F234-150E-F11D-D3CD506B77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03479"/>
                <a:ext cx="3999674" cy="852437"/>
              </a:xfrm>
              <a:prstGeom prst="rect">
                <a:avLst/>
              </a:prstGeom>
              <a:blipFill>
                <a:blip r:embed="rId7"/>
                <a:stretch>
                  <a:fillRect l="-2439" r="-2134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83DD0D08-0C4F-77D9-DAAB-DF7D3146DF35}"/>
              </a:ext>
            </a:extLst>
          </p:cNvPr>
          <p:cNvSpPr txBox="1"/>
          <p:nvPr/>
        </p:nvSpPr>
        <p:spPr>
          <a:xfrm>
            <a:off x="449989" y="5162304"/>
            <a:ext cx="477431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5753" name="yt_shape_15753"/>
              <p:cNvSpPr txBox="1"/>
              <p:nvPr/>
            </p:nvSpPr>
            <p:spPr>
              <a:xfrm>
                <a:off x="540119" y="1429654"/>
                <a:ext cx="11111999" cy="28662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（怀化市中考）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为弘扬革命传统精神，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清明期间，某校组织学生前往怀化市烈士陵园缅怀革命先烈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大家被革命烈士纪念碑的雄伟壮观震撼，想知道纪念碑的通高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（碑顶到水平地面的距离），于是师生组成综合实践小组进行测量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他们在地面的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点用测角仪测得碑顶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处测得碑顶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，测角仪的高度是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在同一直线上），根据以上数据求烈士纪念碑的通高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，结果保留一位小数）</a:t>
                </a:r>
              </a:p>
            </p:txBody>
          </p:sp>
        </mc:Choice>
        <mc:Fallback>
          <p:sp>
            <p:nvSpPr>
              <p:cNvPr id="15753" name="yt_shape_157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29654"/>
                <a:ext cx="11111999" cy="2866234"/>
              </a:xfrm>
              <a:prstGeom prst="rect">
                <a:avLst/>
              </a:prstGeom>
              <a:blipFill>
                <a:blip r:embed="rId2"/>
                <a:stretch>
                  <a:fillRect l="-1701" t="-1915" r="-1153" b="-55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57" name="yt_shape_15757"/>
          <p:cNvSpPr txBox="1"/>
          <p:nvPr/>
        </p:nvSpPr>
        <p:spPr>
          <a:xfrm>
            <a:off x="3771744" y="4499040"/>
            <a:ext cx="4506298" cy="116160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450" b="0" i="0" u="none" spc="-645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  <a:r>
              <a:rPr lang="en-US" altLang="zh-CN" sz="6450" b="0" i="0" u="none" spc="11953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en-US" altLang="zh-CN" sz="6400" b="0" i="0" u="none" spc="15174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</a:p>
        </p:txBody>
      </p:sp>
      <p:pic>
        <p:nvPicPr>
          <p:cNvPr id="15755" name="yt_image_1575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1744" y="4499040"/>
            <a:ext cx="1720891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756" name="yt_image_1575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02099" y="4510470"/>
            <a:ext cx="2129790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759" name="yt_shape_15759"/>
              <p:cNvSpPr txBox="1"/>
              <p:nvPr/>
            </p:nvSpPr>
            <p:spPr>
              <a:xfrm>
                <a:off x="540119" y="1712936"/>
                <a:ext cx="11111999" cy="37921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解：依题意，四边形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AMNB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NBCE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AMEC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是矩形，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DNE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MDN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DNE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NMD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MDN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DNE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𝐷𝑁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30.3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30.3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31.8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759" name="yt_shape_15759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712936"/>
                <a:ext cx="11111999" cy="3792128"/>
              </a:xfrm>
              <a:prstGeom prst="rect">
                <a:avLst/>
              </a:prstGeom>
              <a:blipFill>
                <a:blip r:embed="rId2"/>
                <a:stretch>
                  <a:fillRect l="-1701" t="-1447" r="-1262" b="-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5880541-5418-2086-C7CF-84FE1659E79A}"/>
              </a:ext>
            </a:extLst>
          </p:cNvPr>
          <p:cNvSpPr txBox="1"/>
          <p:nvPr/>
        </p:nvSpPr>
        <p:spPr>
          <a:xfrm>
            <a:off x="450108" y="1666130"/>
            <a:ext cx="11224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解：依题意，四边形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AMNB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NBCE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AMEC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是矩形，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162B7D-6983-108E-F7B1-0D90B290918B}"/>
              </a:ext>
            </a:extLst>
          </p:cNvPr>
          <p:cNvSpPr txBox="1"/>
          <p:nvPr/>
        </p:nvSpPr>
        <p:spPr>
          <a:xfrm>
            <a:off x="450108" y="2141618"/>
            <a:ext cx="4455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DNE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1480D9-E5D8-4B92-8288-AC5941967CC8}"/>
              </a:ext>
            </a:extLst>
          </p:cNvPr>
          <p:cNvSpPr txBox="1"/>
          <p:nvPr/>
        </p:nvSpPr>
        <p:spPr>
          <a:xfrm>
            <a:off x="450108" y="2617106"/>
            <a:ext cx="4782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MDN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DNE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7072D9-4EE9-0517-C518-6FD1A2D51662}"/>
              </a:ext>
            </a:extLst>
          </p:cNvPr>
          <p:cNvSpPr txBox="1"/>
          <p:nvPr/>
        </p:nvSpPr>
        <p:spPr>
          <a:xfrm>
            <a:off x="450108" y="3092594"/>
            <a:ext cx="6501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NMD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MDN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EACBEEF-B76E-F2EB-727C-AF909D5E5DBC}"/>
                  </a:ext>
                </a:extLst>
              </p:cNvPr>
              <p:cNvSpPr txBox="1"/>
              <p:nvPr/>
            </p:nvSpPr>
            <p:spPr>
              <a:xfrm>
                <a:off x="450108" y="3568082"/>
                <a:ext cx="4508055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DNE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𝐷𝑁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8, 'mathAnswerShape': 1}">
                <a:extLst>
                  <a:ext uri="{FF2B5EF4-FFF2-40B4-BE49-F238E27FC236}">
                    <a16:creationId xmlns:a16="http://schemas.microsoft.com/office/drawing/2014/main" id="{8EACBEEF-B76E-F2EB-727C-AF909D5E5D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68082"/>
                <a:ext cx="4508055" cy="766331"/>
              </a:xfrm>
              <a:prstGeom prst="rect">
                <a:avLst/>
              </a:prstGeom>
              <a:blipFill>
                <a:blip r:embed="rId3"/>
                <a:stretch>
                  <a:fillRect l="-2165" r="-189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E0F99F3-DCF7-8AE1-D81E-F9C0D2089A5D}"/>
                  </a:ext>
                </a:extLst>
              </p:cNvPr>
              <p:cNvSpPr txBox="1"/>
              <p:nvPr/>
            </p:nvSpPr>
            <p:spPr>
              <a:xfrm>
                <a:off x="450108" y="4240801"/>
                <a:ext cx="4912487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30.3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8, 'mathAnswerShape': 1}">
                <a:extLst>
                  <a:ext uri="{FF2B5EF4-FFF2-40B4-BE49-F238E27FC236}">
                    <a16:creationId xmlns:a16="http://schemas.microsoft.com/office/drawing/2014/main" id="{AE0F99F3-DCF7-8AE1-D81E-F9C0D2089A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40801"/>
                <a:ext cx="4912487" cy="850024"/>
              </a:xfrm>
              <a:prstGeom prst="rect">
                <a:avLst/>
              </a:prstGeom>
              <a:blipFill>
                <a:blip r:embed="rId4"/>
                <a:stretch>
                  <a:fillRect l="-1985" r="-1489" b="-4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D65B7595-D443-4DC9-E971-FFB81EC6F3AC}"/>
              </a:ext>
            </a:extLst>
          </p:cNvPr>
          <p:cNvSpPr txBox="1"/>
          <p:nvPr/>
        </p:nvSpPr>
        <p:spPr>
          <a:xfrm>
            <a:off x="450108" y="4997213"/>
            <a:ext cx="505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30.3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31.8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700" name="yt_shape_15700"/>
              <p:cNvSpPr txBox="1"/>
              <p:nvPr/>
            </p:nvSpPr>
            <p:spPr>
              <a:xfrm>
                <a:off x="540119" y="2339847"/>
                <a:ext cx="11111999" cy="1109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5700" name="yt_shape_15700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39847"/>
                <a:ext cx="11111999" cy="1109984"/>
              </a:xfrm>
              <a:prstGeom prst="rect">
                <a:avLst/>
              </a:prstGeom>
              <a:blipFill>
                <a:blip r:embed="rId2"/>
                <a:stretch>
                  <a:fillRect l="-1701" r="-1372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705" name="yt_table_15705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2968351"/>
                  </p:ext>
                </p:extLst>
              </p:nvPr>
            </p:nvGraphicFramePr>
            <p:xfrm>
              <a:off x="540000" y="3500619"/>
              <a:ext cx="7081203" cy="636524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911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912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913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9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705" name="yt_table_15705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2968351"/>
                  </p:ext>
                </p:extLst>
              </p:nvPr>
            </p:nvGraphicFramePr>
            <p:xfrm>
              <a:off x="540000" y="3500619"/>
              <a:ext cx="7081203" cy="636524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911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912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913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914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4205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90" r="-14421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60060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702" name="yt_shape_15702_skip" title="H_108.49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62989" y="3500619"/>
            <a:ext cx="1786888" cy="1377837"/>
            <a:chOff x="0" y="0"/>
            <a:chExt cx="1786888" cy="1377837"/>
          </a:xfrm>
        </p:grpSpPr>
        <p:pic>
          <p:nvPicPr>
            <p:cNvPr id="2" name="yt_image_1570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86888" cy="981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04" name="yt_shape_15704"/>
            <p:cNvSpPr txBox="1"/>
            <p:nvPr/>
          </p:nvSpPr>
          <p:spPr>
            <a:xfrm>
              <a:off x="360163" y="10178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792C3F7-9194-92A8-CAB2-CA5B9B1A145A}"/>
              </a:ext>
            </a:extLst>
          </p:cNvPr>
          <p:cNvSpPr txBox="1"/>
          <p:nvPr/>
        </p:nvSpPr>
        <p:spPr>
          <a:xfrm>
            <a:off x="1516908" y="296791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06" name="yt_shape_15706"/>
          <p:cNvSpPr txBox="1"/>
          <p:nvPr/>
        </p:nvSpPr>
        <p:spPr>
          <a:xfrm>
            <a:off x="540119" y="209940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（湘西州中考）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如图，在平面直角坐标系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中，矩形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轴的正半轴上，矩形的另一个顶点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轴的正半轴上，矩形的边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轴的距离等于（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708" name="yt_table_1570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195588"/>
              </p:ext>
            </p:extLst>
          </p:nvPr>
        </p:nvGraphicFramePr>
        <p:xfrm>
          <a:off x="540000" y="3538970"/>
          <a:ext cx="2555875" cy="1901952"/>
        </p:xfrm>
        <a:graphic>
          <a:graphicData uri="http://schemas.openxmlformats.org/drawingml/2006/table">
            <a:tbl>
              <a:tblPr/>
              <a:tblGrid>
                <a:gridCol w="2555875">
                  <a:extLst>
                    <a:ext uri="{9D8B030D-6E8A-4147-A177-3AD203B41FA5}">
                      <a16:colId xmlns:a16="http://schemas.microsoft.com/office/drawing/2014/main" val="109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cos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sin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cos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cos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sin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cos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sin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sin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5"/>
                  </a:ext>
                </a:extLst>
              </a:tr>
            </a:tbl>
          </a:graphicData>
        </a:graphic>
      </p:graphicFrame>
      <p:pic>
        <p:nvPicPr>
          <p:cNvPr id="15707" name="yt_image_15707_skip" title="H_124.3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5673" y="3538970"/>
            <a:ext cx="1484137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CBF0A3-20ED-F0E5-D6C2-118E1F5356B3}"/>
              </a:ext>
            </a:extLst>
          </p:cNvPr>
          <p:cNvSpPr txBox="1"/>
          <p:nvPr/>
        </p:nvSpPr>
        <p:spPr>
          <a:xfrm>
            <a:off x="4428383" y="30035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10" name="yt_shape_15710"/>
          <p:cNvSpPr txBox="1"/>
          <p:nvPr/>
        </p:nvSpPr>
        <p:spPr>
          <a:xfrm>
            <a:off x="540119" y="154222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如图，热气球的探测器显示，从热气球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处看一栋楼顶部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，看这栋楼底部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处的俯角为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，热气球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处与楼的水平距离为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，则这栋楼的高度为（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714" name="yt_table_15714_skip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87774580"/>
                  </p:ext>
                </p:extLst>
              </p:nvPr>
            </p:nvGraphicFramePr>
            <p:xfrm>
              <a:off x="540000" y="2981793"/>
              <a:ext cx="4818634" cy="923227"/>
            </p:xfrm>
            <a:graphic>
              <a:graphicData uri="http://schemas.openxmlformats.org/drawingml/2006/table">
                <a:tbl>
                  <a:tblPr/>
                  <a:tblGrid>
                    <a:gridCol w="2875407">
                      <a:extLst>
                        <a:ext uri="{9D8B030D-6E8A-4147-A177-3AD203B41FA5}">
                          <a16:colId xmlns:a16="http://schemas.microsoft.com/office/drawing/2014/main" val="10916"/>
                        </a:ext>
                      </a:extLst>
                    </a:gridCol>
                    <a:gridCol w="1943227">
                      <a:extLst>
                        <a:ext uri="{9D8B030D-6E8A-4147-A177-3AD203B41FA5}">
                          <a16:colId xmlns:a16="http://schemas.microsoft.com/office/drawing/2014/main" val="109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A.160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B.120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C.300m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D.160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714" name="yt_table_15714_skip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87774580"/>
                  </p:ext>
                </p:extLst>
              </p:nvPr>
            </p:nvGraphicFramePr>
            <p:xfrm>
              <a:off x="540000" y="2981793"/>
              <a:ext cx="4818634" cy="923227"/>
            </p:xfrm>
            <a:graphic>
              <a:graphicData uri="http://schemas.openxmlformats.org/drawingml/2006/table">
                <a:tbl>
                  <a:tblPr/>
                  <a:tblGrid>
                    <a:gridCol w="2875407">
                      <a:extLst>
                        <a:ext uri="{9D8B030D-6E8A-4147-A177-3AD203B41FA5}">
                          <a16:colId xmlns:a16="http://schemas.microsoft.com/office/drawing/2014/main" val="10916"/>
                        </a:ext>
                      </a:extLst>
                    </a:gridCol>
                    <a:gridCol w="1943227">
                      <a:extLst>
                        <a:ext uri="{9D8B030D-6E8A-4147-A177-3AD203B41FA5}">
                          <a16:colId xmlns:a16="http://schemas.microsoft.com/office/drawing/2014/main" val="10917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7442" b="-1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8276" b="-1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6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C.300m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8276" t="-100000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711" name="yt_shape_15711_skip" title="H_212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45659" y="2981793"/>
            <a:ext cx="2104288" cy="2694573"/>
            <a:chOff x="0" y="0"/>
            <a:chExt cx="2104288" cy="2694573"/>
          </a:xfrm>
        </p:grpSpPr>
        <p:pic>
          <p:nvPicPr>
            <p:cNvPr id="2" name="yt_image_15711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04288" cy="22985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13" name="yt_shape_15713"/>
            <p:cNvSpPr txBox="1"/>
            <p:nvPr/>
          </p:nvSpPr>
          <p:spPr>
            <a:xfrm>
              <a:off x="518863" y="233457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D02206E-2E2D-2E29-93DF-18F4A966EB52}"/>
              </a:ext>
            </a:extLst>
          </p:cNvPr>
          <p:cNvSpPr txBox="1"/>
          <p:nvPr/>
        </p:nvSpPr>
        <p:spPr>
          <a:xfrm>
            <a:off x="907308" y="24463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15" name="yt_shape_15715"/>
          <p:cNvSpPr txBox="1"/>
          <p:nvPr/>
        </p:nvSpPr>
        <p:spPr>
          <a:xfrm>
            <a:off x="540119" y="21582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（娄底市中考）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如图，由四个全等的直角三角形围成的大正方形的面积是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，小正方形的面积为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719" name="yt_table_15719_skip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1564691"/>
                  </p:ext>
                </p:extLst>
              </p:nvPr>
            </p:nvGraphicFramePr>
            <p:xfrm>
              <a:off x="540000" y="3117692"/>
              <a:ext cx="8076566" cy="642303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918"/>
                        </a:ext>
                      </a:extLst>
                    </a:gridCol>
                    <a:gridCol w="2433955">
                      <a:extLst>
                        <a:ext uri="{9D8B030D-6E8A-4147-A177-3AD203B41FA5}">
                          <a16:colId xmlns:a16="http://schemas.microsoft.com/office/drawing/2014/main" val="10919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920"/>
                        </a:ext>
                      </a:extLst>
                    </a:gridCol>
                    <a:gridCol w="1519238">
                      <a:extLst>
                        <a:ext uri="{9D8B030D-6E8A-4147-A177-3AD203B41FA5}">
                          <a16:colId xmlns:a16="http://schemas.microsoft.com/office/drawing/2014/main" val="1092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4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719" name="yt_table_15719_skip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1564691"/>
                  </p:ext>
                </p:extLst>
              </p:nvPr>
            </p:nvGraphicFramePr>
            <p:xfrm>
              <a:off x="540000" y="3117692"/>
              <a:ext cx="8076566" cy="642303"/>
            </p:xfrm>
            <a:graphic>
              <a:graphicData uri="http://schemas.openxmlformats.org/drawingml/2006/table">
                <a:tbl>
                  <a:tblPr/>
                  <a:tblGrid>
                    <a:gridCol w="2070418">
                      <a:extLst>
                        <a:ext uri="{9D8B030D-6E8A-4147-A177-3AD203B41FA5}">
                          <a16:colId xmlns:a16="http://schemas.microsoft.com/office/drawing/2014/main" val="10918"/>
                        </a:ext>
                      </a:extLst>
                    </a:gridCol>
                    <a:gridCol w="2433955">
                      <a:extLst>
                        <a:ext uri="{9D8B030D-6E8A-4147-A177-3AD203B41FA5}">
                          <a16:colId xmlns:a16="http://schemas.microsoft.com/office/drawing/2014/main" val="10919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920"/>
                        </a:ext>
                      </a:extLst>
                    </a:gridCol>
                    <a:gridCol w="1519238">
                      <a:extLst>
                        <a:ext uri="{9D8B030D-6E8A-4147-A177-3AD203B41FA5}">
                          <a16:colId xmlns:a16="http://schemas.microsoft.com/office/drawing/2014/main" val="10921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9000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85000" r="-146500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19585" r="-7388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32530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4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5716" name="yt_shape_15716_skip" title="H_152.9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06079" y="3117692"/>
            <a:ext cx="1543744" cy="1942479"/>
            <a:chOff x="0" y="0"/>
            <a:chExt cx="1543744" cy="1942479"/>
          </a:xfrm>
        </p:grpSpPr>
        <p:pic>
          <p:nvPicPr>
            <p:cNvPr id="2" name="yt_image_15716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43744" cy="1546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18" name="yt_shape_15718"/>
            <p:cNvSpPr txBox="1"/>
            <p:nvPr/>
          </p:nvSpPr>
          <p:spPr>
            <a:xfrm>
              <a:off x="238591" y="158247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DE6BEB7-6C86-098E-B25D-A5376BD1C2B3}"/>
              </a:ext>
            </a:extLst>
          </p:cNvPr>
          <p:cNvSpPr txBox="1"/>
          <p:nvPr/>
        </p:nvSpPr>
        <p:spPr>
          <a:xfrm>
            <a:off x="5647583" y="25869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20" name="yt_shape_15720"/>
          <p:cNvSpPr txBox="1"/>
          <p:nvPr/>
        </p:nvSpPr>
        <p:spPr>
          <a:xfrm>
            <a:off x="540000" y="1740765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721" name="yt_shape_15721"/>
              <p:cNvSpPr txBox="1"/>
              <p:nvPr/>
            </p:nvSpPr>
            <p:spPr>
              <a:xfrm>
                <a:off x="540119" y="2220068"/>
                <a:ext cx="11111999" cy="11224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如图，在边长相同的小正方形网格中，点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都在这些小正方形的顶点上，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721" name="yt_shape_15721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20068"/>
                <a:ext cx="11111999" cy="1122487"/>
              </a:xfrm>
              <a:prstGeom prst="rect">
                <a:avLst/>
              </a:prstGeom>
              <a:blipFill>
                <a:blip r:embed="rId2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26" name="yt_shape_15726"/>
          <p:cNvSpPr txBox="1"/>
          <p:nvPr/>
        </p:nvSpPr>
        <p:spPr>
          <a:xfrm>
            <a:off x="540000" y="515458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723" name="yt_shape_15723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5384" y="3545707"/>
            <a:ext cx="1821231" cy="1558431"/>
            <a:chOff x="0" y="0"/>
            <a:chExt cx="1821231" cy="1558431"/>
          </a:xfrm>
        </p:grpSpPr>
        <p:pic>
          <p:nvPicPr>
            <p:cNvPr id="2" name="yt_image_1572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21231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25" name="yt_shape_15725"/>
            <p:cNvSpPr txBox="1"/>
            <p:nvPr/>
          </p:nvSpPr>
          <p:spPr>
            <a:xfrm>
              <a:off x="377334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A758FA3-1388-80B0-FE8A-C8C809313C7F}"/>
              </a:ext>
            </a:extLst>
          </p:cNvPr>
          <p:cNvSpPr txBox="1"/>
          <p:nvPr/>
        </p:nvSpPr>
        <p:spPr>
          <a:xfrm>
            <a:off x="5085227" y="2648750"/>
            <a:ext cx="332486" cy="72975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0BFE2A-72BF-BFFA-BCD3-53FCFD146270}"/>
              </a:ext>
            </a:extLst>
          </p:cNvPr>
          <p:cNvSpPr txBox="1"/>
          <p:nvPr/>
        </p:nvSpPr>
        <p:spPr>
          <a:xfrm>
            <a:off x="7725239" y="2648750"/>
            <a:ext cx="332485" cy="72975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727" name="yt_shape_15727"/>
              <p:cNvSpPr txBox="1"/>
              <p:nvPr/>
            </p:nvSpPr>
            <p:spPr>
              <a:xfrm>
                <a:off x="540119" y="2083558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如图，一山坡的坡度为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i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∶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，小辰从山脚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出发，沿山坡向上走了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米到达点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，则小辰上升了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727" name="yt_shape_15727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83558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2564" r="-55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732" name="yt_shape_15732"/>
          <p:cNvSpPr txBox="1"/>
          <p:nvPr/>
        </p:nvSpPr>
        <p:spPr>
          <a:xfrm>
            <a:off x="540000" y="481178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5729" name="yt_shape_15729" title="H_119.74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7868" y="3240625"/>
            <a:ext cx="1796263" cy="1520712"/>
            <a:chOff x="0" y="0"/>
            <a:chExt cx="1796263" cy="1520712"/>
          </a:xfrm>
        </p:grpSpPr>
        <p:pic>
          <p:nvPicPr>
            <p:cNvPr id="2" name="yt_image_1572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96263" cy="1124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731" name="yt_shape_15731"/>
            <p:cNvSpPr txBox="1"/>
            <p:nvPr/>
          </p:nvSpPr>
          <p:spPr>
            <a:xfrm>
              <a:off x="364850" y="11607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651497B-4571-D114-E1DC-979FDA88566A}"/>
              </a:ext>
            </a:extLst>
          </p:cNvPr>
          <p:cNvSpPr txBox="1"/>
          <p:nvPr/>
        </p:nvSpPr>
        <p:spPr>
          <a:xfrm>
            <a:off x="3379046" y="255707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733" name="yt_shape_15733"/>
              <p:cNvSpPr txBox="1"/>
              <p:nvPr/>
            </p:nvSpPr>
            <p:spPr>
              <a:xfrm>
                <a:off x="540119" y="2021264"/>
                <a:ext cx="11111999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（邵阳市中考）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如图，运载火箭从地面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处垂直向上发射，当火箭到达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点时，从位于地面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处的雷达测得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的距离是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，仰角是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秒后，火箭到达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点，此时仰角是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，则火箭在这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秒中上升的高度是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733" name="yt_shape_15733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21264"/>
                <a:ext cx="11111999" cy="1425840"/>
              </a:xfrm>
              <a:prstGeom prst="rect">
                <a:avLst/>
              </a:prstGeom>
              <a:blipFill>
                <a:blip r:embed="rId2"/>
                <a:stretch>
                  <a:fillRect l="-1701" t="-3863" r="-274" b="-124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735" name="yt_image_1573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9260" y="3650256"/>
            <a:ext cx="1893479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7A9FADE-B9BA-2324-C534-969C3022E521}"/>
                  </a:ext>
                </a:extLst>
              </p:cNvPr>
              <p:cNvSpPr txBox="1"/>
              <p:nvPr/>
            </p:nvSpPr>
            <p:spPr>
              <a:xfrm>
                <a:off x="6515946" y="2844485"/>
                <a:ext cx="2072512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, 'mathAnswerShape': 1}">
                <a:extLst>
                  <a:ext uri="{FF2B5EF4-FFF2-40B4-BE49-F238E27FC236}">
                    <a16:creationId xmlns:a16="http://schemas.microsoft.com/office/drawing/2014/main" id="{07A9FADE-B9BA-2324-C534-969C3022E5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5946" y="2844485"/>
                <a:ext cx="2072512" cy="554686"/>
              </a:xfrm>
              <a:prstGeom prst="rect">
                <a:avLst/>
              </a:prstGeom>
              <a:blipFill>
                <a:blip r:embed="rId4"/>
                <a:stretch>
                  <a:fillRect l="-4706" r="-4412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37" name="yt_shape_15737"/>
          <p:cNvSpPr txBox="1"/>
          <p:nvPr/>
        </p:nvSpPr>
        <p:spPr>
          <a:xfrm>
            <a:off x="540119" y="1688251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（岳阳市中考）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年岳阳举办以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跃马江湖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为主题的马拉松赛事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如图，某校数学兴趣小组在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处用仪器测得赛场一宣传气球顶部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21.8°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，仪器与气球的水平距离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米，且距地面高度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米，则气球顶部离地面的高度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9.5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米（结果精确到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sin21.8°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0.3714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cos21.8°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0.9285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tan21.8°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0.4000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5740" name="yt_shape_15740"/>
          <p:cNvSpPr txBox="1"/>
          <p:nvPr/>
        </p:nvSpPr>
        <p:spPr>
          <a:xfrm>
            <a:off x="3762774" y="4240444"/>
            <a:ext cx="4525983" cy="116160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450" b="0" i="0" u="none" spc="-645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  <a:r>
              <a:rPr lang="en-US" altLang="zh-CN" sz="6450" b="0" i="0" u="none" spc="14599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  <a:r>
              <a:rPr lang="en-US" altLang="zh-CN" sz="6250" b="0" i="0" u="none" spc="17519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</a:p>
        </p:txBody>
      </p:sp>
      <p:pic>
        <p:nvPicPr>
          <p:cNvPr id="15738" name="yt_image_1573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774" y="4240444"/>
            <a:ext cx="2056874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739" name="yt_image_157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19647" y="4285021"/>
            <a:ext cx="2421212" cy="124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33F351-6F04-6D98-EE63-96DB48D67A5B}"/>
              </a:ext>
            </a:extLst>
          </p:cNvPr>
          <p:cNvSpPr txBox="1"/>
          <p:nvPr/>
        </p:nvSpPr>
        <p:spPr>
          <a:xfrm>
            <a:off x="1059708" y="3067909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9.5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1524</Words>
  <Application>Microsoft Office PowerPoint</Application>
  <PresentationFormat>宽屏</PresentationFormat>
  <Paragraphs>94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42</cp:revision>
  <dcterms:created xsi:type="dcterms:W3CDTF">2023-05-05T05:33:04Z</dcterms:created>
  <dcterms:modified xsi:type="dcterms:W3CDTF">2023-10-20T08:00:10Z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