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3" r:id="rId7"/>
    <p:sldId id="374" r:id="rId8"/>
    <p:sldId id="377" r:id="rId9"/>
    <p:sldId id="378" r:id="rId10"/>
    <p:sldId id="380" r:id="rId11"/>
    <p:sldId id="382" r:id="rId12"/>
    <p:sldId id="383" r:id="rId13"/>
    <p:sldId id="384" r:id="rId14"/>
    <p:sldId id="385" r:id="rId15"/>
    <p:sldId id="390" r:id="rId16"/>
    <p:sldId id="386" r:id="rId17"/>
    <p:sldId id="392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bin"/><Relationship Id="rId5" Type="http://schemas.openxmlformats.org/officeDocument/2006/relationships/image" Target="../media/image35.png"/><Relationship Id="rId4" Type="http://schemas.openxmlformats.org/officeDocument/2006/relationships/image" Target="../media/image34.bin"/><Relationship Id="rId9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38" name="yt_image_11638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0" name="yt_shape_11640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直径所对的圆周角是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的圆周角所对的弦是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顺次连接圆上四点所得的四边形称为圆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内接四边形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，这个圆叫作这个四边形的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圆内接四边形的对角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E1C3A7-0A51-7BFC-8BE8-164D760B7F99}"/>
              </a:ext>
            </a:extLst>
          </p:cNvPr>
          <p:cNvSpPr txBox="1"/>
          <p:nvPr/>
        </p:nvSpPr>
        <p:spPr>
          <a:xfrm>
            <a:off x="37267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BBDA06-E37D-47C1-271E-F1A5F5D111DA}"/>
              </a:ext>
            </a:extLst>
          </p:cNvPr>
          <p:cNvSpPr txBox="1"/>
          <p:nvPr/>
        </p:nvSpPr>
        <p:spPr>
          <a:xfrm>
            <a:off x="8420946" y="295113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B37DB21-BAD0-920C-BCC7-2169D996AC0A}"/>
              </a:ext>
            </a:extLst>
          </p:cNvPr>
          <p:cNvSpPr txBox="1"/>
          <p:nvPr/>
        </p:nvSpPr>
        <p:spPr>
          <a:xfrm>
            <a:off x="6165108" y="342662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内接四边形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F97266-15F3-5C23-3910-ECF578CBBAE3}"/>
              </a:ext>
            </a:extLst>
          </p:cNvPr>
          <p:cNvSpPr txBox="1"/>
          <p:nvPr/>
        </p:nvSpPr>
        <p:spPr>
          <a:xfrm>
            <a:off x="1059708" y="39021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外接圆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7027B36-89E9-9018-9F73-7A5DF5B078FB}"/>
              </a:ext>
            </a:extLst>
          </p:cNvPr>
          <p:cNvSpPr txBox="1"/>
          <p:nvPr/>
        </p:nvSpPr>
        <p:spPr>
          <a:xfrm>
            <a:off x="3726708" y="437760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互补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2" name="yt_shape_11702"/>
          <p:cNvSpPr txBox="1"/>
          <p:nvPr/>
        </p:nvSpPr>
        <p:spPr>
          <a:xfrm>
            <a:off x="540119" y="200332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某数学研究性学习小组制作了如图所示的三角函数计算图尺：在半径为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的半圆形量角器中，画一个直径为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的圆，把刻度尺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刻度固定在半圆的圆心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处，刻度尺可以绕点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从图中所示的图尺可读出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sin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06" name="yt_table_11706_skip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132425"/>
                  </p:ext>
                </p:extLst>
              </p:nvPr>
            </p:nvGraphicFramePr>
            <p:xfrm>
              <a:off x="540000" y="3442892"/>
              <a:ext cx="6928803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06" name="yt_table_11706_skip" descr="{&quot;rangeId&quot;:17,&quot;type&quot;:&quot;Option&quot;,&quot;drawing&quot;:[&quot;yt_shape_11703&quot;]}" title="H_50.6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15132425"/>
                  </p:ext>
                </p:extLst>
              </p:nvPr>
            </p:nvGraphicFramePr>
            <p:xfrm>
              <a:off x="540000" y="2339566"/>
              <a:ext cx="6928803" cy="643065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256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052955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6740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49" r="-15917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427" r="-49258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85542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03" name="yt_shape_11703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6716" y="3573016"/>
            <a:ext cx="2165284" cy="1772172"/>
            <a:chOff x="0" y="0"/>
            <a:chExt cx="2165284" cy="1772172"/>
          </a:xfrm>
        </p:grpSpPr>
        <p:pic>
          <p:nvPicPr>
            <p:cNvPr id="2" name="yt_image_1170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65284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05" name="yt_shape_11705"/>
            <p:cNvSpPr txBox="1"/>
            <p:nvPr/>
          </p:nvSpPr>
          <p:spPr>
            <a:xfrm>
              <a:off x="473178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EB430A6-20CA-3F9D-8854-046F706CB717}"/>
              </a:ext>
            </a:extLst>
          </p:cNvPr>
          <p:cNvSpPr txBox="1"/>
          <p:nvPr/>
        </p:nvSpPr>
        <p:spPr>
          <a:xfrm>
            <a:off x="10602171" y="29074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07" name="yt_shape_11707"/>
              <p:cNvSpPr txBox="1"/>
              <p:nvPr/>
            </p:nvSpPr>
            <p:spPr>
              <a:xfrm>
                <a:off x="540119" y="2212646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过原点，且与两坐标轴分别交于点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是第三象限内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BMO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707" name="yt_shape_1170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212646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701" t="-5660" r="-1701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12" name="yt_table_11712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2153039"/>
                  </p:ext>
                </p:extLst>
              </p:nvPr>
            </p:nvGraphicFramePr>
            <p:xfrm>
              <a:off x="540000" y="3233571"/>
              <a:ext cx="6871653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12" name="yt_table_11712_skip" descr="{&quot;rangeId&quot;:18,&quot;type&quot;:&quot;Option&quot;,&quot;drawing&quot;:[&quot;yt_shape_11709&quot;]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92153039"/>
                  </p:ext>
                </p:extLst>
              </p:nvPr>
            </p:nvGraphicFramePr>
            <p:xfrm>
              <a:off x="540000" y="1920925"/>
              <a:ext cx="6871653" cy="635000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1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1009650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951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709" name="yt_shape_11709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30022" y="3233571"/>
            <a:ext cx="1419773" cy="1772172"/>
            <a:chOff x="0" y="0"/>
            <a:chExt cx="1419773" cy="1772172"/>
          </a:xfrm>
        </p:grpSpPr>
        <p:pic>
          <p:nvPicPr>
            <p:cNvPr id="2" name="yt_image_1170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19773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1" name="yt_shape_11711"/>
            <p:cNvSpPr txBox="1"/>
            <p:nvPr/>
          </p:nvSpPr>
          <p:spPr>
            <a:xfrm>
              <a:off x="100422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F19EB6-414B-16D9-6A99-67E6BD2029DE}"/>
              </a:ext>
            </a:extLst>
          </p:cNvPr>
          <p:cNvSpPr txBox="1"/>
          <p:nvPr/>
        </p:nvSpPr>
        <p:spPr>
          <a:xfrm>
            <a:off x="8203712" y="2641328"/>
            <a:ext cx="383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3" name="yt_shape_11713"/>
          <p:cNvSpPr txBox="1"/>
          <p:nvPr/>
        </p:nvSpPr>
        <p:spPr>
          <a:xfrm>
            <a:off x="540119" y="19747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（台州市中考）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是圆内接四边形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的一条对角线，点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717" name="yt_shape_11717"/>
          <p:cNvSpPr txBox="1"/>
          <p:nvPr/>
        </p:nvSpPr>
        <p:spPr>
          <a:xfrm>
            <a:off x="540000" y="492057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14" name="yt_shape_11714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0390" y="3086575"/>
            <a:ext cx="1431219" cy="1783602"/>
            <a:chOff x="0" y="0"/>
            <a:chExt cx="1431219" cy="1783602"/>
          </a:xfrm>
        </p:grpSpPr>
        <p:pic>
          <p:nvPicPr>
            <p:cNvPr id="2" name="yt_image_1171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31219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16" name="yt_shape_11716"/>
            <p:cNvSpPr txBox="1"/>
            <p:nvPr/>
          </p:nvSpPr>
          <p:spPr>
            <a:xfrm>
              <a:off x="106145" y="142360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D99EAC1-A6F7-6B37-BD4D-8293F2C70F94}"/>
              </a:ext>
            </a:extLst>
          </p:cNvPr>
          <p:cNvSpPr txBox="1"/>
          <p:nvPr/>
        </p:nvSpPr>
        <p:spPr>
          <a:xfrm>
            <a:off x="8822582" y="240345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52°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18" name="yt_shape_11718"/>
              <p:cNvSpPr txBox="1"/>
              <p:nvPr/>
            </p:nvSpPr>
            <p:spPr>
              <a:xfrm>
                <a:off x="540120" y="946358"/>
                <a:ext cx="11111999" cy="9833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的延长线交于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EC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18" name="yt_shape_117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46358"/>
                <a:ext cx="11111999" cy="983346"/>
              </a:xfrm>
              <a:prstGeom prst="rect">
                <a:avLst/>
              </a:prstGeom>
              <a:blipFill>
                <a:blip r:embed="rId2"/>
                <a:stretch>
                  <a:fillRect l="-1701" r="-439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20" name="yt_image_117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8328" y="3068960"/>
            <a:ext cx="1486848" cy="1605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722">
            <a:extLst>
              <a:ext uri="{FF2B5EF4-FFF2-40B4-BE49-F238E27FC236}">
                <a16:creationId xmlns:a16="http://schemas.microsoft.com/office/drawing/2014/main" id="{022E962B-FCD2-470B-D0CF-986AA76D26F1}"/>
              </a:ext>
            </a:extLst>
          </p:cNvPr>
          <p:cNvSpPr txBox="1"/>
          <p:nvPr/>
        </p:nvSpPr>
        <p:spPr>
          <a:xfrm>
            <a:off x="599751" y="2078957"/>
            <a:ext cx="20085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1724">
            <a:extLst>
              <a:ext uri="{FF2B5EF4-FFF2-40B4-BE49-F238E27FC236}">
                <a16:creationId xmlns:a16="http://schemas.microsoft.com/office/drawing/2014/main" id="{B7DE3C47-6F4A-C464-A98D-E02D653001B8}"/>
              </a:ext>
            </a:extLst>
          </p:cNvPr>
          <p:cNvSpPr txBox="1"/>
          <p:nvPr/>
        </p:nvSpPr>
        <p:spPr>
          <a:xfrm>
            <a:off x="5271255" y="2710624"/>
            <a:ext cx="1365630" cy="129670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00" b="0" i="0" u="none" spc="-720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en-US" altLang="zh-CN" sz="7200" b="0" i="0" u="none" spc="8849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  <a:cs typeface="宋体" pitchFamily="7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723">
            <a:extLst>
              <a:ext uri="{FF2B5EF4-FFF2-40B4-BE49-F238E27FC236}">
                <a16:creationId xmlns:a16="http://schemas.microsoft.com/office/drawing/2014/main" id="{56B60089-109B-C923-7FDD-47E161E190AF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8852" y="3110713"/>
            <a:ext cx="1426324" cy="1515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726">
            <a:extLst>
              <a:ext uri="{FF2B5EF4-FFF2-40B4-BE49-F238E27FC236}">
                <a16:creationId xmlns:a16="http://schemas.microsoft.com/office/drawing/2014/main" id="{FD5F74CB-AE6F-5EB5-4FB6-D3C414A9C007}"/>
              </a:ext>
            </a:extLst>
          </p:cNvPr>
          <p:cNvSpPr txBox="1"/>
          <p:nvPr/>
        </p:nvSpPr>
        <p:spPr>
          <a:xfrm>
            <a:off x="599751" y="2554278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727">
            <a:extLst>
              <a:ext uri="{FF2B5EF4-FFF2-40B4-BE49-F238E27FC236}">
                <a16:creationId xmlns:a16="http://schemas.microsoft.com/office/drawing/2014/main" id="{D49448A4-B990-84CA-D724-0676F281004F}"/>
              </a:ext>
            </a:extLst>
          </p:cNvPr>
          <p:cNvSpPr txBox="1"/>
          <p:nvPr/>
        </p:nvSpPr>
        <p:spPr>
          <a:xfrm>
            <a:off x="599751" y="3033581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728">
            <a:extLst>
              <a:ext uri="{FF2B5EF4-FFF2-40B4-BE49-F238E27FC236}">
                <a16:creationId xmlns:a16="http://schemas.microsoft.com/office/drawing/2014/main" id="{81855795-DAC4-7AE7-C8A6-BDA85EDFCFBC}"/>
              </a:ext>
            </a:extLst>
          </p:cNvPr>
          <p:cNvSpPr txBox="1"/>
          <p:nvPr/>
        </p:nvSpPr>
        <p:spPr>
          <a:xfrm>
            <a:off x="599751" y="3512884"/>
            <a:ext cx="37478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729">
            <a:extLst>
              <a:ext uri="{FF2B5EF4-FFF2-40B4-BE49-F238E27FC236}">
                <a16:creationId xmlns:a16="http://schemas.microsoft.com/office/drawing/2014/main" id="{C2BA626C-8063-D8CD-AEAB-A4AFB581154A}"/>
              </a:ext>
            </a:extLst>
          </p:cNvPr>
          <p:cNvSpPr txBox="1"/>
          <p:nvPr/>
        </p:nvSpPr>
        <p:spPr>
          <a:xfrm>
            <a:off x="599751" y="3992187"/>
            <a:ext cx="30040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730">
            <a:extLst>
              <a:ext uri="{FF2B5EF4-FFF2-40B4-BE49-F238E27FC236}">
                <a16:creationId xmlns:a16="http://schemas.microsoft.com/office/drawing/2014/main" id="{E01353AE-86A6-B210-9887-0C35C122919B}"/>
              </a:ext>
            </a:extLst>
          </p:cNvPr>
          <p:cNvSpPr txBox="1"/>
          <p:nvPr/>
        </p:nvSpPr>
        <p:spPr>
          <a:xfrm>
            <a:off x="599751" y="4471490"/>
            <a:ext cx="39001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731">
            <a:extLst>
              <a:ext uri="{FF2B5EF4-FFF2-40B4-BE49-F238E27FC236}">
                <a16:creationId xmlns:a16="http://schemas.microsoft.com/office/drawing/2014/main" id="{CFE2308B-8A15-57E5-6430-70161AF42BA3}"/>
              </a:ext>
            </a:extLst>
          </p:cNvPr>
          <p:cNvSpPr txBox="1"/>
          <p:nvPr/>
        </p:nvSpPr>
        <p:spPr>
          <a:xfrm>
            <a:off x="599751" y="4950793"/>
            <a:ext cx="21111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732">
                <a:extLst>
                  <a:ext uri="{FF2B5EF4-FFF2-40B4-BE49-F238E27FC236}">
                    <a16:creationId xmlns:a16="http://schemas.microsoft.com/office/drawing/2014/main" id="{CE8E6089-C4A4-4F09-F58C-B55D11167A6D}"/>
                  </a:ext>
                </a:extLst>
              </p:cNvPr>
              <p:cNvSpPr txBox="1"/>
              <p:nvPr/>
            </p:nvSpPr>
            <p:spPr>
              <a:xfrm>
                <a:off x="599751" y="5430096"/>
                <a:ext cx="2476062" cy="4876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" name="yt_shape_11732">
                <a:extLst>
                  <a:ext uri="{FF2B5EF4-FFF2-40B4-BE49-F238E27FC236}">
                    <a16:creationId xmlns:a16="http://schemas.microsoft.com/office/drawing/2014/main" id="{CE8E6089-C4A4-4F09-F58C-B55D11167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751" y="5430096"/>
                <a:ext cx="2476062" cy="487634"/>
              </a:xfrm>
              <a:prstGeom prst="rect">
                <a:avLst/>
              </a:prstGeom>
              <a:blipFill>
                <a:blip r:embed="rId5"/>
                <a:stretch>
                  <a:fillRect l="-7371" r="-6388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1734">
            <a:extLst>
              <a:ext uri="{FF2B5EF4-FFF2-40B4-BE49-F238E27FC236}">
                <a16:creationId xmlns:a16="http://schemas.microsoft.com/office/drawing/2014/main" id="{98A1FC28-1D75-FDDD-7064-46FEEF152645}"/>
              </a:ext>
            </a:extLst>
          </p:cNvPr>
          <p:cNvSpPr txBox="1"/>
          <p:nvPr/>
        </p:nvSpPr>
        <p:spPr>
          <a:xfrm>
            <a:off x="599751" y="5968518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4A51FA-C0B2-C456-50A0-F5456C8D9AF4}"/>
              </a:ext>
            </a:extLst>
          </p:cNvPr>
          <p:cNvSpPr txBox="1"/>
          <p:nvPr/>
        </p:nvSpPr>
        <p:spPr>
          <a:xfrm>
            <a:off x="509740" y="2032151"/>
            <a:ext cx="2169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5A8E6AC-4AAF-B9E2-EA31-E8FE44D72D53}"/>
              </a:ext>
            </a:extLst>
          </p:cNvPr>
          <p:cNvSpPr txBox="1"/>
          <p:nvPr/>
        </p:nvSpPr>
        <p:spPr>
          <a:xfrm>
            <a:off x="509740" y="2507472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653AEDD-0287-3BFF-D49F-3645E31AF734}"/>
              </a:ext>
            </a:extLst>
          </p:cNvPr>
          <p:cNvSpPr txBox="1"/>
          <p:nvPr/>
        </p:nvSpPr>
        <p:spPr>
          <a:xfrm>
            <a:off x="509740" y="2986775"/>
            <a:ext cx="3391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9E15709-7A42-952D-2B68-1FE153C34B1E}"/>
              </a:ext>
            </a:extLst>
          </p:cNvPr>
          <p:cNvSpPr txBox="1"/>
          <p:nvPr/>
        </p:nvSpPr>
        <p:spPr>
          <a:xfrm>
            <a:off x="509740" y="3466078"/>
            <a:ext cx="389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内接于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724D4E9-A0D0-95F2-701C-4B42433ACD2D}"/>
              </a:ext>
            </a:extLst>
          </p:cNvPr>
          <p:cNvSpPr txBox="1"/>
          <p:nvPr/>
        </p:nvSpPr>
        <p:spPr>
          <a:xfrm>
            <a:off x="509740" y="3945381"/>
            <a:ext cx="315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5D593B6-ABC6-3101-499B-4CEDF2095E6D}"/>
              </a:ext>
            </a:extLst>
          </p:cNvPr>
          <p:cNvSpPr txBox="1"/>
          <p:nvPr/>
        </p:nvSpPr>
        <p:spPr>
          <a:xfrm>
            <a:off x="509740" y="4424684"/>
            <a:ext cx="4042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E2C54C2-69B9-E26D-CFEC-480C92AA3F90}"/>
              </a:ext>
            </a:extLst>
          </p:cNvPr>
          <p:cNvSpPr txBox="1"/>
          <p:nvPr/>
        </p:nvSpPr>
        <p:spPr>
          <a:xfrm>
            <a:off x="509740" y="4903987"/>
            <a:ext cx="2270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0FDC6E-2042-C3E0-C701-1115740E24CA}"/>
                  </a:ext>
                </a:extLst>
              </p:cNvPr>
              <p:cNvSpPr txBox="1"/>
              <p:nvPr/>
            </p:nvSpPr>
            <p:spPr>
              <a:xfrm>
                <a:off x="509740" y="5383290"/>
                <a:ext cx="2632203" cy="5765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7B0FDC6E-2042-C3E0-C701-1115740E24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740" y="5383290"/>
                <a:ext cx="2632203" cy="576530"/>
              </a:xfrm>
              <a:prstGeom prst="rect">
                <a:avLst/>
              </a:prstGeom>
              <a:blipFill>
                <a:blip r:embed="rId6"/>
                <a:stretch>
                  <a:fillRect l="-3712" r="-3712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3C62ADBA-38BF-2E90-8130-04854807123D}"/>
              </a:ext>
            </a:extLst>
          </p:cNvPr>
          <p:cNvSpPr txBox="1"/>
          <p:nvPr/>
        </p:nvSpPr>
        <p:spPr>
          <a:xfrm>
            <a:off x="509740" y="5921712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5" name="yt_shape_11735"/>
          <p:cNvSpPr txBox="1"/>
          <p:nvPr/>
        </p:nvSpPr>
        <p:spPr>
          <a:xfrm>
            <a:off x="615377" y="1041230"/>
            <a:ext cx="5422959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440D8E-97E6-271A-B7D4-19874E2BE226}"/>
              </a:ext>
            </a:extLst>
          </p:cNvPr>
          <p:cNvSpPr txBox="1"/>
          <p:nvPr/>
        </p:nvSpPr>
        <p:spPr>
          <a:xfrm>
            <a:off x="525366" y="994424"/>
            <a:ext cx="555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879024-9170-B2B5-B300-583B6E54DE43}"/>
              </a:ext>
            </a:extLst>
          </p:cNvPr>
          <p:cNvSpPr txBox="1"/>
          <p:nvPr/>
        </p:nvSpPr>
        <p:spPr>
          <a:xfrm>
            <a:off x="525366" y="1469912"/>
            <a:ext cx="211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F88EE9-B2E8-3543-B5C9-573B714815C9}"/>
              </a:ext>
            </a:extLst>
          </p:cNvPr>
          <p:cNvSpPr txBox="1"/>
          <p:nvPr/>
        </p:nvSpPr>
        <p:spPr>
          <a:xfrm>
            <a:off x="525366" y="1945401"/>
            <a:ext cx="2464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505163-3BB4-6B39-D9AC-F9395E08344A}"/>
              </a:ext>
            </a:extLst>
          </p:cNvPr>
          <p:cNvSpPr txBox="1"/>
          <p:nvPr/>
        </p:nvSpPr>
        <p:spPr>
          <a:xfrm>
            <a:off x="525366" y="2420888"/>
            <a:ext cx="164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000" y="705053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739" name="yt_image_1173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0505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42" name="yt_shape_11742"/>
              <p:cNvSpPr txBox="1"/>
              <p:nvPr/>
            </p:nvSpPr>
            <p:spPr>
              <a:xfrm>
                <a:off x="540119" y="1402636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几何直观）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如图，在平面直角坐标系中，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两点的坐标分别为（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外接圆（同时过点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的圆）上的一点，且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轴上方，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742" name="yt_shape_117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02636"/>
                <a:ext cx="11111999" cy="1434047"/>
              </a:xfrm>
              <a:prstGeom prst="rect">
                <a:avLst/>
              </a:prstGeom>
              <a:blipFill>
                <a:blip r:embed="rId3"/>
                <a:stretch>
                  <a:fillRect l="-1701" t="-3404" r="-384" b="-127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744" name="yt_image_117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04312" y="3111843"/>
            <a:ext cx="1639299" cy="1649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746">
                <a:extLst>
                  <a:ext uri="{FF2B5EF4-FFF2-40B4-BE49-F238E27FC236}">
                    <a16:creationId xmlns:a16="http://schemas.microsoft.com/office/drawing/2014/main" id="{C34CB2AF-F205-2A5B-BB1E-B3BB46227F9A}"/>
                  </a:ext>
                </a:extLst>
              </p:cNvPr>
              <p:cNvSpPr txBox="1"/>
              <p:nvPr/>
            </p:nvSpPr>
            <p:spPr>
              <a:xfrm>
                <a:off x="584365" y="2898700"/>
                <a:ext cx="5681042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由勾股定理得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如图，连接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，过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746">
                <a:extLst>
                  <a:ext uri="{FF2B5EF4-FFF2-40B4-BE49-F238E27FC236}">
                    <a16:creationId xmlns:a16="http://schemas.microsoft.com/office/drawing/2014/main" id="{C34CB2AF-F205-2A5B-BB1E-B3BB46227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365" y="2898700"/>
                <a:ext cx="5681042" cy="1434047"/>
              </a:xfrm>
              <a:prstGeom prst="rect">
                <a:avLst/>
              </a:prstGeom>
              <a:blipFill>
                <a:blip r:embed="rId5"/>
                <a:stretch>
                  <a:fillRect l="-3326" t="-1702" r="-2361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748">
            <a:extLst>
              <a:ext uri="{FF2B5EF4-FFF2-40B4-BE49-F238E27FC236}">
                <a16:creationId xmlns:a16="http://schemas.microsoft.com/office/drawing/2014/main" id="{1DA09BB3-D31F-4915-C01C-CD5143691460}"/>
              </a:ex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006241" y="3210241"/>
            <a:ext cx="1452917" cy="144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751">
            <a:extLst>
              <a:ext uri="{FF2B5EF4-FFF2-40B4-BE49-F238E27FC236}">
                <a16:creationId xmlns:a16="http://schemas.microsoft.com/office/drawing/2014/main" id="{BCE8E399-ADFB-F099-968C-A0C2AF4B2C41}"/>
              </a:ext>
            </a:extLst>
          </p:cNvPr>
          <p:cNvSpPr txBox="1"/>
          <p:nvPr/>
        </p:nvSpPr>
        <p:spPr>
          <a:xfrm>
            <a:off x="543216" y="4430088"/>
            <a:ext cx="60801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外接圆的直径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752">
            <a:extLst>
              <a:ext uri="{FF2B5EF4-FFF2-40B4-BE49-F238E27FC236}">
                <a16:creationId xmlns:a16="http://schemas.microsoft.com/office/drawing/2014/main" id="{152A6C53-F387-26B1-D450-59FD2FB39E3F}"/>
              </a:ext>
            </a:extLst>
          </p:cNvPr>
          <p:cNvSpPr txBox="1"/>
          <p:nvPr/>
        </p:nvSpPr>
        <p:spPr>
          <a:xfrm>
            <a:off x="543216" y="4909391"/>
            <a:ext cx="19544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753">
            <a:extLst>
              <a:ext uri="{FF2B5EF4-FFF2-40B4-BE49-F238E27FC236}">
                <a16:creationId xmlns:a16="http://schemas.microsoft.com/office/drawing/2014/main" id="{BDAB1886-36C4-9F97-8EBF-86B74E51BBF1}"/>
              </a:ext>
            </a:extLst>
          </p:cNvPr>
          <p:cNvSpPr txBox="1"/>
          <p:nvPr/>
        </p:nvSpPr>
        <p:spPr>
          <a:xfrm>
            <a:off x="543216" y="5388694"/>
            <a:ext cx="3438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754">
            <a:extLst>
              <a:ext uri="{FF2B5EF4-FFF2-40B4-BE49-F238E27FC236}">
                <a16:creationId xmlns:a16="http://schemas.microsoft.com/office/drawing/2014/main" id="{55841450-02AF-F121-CBFE-F2F9FC0E759D}"/>
              </a:ext>
            </a:extLst>
          </p:cNvPr>
          <p:cNvSpPr txBox="1"/>
          <p:nvPr/>
        </p:nvSpPr>
        <p:spPr>
          <a:xfrm>
            <a:off x="543216" y="5867997"/>
            <a:ext cx="36776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1755">
                <a:extLst>
                  <a:ext uri="{FF2B5EF4-FFF2-40B4-BE49-F238E27FC236}">
                    <a16:creationId xmlns:a16="http://schemas.microsoft.com/office/drawing/2014/main" id="{0E330979-0F6C-E443-4CE5-3013911561CC}"/>
                  </a:ext>
                </a:extLst>
              </p:cNvPr>
              <p:cNvSpPr txBox="1"/>
              <p:nvPr/>
            </p:nvSpPr>
            <p:spPr>
              <a:xfrm>
                <a:off x="543216" y="6347300"/>
                <a:ext cx="3728713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1755">
                <a:extLst>
                  <a:ext uri="{FF2B5EF4-FFF2-40B4-BE49-F238E27FC236}">
                    <a16:creationId xmlns:a16="http://schemas.microsoft.com/office/drawing/2014/main" id="{0E330979-0F6C-E443-4CE5-3013911561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216" y="6347300"/>
                <a:ext cx="3728713" cy="466666"/>
              </a:xfrm>
              <a:prstGeom prst="rect">
                <a:avLst/>
              </a:prstGeom>
              <a:blipFill>
                <a:blip r:embed="rId7"/>
                <a:stretch>
                  <a:fillRect l="-4902" t="-3896" r="-4248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3EAF8BE-C644-59AF-7BAE-9C5926D97F7C}"/>
                  </a:ext>
                </a:extLst>
              </p:cNvPr>
              <p:cNvSpPr txBox="1"/>
              <p:nvPr/>
            </p:nvSpPr>
            <p:spPr>
              <a:xfrm>
                <a:off x="494354" y="2851894"/>
                <a:ext cx="47141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解：由题意得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3EAF8BE-C644-59AF-7BAE-9C5926D97F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354" y="2851894"/>
                <a:ext cx="4714113" cy="613931"/>
              </a:xfrm>
              <a:prstGeom prst="rect">
                <a:avLst/>
              </a:prstGeom>
              <a:blipFill>
                <a:blip r:embed="rId8"/>
                <a:stretch>
                  <a:fillRect l="-1940" r="-21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F2127CDD-D16A-0F5E-8B3E-1A6956F029B3}"/>
              </a:ext>
            </a:extLst>
          </p:cNvPr>
          <p:cNvSpPr txBox="1"/>
          <p:nvPr/>
        </p:nvSpPr>
        <p:spPr>
          <a:xfrm>
            <a:off x="494354" y="3372213"/>
            <a:ext cx="291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由勾股定理得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426F26-C2FD-AEDD-9DD0-C0DBB77BC42C}"/>
              </a:ext>
            </a:extLst>
          </p:cNvPr>
          <p:cNvSpPr txBox="1"/>
          <p:nvPr/>
        </p:nvSpPr>
        <p:spPr>
          <a:xfrm>
            <a:off x="494354" y="3847701"/>
            <a:ext cx="580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709F529-9680-9365-F43C-0B4DCE0F14EC}"/>
              </a:ext>
            </a:extLst>
          </p:cNvPr>
          <p:cNvSpPr txBox="1"/>
          <p:nvPr/>
        </p:nvSpPr>
        <p:spPr>
          <a:xfrm>
            <a:off x="453205" y="4383282"/>
            <a:ext cx="620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外接圆的直径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6F11B9-E8FB-FE41-CE4E-DD3011BBB780}"/>
              </a:ext>
            </a:extLst>
          </p:cNvPr>
          <p:cNvSpPr txBox="1"/>
          <p:nvPr/>
        </p:nvSpPr>
        <p:spPr>
          <a:xfrm>
            <a:off x="453205" y="4862585"/>
            <a:ext cx="211563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03F94AF-542B-B4F5-123A-4BF26D41F4BC}"/>
              </a:ext>
            </a:extLst>
          </p:cNvPr>
          <p:cNvSpPr txBox="1"/>
          <p:nvPr/>
        </p:nvSpPr>
        <p:spPr>
          <a:xfrm>
            <a:off x="453205" y="5341888"/>
            <a:ext cx="3585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A861C7-0954-87CE-D971-CADD6001A63D}"/>
              </a:ext>
            </a:extLst>
          </p:cNvPr>
          <p:cNvSpPr txBox="1"/>
          <p:nvPr/>
        </p:nvSpPr>
        <p:spPr>
          <a:xfrm>
            <a:off x="453205" y="5821191"/>
            <a:ext cx="38221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57FDBE9-0364-6F39-311A-30CC65AF245C}"/>
                  </a:ext>
                </a:extLst>
              </p:cNvPr>
              <p:cNvSpPr txBox="1"/>
              <p:nvPr/>
            </p:nvSpPr>
            <p:spPr>
              <a:xfrm>
                <a:off x="453205" y="6300494"/>
                <a:ext cx="387273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57FDBE9-0364-6F39-311A-30CC65AF24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205" y="6300494"/>
                <a:ext cx="3872738" cy="555765"/>
              </a:xfrm>
              <a:prstGeom prst="rect">
                <a:avLst/>
              </a:prstGeom>
              <a:blipFill>
                <a:blip r:embed="rId9"/>
                <a:stretch>
                  <a:fillRect l="-2358" r="-267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757" name="yt_shape_11757"/>
              <p:cNvSpPr txBox="1"/>
              <p:nvPr/>
            </p:nvSpPr>
            <p:spPr>
              <a:xfrm>
                <a:off x="540119" y="1581842"/>
                <a:ext cx="11111999" cy="40543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757" name="yt_shape_11757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1842"/>
                <a:ext cx="11111999" cy="4054315"/>
              </a:xfrm>
              <a:prstGeom prst="rect">
                <a:avLst/>
              </a:prstGeom>
              <a:blipFill>
                <a:blip r:embed="rId2"/>
                <a:stretch>
                  <a:fillRect l="-1701" t="-1201" r="-1098" b="-36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3FD814D-7C7D-5D0C-ACBF-85D3C9483738}"/>
              </a:ext>
            </a:extLst>
          </p:cNvPr>
          <p:cNvSpPr txBox="1"/>
          <p:nvPr/>
        </p:nvSpPr>
        <p:spPr>
          <a:xfrm>
            <a:off x="450108" y="1535036"/>
            <a:ext cx="3805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EDA60E-6D53-8D4F-AA8A-C92F932FAC7D}"/>
              </a:ext>
            </a:extLst>
          </p:cNvPr>
          <p:cNvSpPr txBox="1"/>
          <p:nvPr/>
        </p:nvSpPr>
        <p:spPr>
          <a:xfrm>
            <a:off x="450108" y="2010524"/>
            <a:ext cx="3896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8B4EE91-CFD6-3BD3-E952-2FAEE4237358}"/>
                  </a:ext>
                </a:extLst>
              </p:cNvPr>
              <p:cNvSpPr txBox="1"/>
              <p:nvPr/>
            </p:nvSpPr>
            <p:spPr>
              <a:xfrm>
                <a:off x="450108" y="2486012"/>
                <a:ext cx="44410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D8B4EE91-CFD6-3BD3-E952-2FAEE42373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86012"/>
                <a:ext cx="4441063" cy="613931"/>
              </a:xfrm>
              <a:prstGeom prst="rect">
                <a:avLst/>
              </a:prstGeom>
              <a:blipFill>
                <a:blip r:embed="rId3"/>
                <a:stretch>
                  <a:fillRect l="-2198" r="-233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5EF581-CFDC-5D20-2A42-F1CFB6DAD62B}"/>
                  </a:ext>
                </a:extLst>
              </p:cNvPr>
              <p:cNvSpPr txBox="1"/>
              <p:nvPr/>
            </p:nvSpPr>
            <p:spPr>
              <a:xfrm>
                <a:off x="450108" y="3006331"/>
                <a:ext cx="1123137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9}">
                <a:extLst>
                  <a:ext uri="{FF2B5EF4-FFF2-40B4-BE49-F238E27FC236}">
                    <a16:creationId xmlns:a16="http://schemas.microsoft.com/office/drawing/2014/main" id="{7F5EF581-CFDC-5D20-2A42-F1CFB6DAD6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06331"/>
                <a:ext cx="11231373" cy="615392"/>
              </a:xfrm>
              <a:prstGeom prst="rect">
                <a:avLst/>
              </a:prstGeom>
              <a:blipFill>
                <a:blip r:embed="rId4"/>
                <a:stretch>
                  <a:fillRect l="-869" r="-814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CA87DA-01A3-0A1F-8E33-27AB9287D3C7}"/>
                  </a:ext>
                </a:extLst>
              </p:cNvPr>
              <p:cNvSpPr txBox="1"/>
              <p:nvPr/>
            </p:nvSpPr>
            <p:spPr>
              <a:xfrm>
                <a:off x="450108" y="3528111"/>
                <a:ext cx="2250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9}">
                <a:extLst>
                  <a:ext uri="{FF2B5EF4-FFF2-40B4-BE49-F238E27FC236}">
                    <a16:creationId xmlns:a16="http://schemas.microsoft.com/office/drawing/2014/main" id="{46CA87DA-01A3-0A1F-8E33-27AB9287D3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28111"/>
                <a:ext cx="2250314" cy="613931"/>
              </a:xfrm>
              <a:prstGeom prst="rect">
                <a:avLst/>
              </a:prstGeom>
              <a:blipFill>
                <a:blip r:embed="rId5"/>
                <a:stretch>
                  <a:fillRect l="-4336" r="-4336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9E6E802-91E8-B299-962E-7CD00C28C8E4}"/>
                  </a:ext>
                </a:extLst>
              </p:cNvPr>
              <p:cNvSpPr txBox="1"/>
              <p:nvPr/>
            </p:nvSpPr>
            <p:spPr>
              <a:xfrm>
                <a:off x="450108" y="4048430"/>
                <a:ext cx="55460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易知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9}">
                <a:extLst>
                  <a:ext uri="{FF2B5EF4-FFF2-40B4-BE49-F238E27FC236}">
                    <a16:creationId xmlns:a16="http://schemas.microsoft.com/office/drawing/2014/main" id="{E9E6E802-91E8-B299-962E-7CD00C28C8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48430"/>
                <a:ext cx="5546090" cy="613931"/>
              </a:xfrm>
              <a:prstGeom prst="rect">
                <a:avLst/>
              </a:prstGeom>
              <a:blipFill>
                <a:blip r:embed="rId6"/>
                <a:stretch>
                  <a:fillRect l="-1758" r="-175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217E32-EAFB-BB4A-ADA1-A37D50A8E958}"/>
                  </a:ext>
                </a:extLst>
              </p:cNvPr>
              <p:cNvSpPr txBox="1"/>
              <p:nvPr/>
            </p:nvSpPr>
            <p:spPr>
              <a:xfrm>
                <a:off x="450108" y="4568749"/>
                <a:ext cx="199631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29}">
                <a:extLst>
                  <a:ext uri="{FF2B5EF4-FFF2-40B4-BE49-F238E27FC236}">
                    <a16:creationId xmlns:a16="http://schemas.microsoft.com/office/drawing/2014/main" id="{74217E32-EAFB-BB4A-ADA1-A37D50A8E9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68749"/>
                <a:ext cx="1996314" cy="613931"/>
              </a:xfrm>
              <a:prstGeom prst="rect">
                <a:avLst/>
              </a:prstGeom>
              <a:blipFill>
                <a:blip r:embed="rId7"/>
                <a:stretch>
                  <a:fillRect l="-4893" r="-4893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F15DA2B-2B6F-291B-4477-820DC89207B0}"/>
                  </a:ext>
                </a:extLst>
              </p:cNvPr>
              <p:cNvSpPr txBox="1"/>
              <p:nvPr/>
            </p:nvSpPr>
            <p:spPr>
              <a:xfrm>
                <a:off x="450108" y="5089068"/>
                <a:ext cx="5141277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29}">
                <a:extLst>
                  <a:ext uri="{FF2B5EF4-FFF2-40B4-BE49-F238E27FC236}">
                    <a16:creationId xmlns:a16="http://schemas.microsoft.com/office/drawing/2014/main" id="{BF15DA2B-2B6F-291B-4477-820DC89207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89068"/>
                <a:ext cx="5141277" cy="554685"/>
              </a:xfrm>
              <a:prstGeom prst="rect">
                <a:avLst/>
              </a:prstGeom>
              <a:blipFill>
                <a:blip r:embed="rId8"/>
                <a:stretch>
                  <a:fillRect l="-1898" r="-177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0" name="yt_shape_11770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769" name="yt_image_117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2" name="yt_shape_11772"/>
          <p:cNvSpPr txBox="1"/>
          <p:nvPr/>
        </p:nvSpPr>
        <p:spPr>
          <a:xfrm>
            <a:off x="540000" y="3343824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题中出现直径，一般连接直径得到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的圆周角，将问题转化到直角三角形中解决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而圆内接四边形对角互补，要注意灵活运用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4" name="yt_shape_11644"/>
          <p:cNvSpPr txBox="1"/>
          <p:nvPr/>
        </p:nvSpPr>
        <p:spPr>
          <a:xfrm>
            <a:off x="540000" y="214269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43" name="yt_image_1164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4269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46" name="yt_shape_11646"/>
          <p:cNvSpPr txBox="1"/>
          <p:nvPr/>
        </p:nvSpPr>
        <p:spPr>
          <a:xfrm>
            <a:off x="540000" y="2845993"/>
            <a:ext cx="429284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圆周角定理的推论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</a:p>
        </p:txBody>
      </p:sp>
      <p:sp>
        <p:nvSpPr>
          <p:cNvPr id="11647" name="yt_shape_11647"/>
          <p:cNvSpPr txBox="1"/>
          <p:nvPr/>
        </p:nvSpPr>
        <p:spPr>
          <a:xfrm>
            <a:off x="540000" y="3345558"/>
            <a:ext cx="105173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49" name="yt_table_1164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3125823"/>
              </p:ext>
            </p:extLst>
          </p:nvPr>
        </p:nvGraphicFramePr>
        <p:xfrm>
          <a:off x="540000" y="3824861"/>
          <a:ext cx="1308100" cy="1901952"/>
        </p:xfrm>
        <a:graphic>
          <a:graphicData uri="http://schemas.openxmlformats.org/drawingml/2006/table">
            <a:tbl>
              <a:tblPr/>
              <a:tblGrid>
                <a:gridCol w="1308100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8"/>
                  </a:ext>
                </a:extLst>
              </a:tr>
            </a:tbl>
          </a:graphicData>
        </a:graphic>
      </p:graphicFrame>
      <p:pic>
        <p:nvPicPr>
          <p:cNvPr id="11648" name="yt_image_11648_skip" title="H_98.4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24728" y="4221088"/>
            <a:ext cx="1326720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88102">
            <a:extLst>
              <a:ext uri="{FF2B5EF4-FFF2-40B4-BE49-F238E27FC236}">
                <a16:creationId xmlns:a16="http://schemas.microsoft.com/office/drawing/2014/main" id="{C5309A5F-2684-625D-3829-BDCD887C6A2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8532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239872-1D15-3629-7881-5F2EC6FBA67D}"/>
              </a:ext>
            </a:extLst>
          </p:cNvPr>
          <p:cNvSpPr txBox="1"/>
          <p:nvPr/>
        </p:nvSpPr>
        <p:spPr>
          <a:xfrm>
            <a:off x="10187714" y="32987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540119" y="13084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从下列直角三角尺与圆弧的位置关系中，可判断圆弧为半圆的是（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652" name="yt_image_116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999" y="2420217"/>
            <a:ext cx="6874093" cy="115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4" name="yt_shape_11654"/>
          <p:cNvSpPr txBox="1"/>
          <p:nvPr/>
        </p:nvSpPr>
        <p:spPr>
          <a:xfrm>
            <a:off x="540119" y="37322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58" name="yt_table_116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479222"/>
              </p:ext>
            </p:extLst>
          </p:nvPr>
        </p:nvGraphicFramePr>
        <p:xfrm>
          <a:off x="540000" y="469172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36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</a:tbl>
          </a:graphicData>
        </a:graphic>
      </p:graphicFrame>
      <p:grpSp>
        <p:nvGrpSpPr>
          <p:cNvPr id="11655" name="yt_shape_11655_skip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90171" y="4691724"/>
            <a:ext cx="1359612" cy="1673874"/>
            <a:chOff x="0" y="0"/>
            <a:chExt cx="1359612" cy="1673874"/>
          </a:xfrm>
        </p:grpSpPr>
        <p:pic>
          <p:nvPicPr>
            <p:cNvPr id="2" name="yt_image_1165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59612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57" name="yt_shape_11657"/>
            <p:cNvSpPr txBox="1"/>
            <p:nvPr/>
          </p:nvSpPr>
          <p:spPr>
            <a:xfrm>
              <a:off x="-615305" y="1313874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8676CBE-BEDF-0FE7-5614-C2E6A7DAFE0B}"/>
              </a:ext>
            </a:extLst>
          </p:cNvPr>
          <p:cNvSpPr txBox="1"/>
          <p:nvPr/>
        </p:nvSpPr>
        <p:spPr>
          <a:xfrm>
            <a:off x="2736108" y="173710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11FC07-C3AB-E14E-0E39-39A83F91B236}"/>
              </a:ext>
            </a:extLst>
          </p:cNvPr>
          <p:cNvSpPr txBox="1"/>
          <p:nvPr/>
        </p:nvSpPr>
        <p:spPr>
          <a:xfrm>
            <a:off x="5226896" y="41609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0" name="yt_shape_11660"/>
          <p:cNvSpPr txBox="1"/>
          <p:nvPr/>
        </p:nvSpPr>
        <p:spPr>
          <a:xfrm>
            <a:off x="540119" y="20925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（娄底市中考）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64" name="yt_table_1166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7862563"/>
              </p:ext>
            </p:extLst>
          </p:nvPr>
        </p:nvGraphicFramePr>
        <p:xfrm>
          <a:off x="540000" y="305198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D.70°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grpSp>
        <p:nvGrpSpPr>
          <p:cNvPr id="11661" name="yt_shape_11661_skip" title="H_163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1929" y="3051984"/>
            <a:ext cx="1677924" cy="2073924"/>
            <a:chOff x="0" y="0"/>
            <a:chExt cx="1677924" cy="2073924"/>
          </a:xfrm>
        </p:grpSpPr>
        <p:pic>
          <p:nvPicPr>
            <p:cNvPr id="2" name="yt_image_1166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7924" cy="16779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3" name="yt_shape_11663"/>
            <p:cNvSpPr txBox="1"/>
            <p:nvPr/>
          </p:nvSpPr>
          <p:spPr>
            <a:xfrm>
              <a:off x="305681" y="17139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DEF5712-0110-DFA6-095C-AD8AAC60C43A}"/>
              </a:ext>
            </a:extLst>
          </p:cNvPr>
          <p:cNvSpPr txBox="1"/>
          <p:nvPr/>
        </p:nvSpPr>
        <p:spPr>
          <a:xfrm>
            <a:off x="907308" y="25212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6" name="yt_shape_11666"/>
              <p:cNvSpPr txBox="1"/>
              <p:nvPr/>
            </p:nvSpPr>
            <p:spPr>
              <a:xfrm>
                <a:off x="540119" y="2346484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都在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6" name="yt_shape_11666" descr="{&quot;rangeId&quot;:8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6484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68" name="yt_image_1166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1602" y="3495344"/>
            <a:ext cx="1288794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8DE47E-2043-BFFC-5F38-1FD9028DDBEE}"/>
                  </a:ext>
                </a:extLst>
              </p:cNvPr>
              <p:cNvSpPr txBox="1"/>
              <p:nvPr/>
            </p:nvSpPr>
            <p:spPr>
              <a:xfrm>
                <a:off x="1059708" y="2694216"/>
                <a:ext cx="7167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hasSerialNum': 1, 'mathAnswerShape': 1, 'pageBreak': True}">
                <a:extLst>
                  <a:ext uri="{FF2B5EF4-FFF2-40B4-BE49-F238E27FC236}">
                    <a16:creationId xmlns:a16="http://schemas.microsoft.com/office/drawing/2014/main" id="{7D8DE47E-2043-BFFC-5F38-1FD9028DDB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694216"/>
                <a:ext cx="716788" cy="554686"/>
              </a:xfrm>
              <a:prstGeom prst="rect">
                <a:avLst/>
              </a:prstGeom>
              <a:blipFill>
                <a:blip r:embed="rId4"/>
                <a:stretch>
                  <a:fillRect l="-855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0" name="yt_shape_11670"/>
          <p:cNvSpPr txBox="1"/>
          <p:nvPr/>
        </p:nvSpPr>
        <p:spPr>
          <a:xfrm>
            <a:off x="540000" y="900000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圆内接四边形的性质</a:t>
            </a:r>
          </a:p>
        </p:txBody>
      </p:sp>
      <p:sp>
        <p:nvSpPr>
          <p:cNvPr id="11671" name="yt_shape_11671"/>
          <p:cNvSpPr txBox="1"/>
          <p:nvPr/>
        </p:nvSpPr>
        <p:spPr>
          <a:xfrm>
            <a:off x="540000" y="1399565"/>
            <a:ext cx="8487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75" name="yt_table_1167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045768"/>
              </p:ext>
            </p:extLst>
          </p:nvPr>
        </p:nvGraphicFramePr>
        <p:xfrm>
          <a:off x="540000" y="1878868"/>
          <a:ext cx="8592313" cy="475488"/>
        </p:xfrm>
        <a:graphic>
          <a:graphicData uri="http://schemas.openxmlformats.org/drawingml/2006/table">
            <a:tbl>
              <a:tblPr/>
              <a:tblGrid>
                <a:gridCol w="2381377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</a:tbl>
          </a:graphicData>
        </a:graphic>
      </p:graphicFrame>
      <p:grpSp>
        <p:nvGrpSpPr>
          <p:cNvPr id="11672" name="yt_shape_11672_skip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4671" y="1878868"/>
            <a:ext cx="1445130" cy="1712736"/>
            <a:chOff x="0" y="0"/>
            <a:chExt cx="1445130" cy="1712736"/>
          </a:xfrm>
        </p:grpSpPr>
        <p:pic>
          <p:nvPicPr>
            <p:cNvPr id="3" name="yt_image_1167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4513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4" name="yt_shape_11674"/>
            <p:cNvSpPr txBox="1"/>
            <p:nvPr/>
          </p:nvSpPr>
          <p:spPr>
            <a:xfrm>
              <a:off x="189284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677" name="yt_shape_11677"/>
          <p:cNvSpPr txBox="1"/>
          <p:nvPr/>
        </p:nvSpPr>
        <p:spPr>
          <a:xfrm>
            <a:off x="540119" y="36420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的内接四边形，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681" name="yt_table_116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280992"/>
              </p:ext>
            </p:extLst>
          </p:nvPr>
        </p:nvGraphicFramePr>
        <p:xfrm>
          <a:off x="540000" y="4601449"/>
          <a:ext cx="8439913" cy="475488"/>
        </p:xfrm>
        <a:graphic>
          <a:graphicData uri="http://schemas.openxmlformats.org/drawingml/2006/table">
            <a:tbl>
              <a:tblPr/>
              <a:tblGrid>
                <a:gridCol w="2381377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</a:tbl>
          </a:graphicData>
        </a:graphic>
      </p:graphicFrame>
      <p:grpSp>
        <p:nvGrpSpPr>
          <p:cNvPr id="11678" name="yt_shape_11678_skip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9554" y="4601449"/>
            <a:ext cx="1530266" cy="1969911"/>
            <a:chOff x="0" y="0"/>
            <a:chExt cx="1530266" cy="1969911"/>
          </a:xfrm>
        </p:grpSpPr>
        <p:pic>
          <p:nvPicPr>
            <p:cNvPr id="2" name="yt_image_116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0266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80" name="yt_shape_11680"/>
            <p:cNvSpPr txBox="1"/>
            <p:nvPr/>
          </p:nvSpPr>
          <p:spPr>
            <a:xfrm>
              <a:off x="231852" y="160991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5" name="yt_shape_1697708488350">
            <a:extLst>
              <a:ext uri="{FF2B5EF4-FFF2-40B4-BE49-F238E27FC236}">
                <a16:creationId xmlns:a16="http://schemas.microsoft.com/office/drawing/2014/main" id="{B3C4F09F-98A5-9FDD-264F-AD6022D0B6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546CBAC-C59B-B9D8-7E2B-DAD6B4A47CBB}"/>
              </a:ext>
            </a:extLst>
          </p:cNvPr>
          <p:cNvSpPr txBox="1"/>
          <p:nvPr/>
        </p:nvSpPr>
        <p:spPr>
          <a:xfrm>
            <a:off x="8177939" y="13527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0B8C93-6BFF-E812-BC35-F49F8AECD877}"/>
              </a:ext>
            </a:extLst>
          </p:cNvPr>
          <p:cNvSpPr txBox="1"/>
          <p:nvPr/>
        </p:nvSpPr>
        <p:spPr>
          <a:xfrm>
            <a:off x="3058371" y="407069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3" name="yt_shape_11683"/>
          <p:cNvSpPr txBox="1"/>
          <p:nvPr/>
        </p:nvSpPr>
        <p:spPr>
          <a:xfrm>
            <a:off x="540119" y="14311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的一个内接四边形，且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684" name="yt_image_1168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8328" y="3422822"/>
            <a:ext cx="1758308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86" name="yt_shape_11686"/>
          <p:cNvSpPr txBox="1"/>
          <p:nvPr/>
        </p:nvSpPr>
        <p:spPr>
          <a:xfrm>
            <a:off x="497379" y="2582911"/>
            <a:ext cx="616995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05EB54-636C-072B-A6A1-F411D2620A3C}"/>
              </a:ext>
            </a:extLst>
          </p:cNvPr>
          <p:cNvSpPr txBox="1"/>
          <p:nvPr/>
        </p:nvSpPr>
        <p:spPr>
          <a:xfrm>
            <a:off x="407368" y="2536105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A0D8CED-47F7-4121-FBDB-0702500C30C2}"/>
              </a:ext>
            </a:extLst>
          </p:cNvPr>
          <p:cNvSpPr txBox="1"/>
          <p:nvPr/>
        </p:nvSpPr>
        <p:spPr>
          <a:xfrm>
            <a:off x="407368" y="3011593"/>
            <a:ext cx="6290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F4B845-D52E-04BE-F734-1EF73D955D79}"/>
              </a:ext>
            </a:extLst>
          </p:cNvPr>
          <p:cNvSpPr txBox="1"/>
          <p:nvPr/>
        </p:nvSpPr>
        <p:spPr>
          <a:xfrm>
            <a:off x="407368" y="3487081"/>
            <a:ext cx="492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7" name="yt_shape_11687"/>
          <p:cNvSpPr txBox="1"/>
          <p:nvPr/>
        </p:nvSpPr>
        <p:spPr>
          <a:xfrm>
            <a:off x="540000" y="2183858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不能正确添加辅助线而出错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88" name="yt_shape_11688"/>
              <p:cNvSpPr txBox="1"/>
              <p:nvPr/>
            </p:nvSpPr>
            <p:spPr>
              <a:xfrm>
                <a:off x="540119" y="2683423"/>
                <a:ext cx="11111999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688" name="yt_shape_11688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83423"/>
                <a:ext cx="11111999" cy="1122295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90" name="yt_image_1169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8854" y="3654509"/>
            <a:ext cx="1714291" cy="1661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488540">
            <a:extLst>
              <a:ext uri="{FF2B5EF4-FFF2-40B4-BE49-F238E27FC236}">
                <a16:creationId xmlns:a16="http://schemas.microsoft.com/office/drawing/2014/main" id="{8BFD51CB-6ECB-5125-34C3-E85669FFDA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223185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5E079A-002D-2CF8-A2EA-7A2ED12D4DBB}"/>
                  </a:ext>
                </a:extLst>
              </p:cNvPr>
              <p:cNvSpPr txBox="1"/>
              <p:nvPr/>
            </p:nvSpPr>
            <p:spPr>
              <a:xfrm>
                <a:off x="1059708" y="2924944"/>
                <a:ext cx="727900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5E079A-002D-2CF8-A2EA-7A2ED12D4D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924944"/>
                <a:ext cx="727900" cy="729565"/>
              </a:xfrm>
              <a:prstGeom prst="rect">
                <a:avLst/>
              </a:prstGeom>
              <a:blipFill>
                <a:blip r:embed="rId5"/>
                <a:stretch>
                  <a:fillRect l="-8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3" name="yt_shape_11693"/>
          <p:cNvSpPr txBox="1"/>
          <p:nvPr/>
        </p:nvSpPr>
        <p:spPr>
          <a:xfrm>
            <a:off x="540000" y="196252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92" name="yt_image_1169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6252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95" name="yt_shape_11695"/>
              <p:cNvSpPr txBox="1"/>
              <p:nvPr/>
            </p:nvSpPr>
            <p:spPr>
              <a:xfrm>
                <a:off x="540119" y="2654395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（北海市中考）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上任意一点，则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95" name="yt_shape_11695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54395"/>
                <a:ext cx="11111999" cy="986489"/>
              </a:xfrm>
              <a:prstGeom prst="rect">
                <a:avLst/>
              </a:prstGeom>
              <a:blipFill>
                <a:blip r:embed="rId3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700" name="yt_table_117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232288"/>
              </p:ext>
            </p:extLst>
          </p:nvPr>
        </p:nvGraphicFramePr>
        <p:xfrm>
          <a:off x="540000" y="3691672"/>
          <a:ext cx="8439913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grpSp>
        <p:nvGrpSpPr>
          <p:cNvPr id="11697" name="yt_shape_11697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6724" y="3691672"/>
            <a:ext cx="1993199" cy="1564146"/>
            <a:chOff x="0" y="0"/>
            <a:chExt cx="1993199" cy="1564146"/>
          </a:xfrm>
        </p:grpSpPr>
        <p:pic>
          <p:nvPicPr>
            <p:cNvPr id="2" name="yt_image_1169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93199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99" name="yt_shape_11699"/>
            <p:cNvSpPr txBox="1"/>
            <p:nvPr/>
          </p:nvSpPr>
          <p:spPr>
            <a:xfrm>
              <a:off x="387135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5948EB5-E14F-65A9-B9EB-E33BA6D3B8F6}"/>
              </a:ext>
            </a:extLst>
          </p:cNvPr>
          <p:cNvSpPr txBox="1"/>
          <p:nvPr/>
        </p:nvSpPr>
        <p:spPr>
          <a:xfrm>
            <a:off x="2347171" y="316016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1854</Words>
  <Application>Microsoft Office PowerPoint</Application>
  <PresentationFormat>宽屏</PresentationFormat>
  <Paragraphs>153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2023-10-20T11:34:31Z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