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4" r:id="rId7"/>
    <p:sldId id="376" r:id="rId8"/>
    <p:sldId id="378" r:id="rId9"/>
    <p:sldId id="381" r:id="rId10"/>
    <p:sldId id="386" r:id="rId11"/>
    <p:sldId id="388" r:id="rId12"/>
    <p:sldId id="256" r:id="rId13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bin"/><Relationship Id="rId4" Type="http://schemas.openxmlformats.org/officeDocument/2006/relationships/image" Target="../media/image1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54" name="yt_image_14354" title="H_50.94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4873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56" name="yt_shape_14356"/>
              <p:cNvSpPr txBox="1"/>
              <p:nvPr/>
            </p:nvSpPr>
            <p:spPr>
              <a:xfrm>
                <a:off x="540119" y="2595525"/>
                <a:ext cx="11111999" cy="26737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一般地，在大量重复试验中，如果事件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发生的频率为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，那么用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作为事件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发生的概率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用频率估计概率，其适用范围更广，既可以用于有限的等可能性事件，也可以用于无限的或可能性不相等的事件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只要试验的次数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足够大，频率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就可以作为概率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近似值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56" name="yt_shape_14356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95525"/>
                <a:ext cx="11111999" cy="2673745"/>
              </a:xfrm>
              <a:prstGeom prst="rect">
                <a:avLst/>
              </a:prstGeom>
              <a:blipFill>
                <a:blip r:embed="rId3"/>
                <a:stretch>
                  <a:fillRect l="-1701" r="-1537" b="-6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119317A-44BE-5AAC-6271-A70CECD30701}"/>
                  </a:ext>
                </a:extLst>
              </p:cNvPr>
              <p:cNvSpPr txBox="1"/>
              <p:nvPr/>
            </p:nvSpPr>
            <p:spPr>
              <a:xfrm>
                <a:off x="9610617" y="2548719"/>
                <a:ext cx="391858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, 'hasSerialNum': 1, 'mathAnswerShape': 1, 'pageBreak': True}">
                <a:extLst>
                  <a:ext uri="{FF2B5EF4-FFF2-40B4-BE49-F238E27FC236}">
                    <a16:creationId xmlns:a16="http://schemas.microsoft.com/office/drawing/2014/main" id="{5119317A-44BE-5AAC-6271-A70CECD307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0617" y="2548719"/>
                <a:ext cx="391858" cy="729882"/>
              </a:xfrm>
              <a:prstGeom prst="rect">
                <a:avLst/>
              </a:prstGeom>
              <a:blipFill>
                <a:blip r:embed="rId4"/>
                <a:stretch>
                  <a:fillRect l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EC02D32-7E9B-BA89-7597-8004F0177074}"/>
              </a:ext>
            </a:extLst>
          </p:cNvPr>
          <p:cNvCxnSpPr/>
          <p:nvPr/>
        </p:nvCxnSpPr>
        <p:spPr>
          <a:xfrm>
            <a:off x="9395829" y="3250845"/>
            <a:ext cx="82143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56F0FF9C-3897-A0AE-2BDB-8B2A1BA55196}"/>
              </a:ext>
            </a:extLst>
          </p:cNvPr>
          <p:cNvSpPr txBox="1"/>
          <p:nvPr/>
        </p:nvSpPr>
        <p:spPr>
          <a:xfrm>
            <a:off x="1059708" y="477223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近似值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9" name="yt_shape_14419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4418" name="yt_image_144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21" name="yt_shape_14421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频率是概率的近似值，概率是频率的稳定值，它是频率的科学抽象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当试验次数越来越多时，频率围绕概率摆动的平均幅度会越来越小，即频率靠近概率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1" name="yt_shape_14361"/>
          <p:cNvSpPr txBox="1"/>
          <p:nvPr/>
        </p:nvSpPr>
        <p:spPr>
          <a:xfrm>
            <a:off x="540000" y="182728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360" name="yt_image_14360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2728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3" name="yt_shape_14363"/>
          <p:cNvSpPr txBox="1"/>
          <p:nvPr/>
        </p:nvSpPr>
        <p:spPr>
          <a:xfrm>
            <a:off x="540000" y="2530579"/>
            <a:ext cx="3936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cs typeface="宋体" pitchFamily="4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频率与概率的关系</a:t>
            </a:r>
          </a:p>
        </p:txBody>
      </p:sp>
      <p:sp>
        <p:nvSpPr>
          <p:cNvPr id="14364" name="yt_shape_14364"/>
          <p:cNvSpPr txBox="1"/>
          <p:nvPr/>
        </p:nvSpPr>
        <p:spPr>
          <a:xfrm>
            <a:off x="540000" y="3009882"/>
            <a:ext cx="72071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关于频率和概率的关系，下列说法正确的是（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65" name="yt_table_143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095049"/>
              </p:ext>
            </p:extLst>
          </p:nvPr>
        </p:nvGraphicFramePr>
        <p:xfrm>
          <a:off x="540000" y="3489185"/>
          <a:ext cx="6367463" cy="1901952"/>
        </p:xfrm>
        <a:graphic>
          <a:graphicData uri="http://schemas.openxmlformats.org/drawingml/2006/table">
            <a:tbl>
              <a:tblPr/>
              <a:tblGrid>
                <a:gridCol w="636746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当试验次数很大时，概率稳定在频率附近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试验得到的频率与概率不可能相等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当试验次数很大时，频率稳定在概率附近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频率等于概率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p:pic>
        <p:nvPicPr>
          <p:cNvPr id="3" name="yt_shape_1697708987373">
            <a:extLst>
              <a:ext uri="{FF2B5EF4-FFF2-40B4-BE49-F238E27FC236}">
                <a16:creationId xmlns:a16="http://schemas.microsoft.com/office/drawing/2014/main" id="{E4D279AF-F0F9-3D62-68FB-C3D35339A6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86854"/>
            <a:ext cx="1155892" cy="31182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85A79DB-3365-BF9E-0012-C382B6A01BC9}"/>
              </a:ext>
            </a:extLst>
          </p:cNvPr>
          <p:cNvSpPr txBox="1"/>
          <p:nvPr/>
        </p:nvSpPr>
        <p:spPr>
          <a:xfrm>
            <a:off x="6926989" y="29630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7" name="yt_shape_14367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（师大附中博才实验中学月考）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在一个不透明的盒子中装有红球和白球共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个，这些球除颜色外无其他差别，随机从盒子中摸出一个球，记下球的颜色后，放回并摇匀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通过大量的试验后发现摸出白球的频率稳定在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左右，则盒子中白球的个数可能是（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68" name="yt_table_143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3390542"/>
              </p:ext>
            </p:extLst>
          </p:nvPr>
        </p:nvGraphicFramePr>
        <p:xfrm>
          <a:off x="540000" y="2819698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sp>
        <p:nvSpPr>
          <p:cNvPr id="14370" name="yt_shape_14370"/>
          <p:cNvSpPr txBox="1"/>
          <p:nvPr/>
        </p:nvSpPr>
        <p:spPr>
          <a:xfrm>
            <a:off x="540000" y="3345869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小明和同学做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抛掷质地均匀的硬币试验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获得的数据如下表：</a:t>
            </a:r>
          </a:p>
        </p:txBody>
      </p:sp>
      <p:graphicFrame>
        <p:nvGraphicFramePr>
          <p:cNvPr id="14371" name="yt_table_1437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423796"/>
              </p:ext>
            </p:extLst>
          </p:nvPr>
        </p:nvGraphicFramePr>
        <p:xfrm>
          <a:off x="540000" y="3977536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937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58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31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抛掷次数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正面朝上的频数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73" name="yt_shape_14373"/>
          <p:cNvSpPr txBox="1"/>
          <p:nvPr/>
        </p:nvSpPr>
        <p:spPr>
          <a:xfrm>
            <a:off x="540000" y="5381142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若抛掷硬币的次数为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，则正面朝上的频数最接近（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74" name="yt_table_143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113831"/>
              </p:ext>
            </p:extLst>
          </p:nvPr>
        </p:nvGraphicFramePr>
        <p:xfrm>
          <a:off x="540000" y="5860445"/>
          <a:ext cx="79622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E284834-20CD-B97F-1E57-3C4C650BBC01}"/>
              </a:ext>
            </a:extLst>
          </p:cNvPr>
          <p:cNvSpPr txBox="1"/>
          <p:nvPr/>
        </p:nvSpPr>
        <p:spPr>
          <a:xfrm>
            <a:off x="1821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B8A2A2-6E41-1B25-965E-3B690B44FFAC}"/>
              </a:ext>
            </a:extLst>
          </p:cNvPr>
          <p:cNvSpPr txBox="1"/>
          <p:nvPr/>
        </p:nvSpPr>
        <p:spPr>
          <a:xfrm>
            <a:off x="7917589" y="53343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6" name="yt_shape_14376"/>
          <p:cNvSpPr txBox="1"/>
          <p:nvPr/>
        </p:nvSpPr>
        <p:spPr>
          <a:xfrm>
            <a:off x="540000" y="2602960"/>
            <a:ext cx="36291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cs typeface="宋体" pitchFamily="4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用频率估计概率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77" name="yt_shape_14377"/>
              <p:cNvSpPr txBox="1"/>
              <p:nvPr/>
            </p:nvSpPr>
            <p:spPr>
              <a:xfrm>
                <a:off x="540119" y="3082263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一个池塘里有鲤鱼、草鱼、鲢鱼共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尾，小明想了解各种鱼的数量情况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通过多次捕捞试验发现，鲤鱼、鲢鱼出现的频率分别为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，则估计在这个池塘里任意捕一条鱼是草鱼的概率是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4377" name="yt_shape_143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82263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3435" r="-494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987547">
            <a:extLst>
              <a:ext uri="{FF2B5EF4-FFF2-40B4-BE49-F238E27FC236}">
                <a16:creationId xmlns:a16="http://schemas.microsoft.com/office/drawing/2014/main" id="{76155586-B4E8-9F67-7868-A064D442B5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59234"/>
            <a:ext cx="1155892" cy="31182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069EF0-B7ED-B50F-4A9D-6A0064191465}"/>
                  </a:ext>
                </a:extLst>
              </p:cNvPr>
              <p:cNvSpPr txBox="1"/>
              <p:nvPr/>
            </p:nvSpPr>
            <p:spPr>
              <a:xfrm>
                <a:off x="4717308" y="3836903"/>
                <a:ext cx="43726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069EF0-B7ED-B50F-4A9D-6A00641914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7308" y="3836903"/>
                <a:ext cx="437261" cy="729184"/>
              </a:xfrm>
              <a:prstGeom prst="rect">
                <a:avLst/>
              </a:prstGeom>
              <a:blipFill>
                <a:blip r:embed="rId4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380" name="yt_table_14380" title="H_247.77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078595"/>
                  </p:ext>
                </p:extLst>
              </p:nvPr>
            </p:nvGraphicFramePr>
            <p:xfrm>
              <a:off x="540000" y="2326797"/>
              <a:ext cx="11111995" cy="314674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38943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894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894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86328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抽取瓷</a:t>
                          </a:r>
                        </a:p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砖数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63283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合格品</a:t>
                          </a:r>
                        </a:p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382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570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949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1906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030034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合格品</a:t>
                          </a:r>
                        </a:p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频率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m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n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0.960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0.940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0.949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380" name="yt_table_14380" title="H_247.77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5078595"/>
                  </p:ext>
                </p:extLst>
              </p:nvPr>
            </p:nvGraphicFramePr>
            <p:xfrm>
              <a:off x="540000" y="2326797"/>
              <a:ext cx="11111995" cy="3146744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38943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38943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3894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1388741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</a:tblGrid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抽取瓷</a:t>
                          </a:r>
                        </a:p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砖数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n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3000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合格品</a:t>
                          </a:r>
                        </a:p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数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382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570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949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1906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2850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641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39" t="-171204" r="-700439" b="-314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0.960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0.940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0.955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0.949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0.953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3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0.950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82" name="yt_shape_14382"/>
          <p:cNvSpPr txBox="1"/>
          <p:nvPr/>
        </p:nvSpPr>
        <p:spPr>
          <a:xfrm>
            <a:off x="540000" y="5742847"/>
            <a:ext cx="94641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则这个厂生产的瓷砖是合格品的概率估计值是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8D1FF6-9832-52B4-3407-4E5CFC03B7A3}"/>
              </a:ext>
            </a:extLst>
          </p:cNvPr>
          <p:cNvSpPr txBox="1"/>
          <p:nvPr/>
        </p:nvSpPr>
        <p:spPr>
          <a:xfrm>
            <a:off x="6850789" y="5696041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4379">
            <a:extLst>
              <a:ext uri="{FF2B5EF4-FFF2-40B4-BE49-F238E27FC236}">
                <a16:creationId xmlns:a16="http://schemas.microsoft.com/office/drawing/2014/main" id="{1D397F86-2CAE-5015-4BA5-C611D9749836}"/>
              </a:ext>
            </a:extLst>
          </p:cNvPr>
          <p:cNvSpPr txBox="1"/>
          <p:nvPr/>
        </p:nvSpPr>
        <p:spPr>
          <a:xfrm>
            <a:off x="540119" y="13861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某瓷砖厂在相同条件下抽取部分瓷砖做耐磨试验，结果如下表所示：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3" name="yt_shape_14383"/>
          <p:cNvSpPr txBox="1"/>
          <p:nvPr/>
        </p:nvSpPr>
        <p:spPr>
          <a:xfrm>
            <a:off x="540000" y="1696177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不能正确理解频率与概率的关系而出错</a:t>
            </a:r>
          </a:p>
        </p:txBody>
      </p:sp>
      <p:sp>
        <p:nvSpPr>
          <p:cNvPr id="14384" name="yt_shape_14384"/>
          <p:cNvSpPr txBox="1"/>
          <p:nvPr/>
        </p:nvSpPr>
        <p:spPr>
          <a:xfrm>
            <a:off x="540000" y="2195742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下列说法合理的是（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85" name="yt_table_14385" title="H_224.20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4368339"/>
                  </p:ext>
                </p:extLst>
              </p:nvPr>
            </p:nvGraphicFramePr>
            <p:xfrm>
              <a:off x="540000" y="2675045"/>
              <a:ext cx="11111864" cy="2847405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小明在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次抛图钉的试验中发现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次钉尖朝上，由此他说钉尖朝上的概率是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％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抛掷一枚普通的正六面体骰子，出现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点朝上的概率是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的意思是，每掷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次就有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次掷得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点朝上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某彩票的中奖机会是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％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，那么买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张彩票一定会有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张中奖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在一次课堂上进行的试验中，甲、乙两组同学估计硬币落地后，正面朝上的概率分别为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0.48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85" name="yt_table_14385" descr="{&quot;rangeId&quot;:10,&quot;type&quot;:&quot;Option&quot;}" title="H_224.20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4368339"/>
                  </p:ext>
                </p:extLst>
              </p:nvPr>
            </p:nvGraphicFramePr>
            <p:xfrm>
              <a:off x="540000" y="1878868"/>
              <a:ext cx="11111864" cy="2847405"/>
            </p:xfrm>
            <a:graphic>
              <a:graphicData uri="http://schemas.openxmlformats.org/drawingml/2006/table">
                <a:tbl>
                  <a:tblPr/>
                  <a:tblGrid>
                    <a:gridCol w="11111864">
                      <a:extLst>
                        <a:ext uri="{9D8B030D-6E8A-4147-A177-3AD203B41FA5}">
                          <a16:colId xmlns:a16="http://schemas.microsoft.com/office/drawing/2014/main" val="1070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小明在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次抛图钉的试验中发现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次钉尖朝上，由此他说钉尖朝上的概率是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30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％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109880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43333" b="-13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某彩票的中奖机会是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％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，那么买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张彩票一定会有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张中奖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6"/>
                      </a:ext>
                    </a:extLst>
                  </a:tr>
                  <a:tr h="89985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在一次课堂上进行的试验中，甲、乙两组同学估计硬币落地后，正面朝上的概率分别为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0.48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0.51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7708987704">
            <a:extLst>
              <a:ext uri="{FF2B5EF4-FFF2-40B4-BE49-F238E27FC236}">
                <a16:creationId xmlns:a16="http://schemas.microsoft.com/office/drawing/2014/main" id="{13E93DB7-E160-2632-96D5-C30402E713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35504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8DA37E-134B-5483-2471-F06B1988F4F7}"/>
              </a:ext>
            </a:extLst>
          </p:cNvPr>
          <p:cNvSpPr txBox="1"/>
          <p:nvPr/>
        </p:nvSpPr>
        <p:spPr>
          <a:xfrm>
            <a:off x="3574189" y="21489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yt_shape_14387"/>
          <p:cNvSpPr txBox="1"/>
          <p:nvPr/>
        </p:nvSpPr>
        <p:spPr>
          <a:xfrm>
            <a:off x="540000" y="158580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386" name="yt_image_14386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580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9" name="yt_shape_14389"/>
          <p:cNvSpPr txBox="1"/>
          <p:nvPr/>
        </p:nvSpPr>
        <p:spPr>
          <a:xfrm>
            <a:off x="540119" y="22776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（宜昌市中考）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在课外实践活动中，甲、乙、丙、丁四个小组用投掷一元硬币的方法估算正面朝上的概率，其实验次数分别为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次、其中试验相对科学的是（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390" name="yt_table_1439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6018970"/>
              </p:ext>
            </p:extLst>
          </p:nvPr>
        </p:nvGraphicFramePr>
        <p:xfrm>
          <a:off x="540000" y="371724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丙组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丁组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4064026-82EF-5857-AC88-F4C3B9F429A1}"/>
              </a:ext>
            </a:extLst>
          </p:cNvPr>
          <p:cNvSpPr txBox="1"/>
          <p:nvPr/>
        </p:nvSpPr>
        <p:spPr>
          <a:xfrm>
            <a:off x="3040908" y="3181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93" name="yt_image_14393" title="H_126.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0196" y="1711115"/>
            <a:ext cx="3069736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5" name="yt_shape_14395"/>
          <p:cNvSpPr txBox="1"/>
          <p:nvPr/>
        </p:nvSpPr>
        <p:spPr>
          <a:xfrm>
            <a:off x="358549" y="3323888"/>
            <a:ext cx="11934740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）这种树苗成活的频率稳定在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，成活的概率估计值为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）该地区已经移植这种树苗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估计这种树苗成活了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如果该地区计划成活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万棵这种树苗，那么还需移植这种树苗约多少万棵？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答：还需移植这种树苗约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D29366-FEBA-8F06-5C0E-76EE7171A6C7}"/>
              </a:ext>
            </a:extLst>
          </p:cNvPr>
          <p:cNvSpPr txBox="1"/>
          <p:nvPr/>
        </p:nvSpPr>
        <p:spPr>
          <a:xfrm>
            <a:off x="5048659" y="327077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867D6A-563C-B1CF-30C9-B43A151DFF22}"/>
              </a:ext>
            </a:extLst>
          </p:cNvPr>
          <p:cNvSpPr txBox="1"/>
          <p:nvPr/>
        </p:nvSpPr>
        <p:spPr>
          <a:xfrm>
            <a:off x="9087259" y="327077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20C79C-DFD1-5C0F-4F7D-44F6B4A7B659}"/>
              </a:ext>
            </a:extLst>
          </p:cNvPr>
          <p:cNvSpPr txBox="1"/>
          <p:nvPr/>
        </p:nvSpPr>
        <p:spPr>
          <a:xfrm>
            <a:off x="3677059" y="4221755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A4850-FE93-ED87-1126-6BE3D11B7068}"/>
              </a:ext>
            </a:extLst>
          </p:cNvPr>
          <p:cNvSpPr txBox="1"/>
          <p:nvPr/>
        </p:nvSpPr>
        <p:spPr>
          <a:xfrm>
            <a:off x="324259" y="5172731"/>
            <a:ext cx="420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设还需移植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3C09F0-BA06-3B05-0EE5-85E8CFA1C04F}"/>
              </a:ext>
            </a:extLst>
          </p:cNvPr>
          <p:cNvSpPr txBox="1"/>
          <p:nvPr/>
        </p:nvSpPr>
        <p:spPr>
          <a:xfrm>
            <a:off x="312829" y="5648219"/>
            <a:ext cx="450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依题意，得（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80AB947-2435-97F1-5135-892275276196}"/>
              </a:ext>
            </a:extLst>
          </p:cNvPr>
          <p:cNvSpPr txBox="1"/>
          <p:nvPr/>
        </p:nvSpPr>
        <p:spPr>
          <a:xfrm>
            <a:off x="4559772" y="5661499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95CE17-7A0A-C4DE-508D-3E1708060BDB}"/>
              </a:ext>
            </a:extLst>
          </p:cNvPr>
          <p:cNvSpPr txBox="1"/>
          <p:nvPr/>
        </p:nvSpPr>
        <p:spPr>
          <a:xfrm>
            <a:off x="312829" y="6106671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答：还需移植这种树苗约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万棵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4392">
            <a:extLst>
              <a:ext uri="{FF2B5EF4-FFF2-40B4-BE49-F238E27FC236}">
                <a16:creationId xmlns:a16="http://schemas.microsoft.com/office/drawing/2014/main" id="{6248AC20-F423-07E3-70E6-82905936448B}"/>
              </a:ext>
            </a:extLst>
          </p:cNvPr>
          <p:cNvSpPr txBox="1"/>
          <p:nvPr/>
        </p:nvSpPr>
        <p:spPr>
          <a:xfrm>
            <a:off x="540000" y="7547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页例题变式）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某地区林业局要考察一种树苗移植的成活率，对该地区这种树苗移植成活情况进行调查统计，并绘制了如图所示的统计图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根据统计图提供的信息解决下列问题：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3" name="yt_shape_1440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4402" name="yt_image_14402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5" name="yt_shape_14405"/>
          <p:cNvSpPr txBox="1"/>
          <p:nvPr/>
        </p:nvSpPr>
        <p:spPr>
          <a:xfrm>
            <a:off x="540000" y="1546795"/>
            <a:ext cx="8656216" cy="35708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下面四个试验中，试验结果概率最小的是（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0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0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4409" name="yt_shape_14409"/>
          <p:cNvSpPr txBox="1"/>
          <p:nvPr/>
        </p:nvSpPr>
        <p:spPr>
          <a:xfrm>
            <a:off x="540000" y="478833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06" name="yt_shape_14406" title="H_217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000" y="2044927"/>
            <a:ext cx="3997392" cy="1942924"/>
            <a:chOff x="0" y="0"/>
            <a:chExt cx="4850926" cy="3187516"/>
          </a:xfrm>
        </p:grpSpPr>
        <p:pic>
          <p:nvPicPr>
            <p:cNvPr id="2" name="yt_image_14406">
              <a:extLst>
                <a:ext uri="">
  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850926" cy="23694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08" name="yt_shape_14408"/>
            <p:cNvSpPr txBox="1"/>
            <p:nvPr/>
          </p:nvSpPr>
          <p:spPr>
            <a:xfrm>
              <a:off x="2196913" y="2405437"/>
              <a:ext cx="1130037" cy="78207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</a:p>
          </p:txBody>
        </p:sp>
      </p:grpSp>
      <p:pic>
        <p:nvPicPr>
          <p:cNvPr id="14410" name="yt_image_14410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5880" y="2037802"/>
            <a:ext cx="1399032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11" name="yt_image_14411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2926" y="2180764"/>
            <a:ext cx="1628863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14" name="yt_shape_14414"/>
          <p:cNvSpPr txBox="1"/>
          <p:nvPr/>
        </p:nvSpPr>
        <p:spPr>
          <a:xfrm>
            <a:off x="5474660" y="3514242"/>
            <a:ext cx="621340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14415" name="yt_shape_14415"/>
          <p:cNvSpPr txBox="1"/>
          <p:nvPr/>
        </p:nvSpPr>
        <p:spPr>
          <a:xfrm>
            <a:off x="8855253" y="3525672"/>
            <a:ext cx="63709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E01509-D29F-415D-6FB9-76ACCD01CA0A}"/>
              </a:ext>
            </a:extLst>
          </p:cNvPr>
          <p:cNvSpPr txBox="1"/>
          <p:nvPr/>
        </p:nvSpPr>
        <p:spPr>
          <a:xfrm>
            <a:off x="8328248" y="14481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yt_table_14416" title="H_299.52">
            <a:extLst>
              <a:ext uri="{FF2B5EF4-FFF2-40B4-BE49-F238E27FC236}">
                <a16:creationId xmlns:a16="http://schemas.microsoft.com/office/drawing/2014/main" id="{3B4C99CB-626F-EC66-8306-E24F549387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8840792"/>
              </p:ext>
            </p:extLst>
          </p:nvPr>
        </p:nvGraphicFramePr>
        <p:xfrm>
          <a:off x="519794" y="3833130"/>
          <a:ext cx="11111864" cy="2773680"/>
        </p:xfrm>
        <a:graphic>
          <a:graphicData uri="http://schemas.openxmlformats.org/drawingml/2006/table">
            <a:tbl>
              <a:tblPr/>
              <a:tblGrid>
                <a:gridCol w="11111864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在一次试验中，老师共做了</a:t>
                      </a: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400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次掷图钉游戏，并记录了游戏的结果，绘制了如图</a:t>
                      </a: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所示的折线统计图，估计出现钉尖朝上的概率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</a:t>
                      </a: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是一个可以自由转动的转盘，任意转动转盘，当转盘停止时，指针落在蓝色区域的概率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如图</a:t>
                      </a: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，有一个小球在光滑的地板上自由滚动，地板上的每个格都是边长为</a:t>
                      </a:r>
                      <a:r>
                        <a:rPr lang="en-US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的正方形，则小球在地板上最终停留在阴影区域的概率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张背面完全相同的卡片，正面分别标有数字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，将它们背面朝上洗匀后，从中随机抽出一张，抽出标有数字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“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大于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en-US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”</a:t>
                      </a:r>
                      <a:r>
                        <a:rPr lang="zh-CN" altLang="zh-CN" sz="20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的卡片的概率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2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1260</Words>
  <Application>Microsoft Office PowerPoint</Application>
  <PresentationFormat>宽屏</PresentationFormat>
  <Paragraphs>114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47</cp:revision>
  <dcterms:created xsi:type="dcterms:W3CDTF">2023-05-05T05:33:04Z</dcterms:created>
  <dcterms:modified xsi:type="dcterms:W3CDTF">2023-10-20T06:46:45Z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