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2" r:id="rId7"/>
    <p:sldId id="373" r:id="rId8"/>
    <p:sldId id="375" r:id="rId9"/>
    <p:sldId id="385" r:id="rId10"/>
    <p:sldId id="377" r:id="rId11"/>
    <p:sldId id="379" r:id="rId12"/>
    <p:sldId id="381" r:id="rId13"/>
    <p:sldId id="383" r:id="rId14"/>
    <p:sldId id="387" r:id="rId15"/>
    <p:sldId id="390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bin"/><Relationship Id="rId4" Type="http://schemas.openxmlformats.org/officeDocument/2006/relationships/image" Target="../media/image9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bin"/><Relationship Id="rId5" Type="http://schemas.openxmlformats.org/officeDocument/2006/relationships/image" Target="../media/image23.bin"/><Relationship Id="rId4" Type="http://schemas.openxmlformats.org/officeDocument/2006/relationships/image" Target="../media/image2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" name="yt_image_11162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88877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4" name="yt_shape_11164"/>
          <p:cNvSpPr txBox="1"/>
          <p:nvPr/>
        </p:nvSpPr>
        <p:spPr>
          <a:xfrm>
            <a:off x="540000" y="2447607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二次函数的概念</a:t>
            </a:r>
          </a:p>
        </p:txBody>
      </p:sp>
      <p:sp>
        <p:nvSpPr>
          <p:cNvPr id="11165" name="yt_shape_11165"/>
          <p:cNvSpPr txBox="1"/>
          <p:nvPr/>
        </p:nvSpPr>
        <p:spPr>
          <a:xfrm>
            <a:off x="540119" y="29471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其中是二次函数的有（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66" name="yt_table_111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882942"/>
              </p:ext>
            </p:extLst>
          </p:nvPr>
        </p:nvGraphicFramePr>
        <p:xfrm>
          <a:off x="540000" y="390660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3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3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168" name="yt_shape_11168"/>
              <p:cNvSpPr txBox="1"/>
              <p:nvPr/>
            </p:nvSpPr>
            <p:spPr>
              <a:xfrm>
                <a:off x="540000" y="4432778"/>
                <a:ext cx="6934014" cy="481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168" name="yt_shape_1116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32778"/>
                <a:ext cx="6934014" cy="481029"/>
              </a:xfrm>
              <a:prstGeom prst="rect">
                <a:avLst/>
              </a:prstGeom>
              <a:blipFill>
                <a:blip r:embed="rId3"/>
                <a:stretch>
                  <a:fillRect l="-2726" r="-1671" b="-39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70" name="yt_table_11170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3025147"/>
                  </p:ext>
                </p:extLst>
              </p:nvPr>
            </p:nvGraphicFramePr>
            <p:xfrm>
              <a:off x="540000" y="4964595"/>
              <a:ext cx="8406893" cy="464630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70" name="yt_table_11170" descr="{&quot;rangeId&quot;:3,&quot;type&quot;:&quot;Option&quot;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03025147"/>
                  </p:ext>
                </p:extLst>
              </p:nvPr>
            </p:nvGraphicFramePr>
            <p:xfrm>
              <a:off x="540000" y="4075718"/>
              <a:ext cx="8406893" cy="464630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142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43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144"/>
                        </a:ext>
                      </a:extLst>
                    </a:gridCol>
                    <a:gridCol w="1630490">
                      <a:extLst>
                        <a:ext uri="{9D8B030D-6E8A-4147-A177-3AD203B41FA5}">
                          <a16:colId xmlns:a16="http://schemas.microsoft.com/office/drawing/2014/main" val="10145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±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14925" t="-6494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400127">
            <a:extLst>
              <a:ext uri="{FF2B5EF4-FFF2-40B4-BE49-F238E27FC236}">
                <a16:creationId xmlns:a16="http://schemas.microsoft.com/office/drawing/2014/main" id="{19359796-6163-8E3F-F698-B20CC8DB25E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8663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BD3A3C-3297-CE50-2D1E-4712D5F66DA6}"/>
              </a:ext>
            </a:extLst>
          </p:cNvPr>
          <p:cNvSpPr txBox="1"/>
          <p:nvPr/>
        </p:nvSpPr>
        <p:spPr>
          <a:xfrm>
            <a:off x="2126508" y="33758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F6340B-8CB2-EF45-9749-E290E05A53B6}"/>
              </a:ext>
            </a:extLst>
          </p:cNvPr>
          <p:cNvSpPr txBox="1"/>
          <p:nvPr/>
        </p:nvSpPr>
        <p:spPr>
          <a:xfrm>
            <a:off x="6639079" y="4385972"/>
            <a:ext cx="400748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7" name="yt_shape_11227"/>
          <p:cNvSpPr txBox="1"/>
          <p:nvPr/>
        </p:nvSpPr>
        <p:spPr>
          <a:xfrm>
            <a:off x="540000" y="1811252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对图象信息理解不全而出错</a:t>
            </a:r>
          </a:p>
        </p:txBody>
      </p:sp>
      <p:sp>
        <p:nvSpPr>
          <p:cNvPr id="11228" name="yt_shape_11228"/>
          <p:cNvSpPr txBox="1"/>
          <p:nvPr/>
        </p:nvSpPr>
        <p:spPr>
          <a:xfrm>
            <a:off x="540119" y="23108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（鄂州市中考）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为实数）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其中结论正确的有（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32" name="yt_table_1123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415739"/>
              </p:ext>
            </p:extLst>
          </p:nvPr>
        </p:nvGraphicFramePr>
        <p:xfrm>
          <a:off x="540000" y="375038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5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6"/>
                  </a:ext>
                </a:extLst>
              </a:tr>
            </a:tbl>
          </a:graphicData>
        </a:graphic>
      </p:graphicFrame>
      <p:grpSp>
        <p:nvGrpSpPr>
          <p:cNvPr id="11229" name="yt_shape_11229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69935" y="3750383"/>
            <a:ext cx="1279830" cy="1656729"/>
            <a:chOff x="0" y="0"/>
            <a:chExt cx="1279830" cy="1656729"/>
          </a:xfrm>
        </p:grpSpPr>
        <p:pic>
          <p:nvPicPr>
            <p:cNvPr id="2" name="yt_image_1122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7983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1" name="yt_shape_11231"/>
            <p:cNvSpPr txBox="1"/>
            <p:nvPr/>
          </p:nvSpPr>
          <p:spPr>
            <a:xfrm>
              <a:off x="30451" y="129672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01610">
            <a:extLst>
              <a:ext uri="{FF2B5EF4-FFF2-40B4-BE49-F238E27FC236}">
                <a16:creationId xmlns:a16="http://schemas.microsoft.com/office/drawing/2014/main" id="{BFE3FB00-B03C-4CF4-6C9C-6AA3A71608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5057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3C8713F-9B18-0DED-A52A-A8F5ED1F629A}"/>
              </a:ext>
            </a:extLst>
          </p:cNvPr>
          <p:cNvSpPr txBox="1"/>
          <p:nvPr/>
        </p:nvSpPr>
        <p:spPr>
          <a:xfrm>
            <a:off x="4641108" y="32149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4" name="yt_shape_11234"/>
          <p:cNvSpPr txBox="1"/>
          <p:nvPr/>
        </p:nvSpPr>
        <p:spPr>
          <a:xfrm>
            <a:off x="540000" y="1670142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忽略题中的隐含条件而出错</a:t>
            </a:r>
          </a:p>
        </p:txBody>
      </p:sp>
      <p:sp>
        <p:nvSpPr>
          <p:cNvPr id="11235" name="yt_shape_11235"/>
          <p:cNvSpPr txBox="1"/>
          <p:nvPr/>
        </p:nvSpPr>
        <p:spPr>
          <a:xfrm>
            <a:off x="540119" y="21697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39" name="yt_shape_11239"/>
          <p:cNvSpPr txBox="1"/>
          <p:nvPr/>
        </p:nvSpPr>
        <p:spPr>
          <a:xfrm>
            <a:off x="540000" y="522520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36" name="yt_shape_11236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8914" y="3281506"/>
            <a:ext cx="1754170" cy="1893330"/>
            <a:chOff x="0" y="0"/>
            <a:chExt cx="1754170" cy="1893330"/>
          </a:xfrm>
        </p:grpSpPr>
        <p:pic>
          <p:nvPicPr>
            <p:cNvPr id="2" name="yt_image_112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4170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38" name="yt_shape_11238"/>
            <p:cNvSpPr txBox="1"/>
            <p:nvPr/>
          </p:nvSpPr>
          <p:spPr>
            <a:xfrm>
              <a:off x="267621" y="153333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401809">
            <a:extLst>
              <a:ext uri="{FF2B5EF4-FFF2-40B4-BE49-F238E27FC236}">
                <a16:creationId xmlns:a16="http://schemas.microsoft.com/office/drawing/2014/main" id="{5F0AD4E7-11DF-FBD3-2DC4-AE0EA2E6281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946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09C519-CC73-47B2-1B44-B53A16843592}"/>
              </a:ext>
            </a:extLst>
          </p:cNvPr>
          <p:cNvSpPr txBox="1"/>
          <p:nvPr/>
        </p:nvSpPr>
        <p:spPr>
          <a:xfrm>
            <a:off x="3109171" y="259838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1" name="yt_shape_11241"/>
          <p:cNvSpPr txBox="1"/>
          <p:nvPr/>
        </p:nvSpPr>
        <p:spPr>
          <a:xfrm>
            <a:off x="540000" y="1023362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40" name="yt_image_11240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3362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3" name="yt_shape_11243"/>
          <p:cNvSpPr txBox="1"/>
          <p:nvPr/>
        </p:nvSpPr>
        <p:spPr>
          <a:xfrm>
            <a:off x="540119" y="17095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（铜仁市中考）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），对称轴是直线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44" name="yt_image_1124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2852936"/>
            <a:ext cx="2270046" cy="193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6" name="yt_shape_11246"/>
          <p:cNvSpPr txBox="1"/>
          <p:nvPr/>
        </p:nvSpPr>
        <p:spPr>
          <a:xfrm>
            <a:off x="540000" y="276760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）求该抛物线的表达式；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41029A-D5DF-C1E1-80E9-EC26728103DC}"/>
                  </a:ext>
                </a:extLst>
              </p:cNvPr>
              <p:cNvSpPr txBox="1"/>
              <p:nvPr/>
            </p:nvSpPr>
            <p:spPr>
              <a:xfrm>
                <a:off x="540000" y="3196119"/>
                <a:ext cx="37630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B41029A-D5DF-C1E1-80E9-EC26728103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6119"/>
                <a:ext cx="3763073" cy="729565"/>
              </a:xfrm>
              <a:prstGeom prst="rect">
                <a:avLst/>
              </a:prstGeom>
              <a:blipFill>
                <a:blip r:embed="rId4"/>
                <a:stretch>
                  <a:fillRect l="-2593" r="-259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BB76A40-A7D5-00BB-AE83-3A32935738C3}"/>
              </a:ext>
            </a:extLst>
          </p:cNvPr>
          <p:cNvSpPr txBox="1"/>
          <p:nvPr/>
        </p:nvSpPr>
        <p:spPr>
          <a:xfrm>
            <a:off x="479376" y="2131680"/>
            <a:ext cx="6545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轴上方时，设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635C33-2966-48DF-2237-58C9E6D19668}"/>
              </a:ext>
            </a:extLst>
          </p:cNvPr>
          <p:cNvSpPr txBox="1"/>
          <p:nvPr/>
        </p:nvSpPr>
        <p:spPr>
          <a:xfrm>
            <a:off x="479376" y="2607168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12652A-B30E-3B21-03AD-73F45BC2CB3B}"/>
              </a:ext>
            </a:extLst>
          </p:cNvPr>
          <p:cNvSpPr txBox="1"/>
          <p:nvPr/>
        </p:nvSpPr>
        <p:spPr>
          <a:xfrm>
            <a:off x="479376" y="3082656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0C7C59-CA0D-533C-D86F-43FCBB1A3F2A}"/>
              </a:ext>
            </a:extLst>
          </p:cNvPr>
          <p:cNvSpPr txBox="1"/>
          <p:nvPr/>
        </p:nvSpPr>
        <p:spPr>
          <a:xfrm>
            <a:off x="479376" y="3558144"/>
            <a:ext cx="3820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44C802-DB04-7AA0-3E5B-6A598846928A}"/>
              </a:ext>
            </a:extLst>
          </p:cNvPr>
          <p:cNvSpPr txBox="1"/>
          <p:nvPr/>
        </p:nvSpPr>
        <p:spPr>
          <a:xfrm>
            <a:off x="479376" y="4033632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80DA5E-1044-18D0-F975-FF719A310746}"/>
              </a:ext>
            </a:extLst>
          </p:cNvPr>
          <p:cNvSpPr txBox="1"/>
          <p:nvPr/>
        </p:nvSpPr>
        <p:spPr>
          <a:xfrm>
            <a:off x="479376" y="4509120"/>
            <a:ext cx="2305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1247">
            <a:extLst>
              <a:ext uri="{FF2B5EF4-FFF2-40B4-BE49-F238E27FC236}">
                <a16:creationId xmlns:a16="http://schemas.microsoft.com/office/drawing/2014/main" id="{AC811E43-9596-0B6A-8766-FB688271F0A9}"/>
              </a:ext>
            </a:extLst>
          </p:cNvPr>
          <p:cNvSpPr txBox="1"/>
          <p:nvPr/>
        </p:nvSpPr>
        <p:spPr>
          <a:xfrm>
            <a:off x="569679" y="11695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与抛物线相交于另一点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p:pic>
        <p:nvPicPr>
          <p:cNvPr id="12" name="yt_image_11254">
            <a:extLst>
              <a:ext uri="{FF2B5EF4-FFF2-40B4-BE49-F238E27FC236}">
                <a16:creationId xmlns:a16="http://schemas.microsoft.com/office/drawing/2014/main" id="{3F688E3E-CE3B-17BD-C682-E2ED0250A46F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2659747"/>
            <a:ext cx="2072224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E27E426-D433-D23A-B514-1AC3EC7ACB73}"/>
              </a:ext>
            </a:extLst>
          </p:cNvPr>
          <p:cNvSpPr txBox="1"/>
          <p:nvPr/>
        </p:nvSpPr>
        <p:spPr>
          <a:xfrm>
            <a:off x="407368" y="705053"/>
            <a:ext cx="437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207038-387E-D325-1FBE-58B8BD39B8CA}"/>
                  </a:ext>
                </a:extLst>
              </p:cNvPr>
              <p:cNvSpPr txBox="1"/>
              <p:nvPr/>
            </p:nvSpPr>
            <p:spPr>
              <a:xfrm>
                <a:off x="407368" y="795056"/>
                <a:ext cx="4753737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207038-387E-D325-1FBE-58B8BD39B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795056"/>
                <a:ext cx="4753737" cy="1854213"/>
              </a:xfrm>
              <a:prstGeom prst="rect">
                <a:avLst/>
              </a:prstGeom>
              <a:blipFill>
                <a:blip r:embed="rId2"/>
                <a:stretch>
                  <a:fillRect l="-2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049A7A3-E251-5BF0-906B-3795CE707945}"/>
                  </a:ext>
                </a:extLst>
              </p:cNvPr>
              <p:cNvSpPr txBox="1"/>
              <p:nvPr/>
            </p:nvSpPr>
            <p:spPr>
              <a:xfrm>
                <a:off x="407368" y="2361237"/>
                <a:ext cx="422027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049A7A3-E251-5BF0-906B-3795CE707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61237"/>
                <a:ext cx="4220273" cy="729565"/>
              </a:xfrm>
              <a:prstGeom prst="rect">
                <a:avLst/>
              </a:prstGeom>
              <a:blipFill>
                <a:blip r:embed="rId3"/>
                <a:stretch>
                  <a:fillRect l="-2312" r="-231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yt_shape_2">
                <a:extLst>
                  <a:ext uri="{FF2B5EF4-FFF2-40B4-BE49-F238E27FC236}">
                    <a16:creationId xmlns:a16="http://schemas.microsoft.com/office/drawing/2014/main" id="{14C5097D-567F-E144-0E7A-460A0938400C}"/>
                  </a:ext>
                </a:extLst>
              </p:cNvPr>
              <p:cNvSpPr txBox="1"/>
              <p:nvPr/>
            </p:nvSpPr>
            <p:spPr>
              <a:xfrm>
                <a:off x="501618" y="3095356"/>
                <a:ext cx="9036128" cy="364683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轴下方时，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），易求得直线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，把（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）代入得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综上所述，直线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19" name="yt_shape_2">
                <a:extLst>
                  <a:ext uri="{FF2B5EF4-FFF2-40B4-BE49-F238E27FC236}">
                    <a16:creationId xmlns:a16="http://schemas.microsoft.com/office/drawing/2014/main" id="{14C5097D-567F-E144-0E7A-460A093840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618" y="3095356"/>
                <a:ext cx="9036128" cy="3646832"/>
              </a:xfrm>
              <a:prstGeom prst="rect">
                <a:avLst/>
              </a:prstGeom>
              <a:blipFill>
                <a:blip r:embed="rId4"/>
                <a:stretch>
                  <a:fillRect l="-2023" t="-1505" r="-1079" b="-183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E44672B2-FAF9-F8EE-9740-AFC32A57C4AF}"/>
              </a:ext>
            </a:extLst>
          </p:cNvPr>
          <p:cNvSpPr txBox="1"/>
          <p:nvPr/>
        </p:nvSpPr>
        <p:spPr>
          <a:xfrm>
            <a:off x="411607" y="3048550"/>
            <a:ext cx="566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轴下方时，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811D3FA-C465-39EF-0B3E-B2FD71E17E6F}"/>
              </a:ext>
            </a:extLst>
          </p:cNvPr>
          <p:cNvSpPr txBox="1"/>
          <p:nvPr/>
        </p:nvSpPr>
        <p:spPr>
          <a:xfrm>
            <a:off x="411607" y="3524038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650CBFC-EFDA-3A94-DABA-797C992CA28D}"/>
                  </a:ext>
                </a:extLst>
              </p:cNvPr>
              <p:cNvSpPr txBox="1"/>
              <p:nvPr/>
            </p:nvSpPr>
            <p:spPr>
              <a:xfrm>
                <a:off x="411607" y="3999526"/>
                <a:ext cx="91288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），易求得直线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5650CBFC-EFDA-3A94-DABA-797C992CA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07" y="3999526"/>
                <a:ext cx="9128823" cy="768490"/>
              </a:xfrm>
              <a:prstGeom prst="rect">
                <a:avLst/>
              </a:prstGeom>
              <a:blipFill>
                <a:blip r:embed="rId5"/>
                <a:stretch>
                  <a:fillRect l="-1069" r="-106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FB92D6C-80C9-6AA4-9CA7-4DF66DCC46C6}"/>
                  </a:ext>
                </a:extLst>
              </p:cNvPr>
              <p:cNvSpPr txBox="1"/>
              <p:nvPr/>
            </p:nvSpPr>
            <p:spPr>
              <a:xfrm>
                <a:off x="411607" y="4674404"/>
                <a:ext cx="83953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，把（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9FB92D6C-80C9-6AA4-9CA7-4DF66DCC4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07" y="4674404"/>
                <a:ext cx="8395398" cy="768490"/>
              </a:xfrm>
              <a:prstGeom prst="rect">
                <a:avLst/>
              </a:prstGeom>
              <a:blipFill>
                <a:blip r:embed="rId6"/>
                <a:stretch>
                  <a:fillRect l="-1162" r="-10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149431F-CA35-8653-C2B3-8EFB7CD6A790}"/>
                  </a:ext>
                </a:extLst>
              </p:cNvPr>
              <p:cNvSpPr txBox="1"/>
              <p:nvPr/>
            </p:nvSpPr>
            <p:spPr>
              <a:xfrm>
                <a:off x="411607" y="5349282"/>
                <a:ext cx="48743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8149431F-CA35-8653-C2B3-8EFB7CD6A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07" y="5349282"/>
                <a:ext cx="4874323" cy="768490"/>
              </a:xfrm>
              <a:prstGeom prst="rect">
                <a:avLst/>
              </a:prstGeom>
              <a:blipFill>
                <a:blip r:embed="rId7"/>
                <a:stretch>
                  <a:fillRect l="-2003" r="-20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53B6899-6885-9628-3224-3BE44982CB47}"/>
                  </a:ext>
                </a:extLst>
              </p:cNvPr>
              <p:cNvSpPr txBox="1"/>
              <p:nvPr/>
            </p:nvSpPr>
            <p:spPr>
              <a:xfrm>
                <a:off x="411607" y="6024160"/>
                <a:ext cx="688092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综上所述，直线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E53B6899-6885-9628-3224-3BE44982CB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1607" y="6024160"/>
                <a:ext cx="6880923" cy="729565"/>
              </a:xfrm>
              <a:prstGeom prst="rect">
                <a:avLst/>
              </a:prstGeom>
              <a:blipFill>
                <a:blip r:embed="rId8"/>
                <a:stretch>
                  <a:fillRect l="-1418" r="-141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30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48" name="yt_shape_11248"/>
              <p:cNvSpPr txBox="1"/>
              <p:nvPr/>
            </p:nvSpPr>
            <p:spPr>
              <a:xfrm>
                <a:off x="540119" y="1163785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）的条件下，当点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轴下方时，连接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此时在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轴左侧的抛物线上存在点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，请直接写出所有符合条件的点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48" name="yt_shape_112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3785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891" r="-98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250" name="yt_shape_11250"/>
              <p:cNvSpPr txBox="1"/>
              <p:nvPr/>
            </p:nvSpPr>
            <p:spPr>
              <a:xfrm>
                <a:off x="540000" y="2334560"/>
                <a:ext cx="361797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250" name="yt_shape_11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4560"/>
                <a:ext cx="3617978" cy="642163"/>
              </a:xfrm>
              <a:prstGeom prst="rect">
                <a:avLst/>
              </a:prstGeom>
              <a:blipFill>
                <a:blip r:embed="rId3"/>
                <a:stretch>
                  <a:fillRect l="-5228" r="-421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255">
            <a:extLst>
              <a:ext uri="{FF2B5EF4-FFF2-40B4-BE49-F238E27FC236}">
                <a16:creationId xmlns:a16="http://schemas.microsoft.com/office/drawing/2014/main" id="{814ABF25-14E8-1EA0-4325-B7B3E9B7596F}"/>
              </a:ext>
            </a:extLst>
          </p:cNvPr>
          <p:cNvSpPr txBox="1"/>
          <p:nvPr/>
        </p:nvSpPr>
        <p:spPr>
          <a:xfrm>
            <a:off x="4727848" y="659729"/>
            <a:ext cx="2092881" cy="16028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en-US" altLang="zh-CN" sz="8900" b="0" i="0" u="none" spc="14095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257">
                <a:extLst>
                  <a:ext uri="{FF2B5EF4-FFF2-40B4-BE49-F238E27FC236}">
                    <a16:creationId xmlns:a16="http://schemas.microsoft.com/office/drawing/2014/main" id="{B439245B-FD58-F757-8F73-DDB3497B8CC2}"/>
                  </a:ext>
                </a:extLst>
              </p:cNvPr>
              <p:cNvSpPr txBox="1"/>
              <p:nvPr/>
            </p:nvSpPr>
            <p:spPr>
              <a:xfrm>
                <a:off x="416418" y="2487490"/>
                <a:ext cx="6224846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257">
                <a:extLst>
                  <a:ext uri="{FF2B5EF4-FFF2-40B4-BE49-F238E27FC236}">
                    <a16:creationId xmlns:a16="http://schemas.microsoft.com/office/drawing/2014/main" id="{B439245B-FD58-F757-8F73-DDB3497B8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418" y="2487490"/>
                <a:ext cx="6224846" cy="677108"/>
              </a:xfrm>
              <a:prstGeom prst="rect">
                <a:avLst/>
              </a:prstGeom>
              <a:blipFill>
                <a:blip r:embed="rId4"/>
                <a:stretch>
                  <a:fillRect l="-2938" r="-2057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BAEAAF-1024-D45B-4CFC-5108257FD93B}"/>
                  </a:ext>
                </a:extLst>
              </p:cNvPr>
              <p:cNvSpPr txBox="1"/>
              <p:nvPr/>
            </p:nvSpPr>
            <p:spPr>
              <a:xfrm>
                <a:off x="543359" y="2348880"/>
                <a:ext cx="634472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BBAEAAF-1024-D45B-4CFC-5108257FD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359" y="2348880"/>
                <a:ext cx="6344729" cy="764172"/>
              </a:xfrm>
              <a:prstGeom prst="rect">
                <a:avLst/>
              </a:prstGeom>
              <a:blipFill>
                <a:blip r:embed="rId5"/>
                <a:stretch>
                  <a:fillRect l="-1441" r="-122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1" name="yt_shape_11171"/>
          <p:cNvSpPr txBox="1"/>
          <p:nvPr/>
        </p:nvSpPr>
        <p:spPr>
          <a:xfrm>
            <a:off x="540000" y="900000"/>
            <a:ext cx="457176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二次函数的图象与性质</a:t>
            </a:r>
          </a:p>
        </p:txBody>
      </p:sp>
      <p:sp>
        <p:nvSpPr>
          <p:cNvPr id="11172" name="yt_shape_1117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（遵义市中考）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在同一坐标系内的图象如图，其中正确的是（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173" name="yt_image_11173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1364"/>
            <a:ext cx="986842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4" name="yt_image_11174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86842" y="2511364"/>
            <a:ext cx="1011400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5" name="yt_image_1117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58242" y="2511364"/>
            <a:ext cx="1027735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76" name="yt_image_1117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5977" y="2511364"/>
            <a:ext cx="986842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9" name="yt_shape_11179"/>
          <p:cNvSpPr txBox="1"/>
          <p:nvPr/>
        </p:nvSpPr>
        <p:spPr>
          <a:xfrm>
            <a:off x="833387" y="35309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180" name="yt_shape_11180"/>
          <p:cNvSpPr txBox="1"/>
          <p:nvPr/>
        </p:nvSpPr>
        <p:spPr>
          <a:xfrm>
            <a:off x="2200915" y="35309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181" name="yt_shape_11181"/>
          <p:cNvSpPr txBox="1"/>
          <p:nvPr/>
        </p:nvSpPr>
        <p:spPr>
          <a:xfrm>
            <a:off x="3580482" y="3530920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182" name="yt_shape_11182"/>
          <p:cNvSpPr txBox="1"/>
          <p:nvPr/>
        </p:nvSpPr>
        <p:spPr>
          <a:xfrm>
            <a:off x="4939364" y="3530920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1183" name="yt_shape_11183"/>
          <p:cNvSpPr txBox="1"/>
          <p:nvPr/>
        </p:nvSpPr>
        <p:spPr>
          <a:xfrm>
            <a:off x="540000" y="4043559"/>
            <a:ext cx="1036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84" name="yt_table_111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5578944"/>
              </p:ext>
            </p:extLst>
          </p:nvPr>
        </p:nvGraphicFramePr>
        <p:xfrm>
          <a:off x="540000" y="4522862"/>
          <a:ext cx="5435600" cy="1901952"/>
        </p:xfrm>
        <a:graphic>
          <a:graphicData uri="http://schemas.openxmlformats.org/drawingml/2006/table">
            <a:tbl>
              <a:tblPr/>
              <a:tblGrid>
                <a:gridCol w="5435600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函数图象的开口向下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函数图象的顶点坐标是（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该函数有最大值，最大值是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5"/>
                  </a:ext>
                </a:extLst>
              </a:tr>
            </a:tbl>
          </a:graphicData>
        </a:graphic>
      </p:graphicFrame>
      <p:pic>
        <p:nvPicPr>
          <p:cNvPr id="3" name="yt_shape_1697708400321">
            <a:extLst>
              <a:ext uri="{FF2B5EF4-FFF2-40B4-BE49-F238E27FC236}">
                <a16:creationId xmlns:a16="http://schemas.microsoft.com/office/drawing/2014/main" id="{E581E7F2-816D-0AE2-3991-BC23518B385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3D3A18-F299-FEE5-41D9-1BA1DB9BF36E}"/>
              </a:ext>
            </a:extLst>
          </p:cNvPr>
          <p:cNvSpPr txBox="1"/>
          <p:nvPr/>
        </p:nvSpPr>
        <p:spPr>
          <a:xfrm>
            <a:off x="33457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BD542B-89EC-6CF9-0305-19AB72168E23}"/>
              </a:ext>
            </a:extLst>
          </p:cNvPr>
          <p:cNvSpPr txBox="1"/>
          <p:nvPr/>
        </p:nvSpPr>
        <p:spPr>
          <a:xfrm>
            <a:off x="10041664" y="39967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6" name="yt_shape_11186"/>
          <p:cNvSpPr txBox="1"/>
          <p:nvPr/>
        </p:nvSpPr>
        <p:spPr>
          <a:xfrm>
            <a:off x="540119" y="23394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88" name="yt_table_111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120865"/>
              </p:ext>
            </p:extLst>
          </p:nvPr>
        </p:nvGraphicFramePr>
        <p:xfrm>
          <a:off x="540000" y="3298904"/>
          <a:ext cx="5166043" cy="950976"/>
        </p:xfrm>
        <a:graphic>
          <a:graphicData uri="http://schemas.openxmlformats.org/drawingml/2006/table">
            <a:tbl>
              <a:tblPr/>
              <a:tblGrid>
                <a:gridCol w="282924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336800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pic>
        <p:nvPicPr>
          <p:cNvPr id="11187" name="yt_image_11187_skip" title="H_124.3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3839" y="3298904"/>
            <a:ext cx="1626003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BED5DB-8F50-62B7-BD5E-C512C022A849}"/>
              </a:ext>
            </a:extLst>
          </p:cNvPr>
          <p:cNvSpPr txBox="1"/>
          <p:nvPr/>
        </p:nvSpPr>
        <p:spPr>
          <a:xfrm>
            <a:off x="9101982" y="27681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0" name="yt_shape_11190"/>
          <p:cNvSpPr txBox="1"/>
          <p:nvPr/>
        </p:nvSpPr>
        <p:spPr>
          <a:xfrm>
            <a:off x="540000" y="2404116"/>
            <a:ext cx="58028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二次函数与一元二次方程的联系</a:t>
            </a:r>
          </a:p>
        </p:txBody>
      </p:sp>
      <p:sp>
        <p:nvSpPr>
          <p:cNvPr id="11191" name="yt_shape_11191"/>
          <p:cNvSpPr txBox="1"/>
          <p:nvPr/>
        </p:nvSpPr>
        <p:spPr>
          <a:xfrm>
            <a:off x="540119" y="2903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轴有两个不同的交点，则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192" name="yt_table_111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5308867"/>
              </p:ext>
            </p:extLst>
          </p:nvPr>
        </p:nvGraphicFramePr>
        <p:xfrm>
          <a:off x="540000" y="3863116"/>
          <a:ext cx="4794568" cy="950976"/>
        </p:xfrm>
        <a:graphic>
          <a:graphicData uri="http://schemas.openxmlformats.org/drawingml/2006/table">
            <a:tbl>
              <a:tblPr/>
              <a:tblGrid>
                <a:gridCol w="2930843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  <a:gridCol w="1863725">
                  <a:extLst>
                    <a:ext uri="{9D8B030D-6E8A-4147-A177-3AD203B41FA5}">
                      <a16:colId xmlns:a16="http://schemas.microsoft.com/office/drawing/2014/main" val="10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9"/>
                  </a:ext>
                </a:extLst>
              </a:tr>
            </a:tbl>
          </a:graphicData>
        </a:graphic>
      </p:graphicFrame>
      <p:pic>
        <p:nvPicPr>
          <p:cNvPr id="3" name="yt_shape_1697708400514">
            <a:extLst>
              <a:ext uri="{FF2B5EF4-FFF2-40B4-BE49-F238E27FC236}">
                <a16:creationId xmlns:a16="http://schemas.microsoft.com/office/drawing/2014/main" id="{BF1B4E04-F5E8-B539-A201-CF14E28B9B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14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698D06-452D-ECD0-01AB-B93D135EFC71}"/>
              </a:ext>
            </a:extLst>
          </p:cNvPr>
          <p:cNvSpPr txBox="1"/>
          <p:nvPr/>
        </p:nvSpPr>
        <p:spPr>
          <a:xfrm>
            <a:off x="1212108" y="3332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4" name="yt_shape_11194"/>
              <p:cNvSpPr txBox="1"/>
              <p:nvPr/>
            </p:nvSpPr>
            <p:spPr>
              <a:xfrm>
                <a:off x="540119" y="2084214"/>
                <a:ext cx="11111999" cy="1358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（南宁市中考）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）的两根之和（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194" name="yt_shape_11194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4214"/>
                <a:ext cx="11111999" cy="1358577"/>
              </a:xfrm>
              <a:prstGeom prst="rect">
                <a:avLst/>
              </a:prstGeom>
              <a:blipFill>
                <a:blip r:embed="rId2"/>
                <a:stretch>
                  <a:fillRect l="-1701" r="-878" b="-5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97" name="yt_table_1119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216786"/>
              </p:ext>
            </p:extLst>
          </p:nvPr>
        </p:nvGraphicFramePr>
        <p:xfrm>
          <a:off x="540000" y="3493579"/>
          <a:ext cx="2100263" cy="1901952"/>
        </p:xfrm>
        <a:graphic>
          <a:graphicData uri="http://schemas.openxmlformats.org/drawingml/2006/table">
            <a:tbl>
              <a:tblPr/>
              <a:tblGrid>
                <a:gridCol w="2100263">
                  <a:extLst>
                    <a:ext uri="{9D8B030D-6E8A-4147-A177-3AD203B41FA5}">
                      <a16:colId xmlns:a16="http://schemas.microsoft.com/office/drawing/2014/main" val="101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3"/>
                  </a:ext>
                </a:extLst>
              </a:tr>
            </a:tbl>
          </a:graphicData>
        </a:graphic>
      </p:graphicFrame>
      <p:pic>
        <p:nvPicPr>
          <p:cNvPr id="11196" name="yt_image_11196_skip" title="H_129.1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8980" y="3493579"/>
            <a:ext cx="3081182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345645-A79D-BDC6-DBF7-A3C24157929B}"/>
              </a:ext>
            </a:extLst>
          </p:cNvPr>
          <p:cNvSpPr txBox="1"/>
          <p:nvPr/>
        </p:nvSpPr>
        <p:spPr>
          <a:xfrm>
            <a:off x="7861827" y="2712286"/>
            <a:ext cx="400748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9" name="yt_shape_11199"/>
          <p:cNvSpPr txBox="1"/>
          <p:nvPr/>
        </p:nvSpPr>
        <p:spPr>
          <a:xfrm>
            <a:off x="501442" y="1947872"/>
            <a:ext cx="781784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的关系</a:t>
            </a:r>
          </a:p>
        </p:txBody>
      </p:sp>
      <p:pic>
        <p:nvPicPr>
          <p:cNvPr id="11200" name="yt_image_1120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12224" y="3429000"/>
            <a:ext cx="193006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2" name="yt_shape_11202"/>
          <p:cNvSpPr txBox="1"/>
          <p:nvPr/>
        </p:nvSpPr>
        <p:spPr>
          <a:xfrm>
            <a:off x="468111" y="26055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（烟台市中考）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03" name="yt_table_112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5936"/>
              </p:ext>
            </p:extLst>
          </p:nvPr>
        </p:nvGraphicFramePr>
        <p:xfrm>
          <a:off x="467992" y="3565017"/>
          <a:ext cx="43707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5"/>
                  </a:ext>
                </a:extLst>
              </a:tr>
            </a:tbl>
          </a:graphicData>
        </a:graphic>
      </p:graphicFrame>
      <p:pic>
        <p:nvPicPr>
          <p:cNvPr id="3" name="yt_shape_1697708400845">
            <a:extLst>
              <a:ext uri="{FF2B5EF4-FFF2-40B4-BE49-F238E27FC236}">
                <a16:creationId xmlns:a16="http://schemas.microsoft.com/office/drawing/2014/main" id="{5AE0FF1A-D506-8E40-032B-252B96EBA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42" y="198690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99209F-792A-6F2F-D768-FD19F39DA073}"/>
              </a:ext>
            </a:extLst>
          </p:cNvPr>
          <p:cNvSpPr txBox="1"/>
          <p:nvPr/>
        </p:nvSpPr>
        <p:spPr>
          <a:xfrm>
            <a:off x="5923238" y="30342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5" name="yt_shape_11205"/>
          <p:cNvSpPr txBox="1"/>
          <p:nvPr/>
        </p:nvSpPr>
        <p:spPr>
          <a:xfrm>
            <a:off x="632926" y="1921917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二次函数的实际应用</a:t>
            </a:r>
          </a:p>
        </p:txBody>
      </p:sp>
      <p:sp>
        <p:nvSpPr>
          <p:cNvPr id="11206" name="yt_shape_11206"/>
          <p:cNvSpPr txBox="1"/>
          <p:nvPr/>
        </p:nvSpPr>
        <p:spPr>
          <a:xfrm>
            <a:off x="633045" y="24214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（潍坊市中考）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某地区突发五号病毒，导致该地区特制消毒用品需求量增加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某药店新进一批桶装消毒液，每桶进价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元，每天销售量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（桶）与销售单价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（元）之间满足一次函数关系，其图象如图所示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207" name="yt_image_112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861048"/>
            <a:ext cx="2507927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09" name="yt_shape_11209"/>
          <p:cNvSpPr txBox="1"/>
          <p:nvPr/>
        </p:nvSpPr>
        <p:spPr>
          <a:xfrm>
            <a:off x="632926" y="4069921"/>
            <a:ext cx="68544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8401141">
            <a:extLst>
              <a:ext uri="{FF2B5EF4-FFF2-40B4-BE49-F238E27FC236}">
                <a16:creationId xmlns:a16="http://schemas.microsoft.com/office/drawing/2014/main" id="{E7586F17-5B9E-FACC-874C-F605EE593C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26" y="1960946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D58B5D-05BD-7D2C-AC0E-D21348CEDEAC}"/>
              </a:ext>
            </a:extLst>
          </p:cNvPr>
          <p:cNvSpPr txBox="1"/>
          <p:nvPr/>
        </p:nvSpPr>
        <p:spPr>
          <a:xfrm>
            <a:off x="4927590" y="3995368"/>
            <a:ext cx="197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0" name="yt_shape_11210"/>
          <p:cNvSpPr txBox="1"/>
          <p:nvPr/>
        </p:nvSpPr>
        <p:spPr>
          <a:xfrm>
            <a:off x="540119" y="195434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）每桶消毒液的销售价定为多少元时，药店每天获得的利润最大，最大利润是多少元？（利润＝销售价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进价）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）设药店每天获得的利润为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函数有最大值，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有最大值，最大值是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故销售价定为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元时，药店每天获得的利润最大，最大利润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5E6F9F-6FF2-D186-73D8-01B9A9E7B45A}"/>
              </a:ext>
            </a:extLst>
          </p:cNvPr>
          <p:cNvSpPr txBox="1"/>
          <p:nvPr/>
        </p:nvSpPr>
        <p:spPr>
          <a:xfrm>
            <a:off x="450108" y="2858518"/>
            <a:ext cx="548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）设药店每天获得的利润为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708BB4-C80B-DBF1-4D38-E321B3C271AA}"/>
              </a:ext>
            </a:extLst>
          </p:cNvPr>
          <p:cNvSpPr txBox="1"/>
          <p:nvPr/>
        </p:nvSpPr>
        <p:spPr>
          <a:xfrm>
            <a:off x="450108" y="3334006"/>
            <a:ext cx="8966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2F270B-6317-001D-879D-644AA795A57B}"/>
              </a:ext>
            </a:extLst>
          </p:cNvPr>
          <p:cNvSpPr txBox="1"/>
          <p:nvPr/>
        </p:nvSpPr>
        <p:spPr>
          <a:xfrm>
            <a:off x="450108" y="380949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函数有最大值，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3E3CD1-0945-1BD9-4676-635FAD9DC9D2}"/>
              </a:ext>
            </a:extLst>
          </p:cNvPr>
          <p:cNvSpPr txBox="1"/>
          <p:nvPr/>
        </p:nvSpPr>
        <p:spPr>
          <a:xfrm>
            <a:off x="450108" y="4284982"/>
            <a:ext cx="6004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有最大值，最大值是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11C675-D130-6A7B-5005-C1621BEDBADD}"/>
              </a:ext>
            </a:extLst>
          </p:cNvPr>
          <p:cNvSpPr txBox="1"/>
          <p:nvPr/>
        </p:nvSpPr>
        <p:spPr>
          <a:xfrm>
            <a:off x="450108" y="4760470"/>
            <a:ext cx="9095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故销售价定为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元时，药店每天获得的利润最大，最大利润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1207">
            <a:extLst>
              <a:ext uri="{FF2B5EF4-FFF2-40B4-BE49-F238E27FC236}">
                <a16:creationId xmlns:a16="http://schemas.microsoft.com/office/drawing/2014/main" id="{A324325F-2AF4-043A-2D8E-92BA50EE46C7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17006" y="2789366"/>
            <a:ext cx="2507927" cy="2040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3" name="yt_shape_11213"/>
          <p:cNvSpPr txBox="1"/>
          <p:nvPr/>
        </p:nvSpPr>
        <p:spPr>
          <a:xfrm>
            <a:off x="540000" y="1972584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12" name="yt_image_112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72584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5" name="yt_shape_11215"/>
          <p:cNvSpPr txBox="1"/>
          <p:nvPr/>
        </p:nvSpPr>
        <p:spPr>
          <a:xfrm>
            <a:off x="540000" y="2664453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在同一坐标系中判定函数图象时出错</a:t>
            </a:r>
          </a:p>
        </p:txBody>
      </p:sp>
      <p:sp>
        <p:nvSpPr>
          <p:cNvPr id="11216" name="yt_shape_11216"/>
          <p:cNvSpPr txBox="1"/>
          <p:nvPr/>
        </p:nvSpPr>
        <p:spPr>
          <a:xfrm>
            <a:off x="540000" y="3164018"/>
            <a:ext cx="10435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在同一坐标系中的图象可能是（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217" name="yt_image_112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34547"/>
            <a:ext cx="1071365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18" name="yt_image_112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1365" y="3834547"/>
            <a:ext cx="943236" cy="948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19" name="yt_image_112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4601" y="3812830"/>
            <a:ext cx="921340" cy="97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20" name="yt_image_112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55941" y="3795685"/>
            <a:ext cx="919537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23" name="yt_shape_11223"/>
          <p:cNvSpPr txBox="1"/>
          <p:nvPr/>
        </p:nvSpPr>
        <p:spPr>
          <a:xfrm>
            <a:off x="875648" y="478323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224" name="yt_shape_11224"/>
          <p:cNvSpPr txBox="1"/>
          <p:nvPr/>
        </p:nvSpPr>
        <p:spPr>
          <a:xfrm>
            <a:off x="2251356" y="478323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225" name="yt_shape_11225"/>
          <p:cNvSpPr txBox="1"/>
          <p:nvPr/>
        </p:nvSpPr>
        <p:spPr>
          <a:xfrm>
            <a:off x="3543644" y="478323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226" name="yt_shape_11226"/>
          <p:cNvSpPr txBox="1"/>
          <p:nvPr/>
        </p:nvSpPr>
        <p:spPr>
          <a:xfrm>
            <a:off x="4815675" y="478323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97708401399">
            <a:extLst>
              <a:ext uri="{FF2B5EF4-FFF2-40B4-BE49-F238E27FC236}">
                <a16:creationId xmlns:a16="http://schemas.microsoft.com/office/drawing/2014/main" id="{B61F7E30-6193-A9BF-9EE4-30B0CF3650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378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9ECA24-3E23-3206-5719-5F6148FDB916}"/>
              </a:ext>
            </a:extLst>
          </p:cNvPr>
          <p:cNvSpPr txBox="1"/>
          <p:nvPr/>
        </p:nvSpPr>
        <p:spPr>
          <a:xfrm>
            <a:off x="10124214" y="31172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1750</Words>
  <Application>Microsoft Office PowerPoint</Application>
  <PresentationFormat>宽屏</PresentationFormat>
  <Paragraphs>124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2023-10-19T15:26:38Z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