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371" r:id="rId9"/>
    <p:sldId id="373" r:id="rId10"/>
    <p:sldId id="375" r:id="rId11"/>
    <p:sldId id="376" r:id="rId12"/>
    <p:sldId id="377" r:id="rId13"/>
    <p:sldId id="378" r:id="rId14"/>
    <p:sldId id="380" r:id="rId15"/>
    <p:sldId id="382" r:id="rId16"/>
    <p:sldId id="384" r:id="rId17"/>
    <p:sldId id="38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64" name="yt_image_139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61366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6" name="yt_shape_13966"/>
          <p:cNvSpPr txBox="1"/>
          <p:nvPr/>
        </p:nvSpPr>
        <p:spPr>
          <a:xfrm>
            <a:off x="540000" y="2720096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平行投影与中心投影</a:t>
            </a:r>
          </a:p>
        </p:txBody>
      </p:sp>
      <p:sp>
        <p:nvSpPr>
          <p:cNvPr id="13967" name="yt_shape_13967"/>
          <p:cNvSpPr txBox="1"/>
          <p:nvPr/>
        </p:nvSpPr>
        <p:spPr>
          <a:xfrm>
            <a:off x="540000" y="3219661"/>
            <a:ext cx="99770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下列四幅图中，能表示两棵树在同一时刻太阳光下的影子的图是（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968" name="yt_image_139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51328"/>
            <a:ext cx="4792492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00565">
            <a:extLst>
              <a:ext uri="{FF2B5EF4-FFF2-40B4-BE49-F238E27FC236}">
                <a16:creationId xmlns:a16="http://schemas.microsoft.com/office/drawing/2014/main" id="{6A272373-E3C6-F130-1B4F-4E8C8B60F0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5912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ACD630-1094-90E4-9ECD-F36DC2E254FA}"/>
              </a:ext>
            </a:extLst>
          </p:cNvPr>
          <p:cNvSpPr txBox="1"/>
          <p:nvPr/>
        </p:nvSpPr>
        <p:spPr>
          <a:xfrm>
            <a:off x="9670189" y="31728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2" name="yt_shape_14022"/>
          <p:cNvSpPr txBox="1"/>
          <p:nvPr/>
        </p:nvSpPr>
        <p:spPr>
          <a:xfrm>
            <a:off x="540000" y="1734888"/>
            <a:ext cx="10456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如图是一个无底帐篷的三视图，该帐篷的表面积是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26" name="yt_shape_14026"/>
          <p:cNvSpPr txBox="1"/>
          <p:nvPr/>
        </p:nvSpPr>
        <p:spPr>
          <a:xfrm>
            <a:off x="540000" y="5160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23" name="yt_shape_14023" title="H_216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172" y="2366555"/>
            <a:ext cx="2161654" cy="2743722"/>
            <a:chOff x="0" y="0"/>
            <a:chExt cx="2161654" cy="2743722"/>
          </a:xfrm>
        </p:grpSpPr>
        <p:pic>
          <p:nvPicPr>
            <p:cNvPr id="2" name="yt_image_1402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1654" cy="23477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25" name="yt_shape_14025"/>
            <p:cNvSpPr txBox="1"/>
            <p:nvPr/>
          </p:nvSpPr>
          <p:spPr>
            <a:xfrm>
              <a:off x="14265" y="2383722"/>
              <a:ext cx="216912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3D4E7E-5180-8E6E-90CA-4E6917FD2A95}"/>
              </a:ext>
            </a:extLst>
          </p:cNvPr>
          <p:cNvSpPr txBox="1"/>
          <p:nvPr/>
        </p:nvSpPr>
        <p:spPr>
          <a:xfrm>
            <a:off x="7830086" y="168808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7" name="yt_shape_14027"/>
          <p:cNvSpPr txBox="1"/>
          <p:nvPr/>
        </p:nvSpPr>
        <p:spPr>
          <a:xfrm>
            <a:off x="540119" y="178850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图中圆柱的主视图与俯视图如图所示，一只蚂蚁从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点沿着圆柱的侧面爬行到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点的最短路线长为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5πcm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31" name="yt_shape_14031"/>
          <p:cNvSpPr txBox="1"/>
          <p:nvPr/>
        </p:nvSpPr>
        <p:spPr>
          <a:xfrm>
            <a:off x="540000" y="51068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28" name="yt_shape_14028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1762" y="2900307"/>
            <a:ext cx="2208475" cy="2156220"/>
            <a:chOff x="0" y="0"/>
            <a:chExt cx="2208475" cy="2156220"/>
          </a:xfrm>
        </p:grpSpPr>
        <p:pic>
          <p:nvPicPr>
            <p:cNvPr id="2" name="yt_image_1402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8475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30" name="yt_shape_14030"/>
            <p:cNvSpPr txBox="1"/>
            <p:nvPr/>
          </p:nvSpPr>
          <p:spPr>
            <a:xfrm>
              <a:off x="494773" y="17962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B3AD402-1F0E-CB40-20EE-EAF509D55C3A}"/>
              </a:ext>
            </a:extLst>
          </p:cNvPr>
          <p:cNvSpPr txBox="1"/>
          <p:nvPr/>
        </p:nvSpPr>
        <p:spPr>
          <a:xfrm>
            <a:off x="3193308" y="2217190"/>
            <a:ext cx="857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5πcm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2" name="yt_shape_14032"/>
          <p:cNvSpPr txBox="1"/>
          <p:nvPr/>
        </p:nvSpPr>
        <p:spPr>
          <a:xfrm>
            <a:off x="540000" y="2904894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计算圆柱的侧面展开图时不注意分类讨论</a:t>
            </a:r>
          </a:p>
        </p:txBody>
      </p:sp>
      <p:sp>
        <p:nvSpPr>
          <p:cNvPr id="14033" name="yt_shape_14033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如果圆柱的侧面展开图是相邻两边长分别为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的长方形，那么这个圆柱的体积等于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128π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901243">
            <a:extLst>
              <a:ext uri="{FF2B5EF4-FFF2-40B4-BE49-F238E27FC236}">
                <a16:creationId xmlns:a16="http://schemas.microsoft.com/office/drawing/2014/main" id="{33BB92A4-1D7E-74FB-D5EB-CD7F3D928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308083-9D25-49D5-C138-F565A52FC6F6}"/>
              </a:ext>
            </a:extLst>
          </p:cNvPr>
          <p:cNvSpPr txBox="1"/>
          <p:nvPr/>
        </p:nvSpPr>
        <p:spPr>
          <a:xfrm>
            <a:off x="1669308" y="3833141"/>
            <a:ext cx="1553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128π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4" name="yt_shape_14034"/>
          <p:cNvSpPr txBox="1"/>
          <p:nvPr/>
        </p:nvSpPr>
        <p:spPr>
          <a:xfrm>
            <a:off x="540000" y="2391438"/>
            <a:ext cx="75244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由三视图判断几何体，判断正确图形时出错</a:t>
            </a:r>
          </a:p>
        </p:txBody>
      </p:sp>
      <p:sp>
        <p:nvSpPr>
          <p:cNvPr id="14035" name="yt_shape_14035"/>
          <p:cNvSpPr txBox="1"/>
          <p:nvPr/>
        </p:nvSpPr>
        <p:spPr>
          <a:xfrm>
            <a:off x="540119" y="28910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一个几何体由若干个相同的正方体组成，其主视图和俯视图如图所示，则这个几何体中正方体的个数最多是（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37" name="yt_table_140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04252"/>
              </p:ext>
            </p:extLst>
          </p:nvPr>
        </p:nvGraphicFramePr>
        <p:xfrm>
          <a:off x="540000" y="3850438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</a:tbl>
          </a:graphicData>
        </a:graphic>
      </p:graphicFrame>
      <p:pic>
        <p:nvPicPr>
          <p:cNvPr id="14036" name="yt_image_14036_skip" title="H_76.8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6781" y="3850438"/>
            <a:ext cx="1993141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01413">
            <a:extLst>
              <a:ext uri="{FF2B5EF4-FFF2-40B4-BE49-F238E27FC236}">
                <a16:creationId xmlns:a16="http://schemas.microsoft.com/office/drawing/2014/main" id="{20CF86E0-F6D5-7F9A-ACAD-0AD3DAFCE76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307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E963CE0-BB49-484A-82D0-7058E3EF26A1}"/>
              </a:ext>
            </a:extLst>
          </p:cNvPr>
          <p:cNvSpPr txBox="1"/>
          <p:nvPr/>
        </p:nvSpPr>
        <p:spPr>
          <a:xfrm>
            <a:off x="6698507" y="33196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9" name="yt_shape_14039"/>
          <p:cNvSpPr txBox="1"/>
          <p:nvPr/>
        </p:nvSpPr>
        <p:spPr>
          <a:xfrm>
            <a:off x="540000" y="2158666"/>
            <a:ext cx="1060226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混淆圆锥底面圆的半径与圆锥展开后所得扇形的半径导致计算出错</a:t>
            </a:r>
          </a:p>
        </p:txBody>
      </p:sp>
      <p:sp>
        <p:nvSpPr>
          <p:cNvPr id="14040" name="yt_shape_14040"/>
          <p:cNvSpPr txBox="1"/>
          <p:nvPr/>
        </p:nvSpPr>
        <p:spPr>
          <a:xfrm>
            <a:off x="540119" y="26582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如图，圆锥的底面半径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，则这个圆锥的表面积为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75.36cm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41" name="yt_image_140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56799" y="3770030"/>
            <a:ext cx="127840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901576">
            <a:extLst>
              <a:ext uri="{FF2B5EF4-FFF2-40B4-BE49-F238E27FC236}">
                <a16:creationId xmlns:a16="http://schemas.microsoft.com/office/drawing/2014/main" id="{901273FC-FA6D-0041-3281-A0C511E09B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97993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1E7777-E58C-2FAE-984D-371429FD0D14}"/>
              </a:ext>
            </a:extLst>
          </p:cNvPr>
          <p:cNvSpPr txBox="1"/>
          <p:nvPr/>
        </p:nvSpPr>
        <p:spPr>
          <a:xfrm>
            <a:off x="1059708" y="3086913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75.36cm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4" name="yt_shape_14044"/>
          <p:cNvSpPr txBox="1"/>
          <p:nvPr/>
        </p:nvSpPr>
        <p:spPr>
          <a:xfrm>
            <a:off x="713174" y="790875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043" name="yt_image_1404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174" y="790875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46" name="yt_shape_14046"/>
          <p:cNvSpPr txBox="1"/>
          <p:nvPr/>
        </p:nvSpPr>
        <p:spPr>
          <a:xfrm>
            <a:off x="713293" y="14770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某种冰激凌的外包装可以视为圆锥，它的底面圆直径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与母线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制作这种外包装需要用如图所示的等腰三角形材料，其中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围成圆锥时，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恰好重合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49" name="yt_shape_14049"/>
          <p:cNvSpPr txBox="1"/>
          <p:nvPr/>
        </p:nvSpPr>
        <p:spPr>
          <a:xfrm>
            <a:off x="3773113" y="3068960"/>
            <a:ext cx="4853316" cy="13597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50" b="0" i="0" u="none" spc="-75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550" b="0" i="0" u="none" spc="16419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5900" b="0" i="0" u="none" spc="15664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</a:p>
        </p:txBody>
      </p:sp>
      <p:pic>
        <p:nvPicPr>
          <p:cNvPr id="14047" name="yt_image_1404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1538" y="4021634"/>
            <a:ext cx="2322887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048" name="yt_image_1404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49157" y="4350818"/>
            <a:ext cx="2176135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51" name="yt_shape_14051"/>
          <p:cNvSpPr txBox="1"/>
          <p:nvPr/>
        </p:nvSpPr>
        <p:spPr>
          <a:xfrm>
            <a:off x="713174" y="3042068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）求这种加工材料的顶角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4053">
                <a:extLst>
                  <a:ext uri="{FF2B5EF4-FFF2-40B4-BE49-F238E27FC236}">
                    <a16:creationId xmlns:a16="http://schemas.microsoft.com/office/drawing/2014/main" id="{B1323982-52B9-52D3-689F-3B9EF55BCC96}"/>
                  </a:ext>
                </a:extLst>
              </p:cNvPr>
              <p:cNvSpPr txBox="1"/>
              <p:nvPr/>
            </p:nvSpPr>
            <p:spPr>
              <a:xfrm>
                <a:off x="685371" y="3553409"/>
                <a:ext cx="5128648" cy="2073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4053">
                <a:extLst>
                  <a:ext uri="{FF2B5EF4-FFF2-40B4-BE49-F238E27FC236}">
                    <a16:creationId xmlns:a16="http://schemas.microsoft.com/office/drawing/2014/main" id="{B1323982-52B9-52D3-689F-3B9EF55BCC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371" y="3553409"/>
                <a:ext cx="5128648" cy="2073709"/>
              </a:xfrm>
              <a:prstGeom prst="rect">
                <a:avLst/>
              </a:prstGeom>
              <a:blipFill>
                <a:blip r:embed="rId5"/>
                <a:stretch>
                  <a:fillRect l="-3563" t="-2647" r="-2732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894583-8D8E-0594-00A1-03A1E4E2B72B}"/>
              </a:ext>
            </a:extLst>
          </p:cNvPr>
          <p:cNvSpPr txBox="1"/>
          <p:nvPr/>
        </p:nvSpPr>
        <p:spPr>
          <a:xfrm>
            <a:off x="595360" y="3506603"/>
            <a:ext cx="3391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250D7A-FCD2-C4A4-8D61-D36CD56D715F}"/>
                  </a:ext>
                </a:extLst>
              </p:cNvPr>
              <p:cNvSpPr txBox="1"/>
              <p:nvPr/>
            </p:nvSpPr>
            <p:spPr>
              <a:xfrm>
                <a:off x="595360" y="3982091"/>
                <a:ext cx="5259133" cy="771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250D7A-FCD2-C4A4-8D61-D36CD56D7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360" y="3982091"/>
                <a:ext cx="5259133" cy="771919"/>
              </a:xfrm>
              <a:prstGeom prst="rect">
                <a:avLst/>
              </a:prstGeom>
              <a:blipFill>
                <a:blip r:embed="rId6"/>
                <a:stretch>
                  <a:fillRect l="-1856" r="-197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FBD8CA0-5005-B44F-0FBB-0F471F29E9E7}"/>
              </a:ext>
            </a:extLst>
          </p:cNvPr>
          <p:cNvSpPr txBox="1"/>
          <p:nvPr/>
        </p:nvSpPr>
        <p:spPr>
          <a:xfrm>
            <a:off x="595360" y="4660398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7A3E48-AB8E-1B25-91AE-FDF1FD10DADE}"/>
              </a:ext>
            </a:extLst>
          </p:cNvPr>
          <p:cNvSpPr txBox="1"/>
          <p:nvPr/>
        </p:nvSpPr>
        <p:spPr>
          <a:xfrm>
            <a:off x="595360" y="5135886"/>
            <a:ext cx="2172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2" name="yt_shape_14052"/>
          <p:cNvSpPr txBox="1"/>
          <p:nvPr/>
        </p:nvSpPr>
        <p:spPr>
          <a:xfrm>
            <a:off x="551503" y="20919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）若圆锥底面圆的直径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，求加工材料剩余部分（图中阴影部分）的面积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69464A-8E44-603E-5A09-E9A2D2ADACDB}"/>
              </a:ext>
            </a:extLst>
          </p:cNvPr>
          <p:cNvSpPr txBox="1"/>
          <p:nvPr/>
        </p:nvSpPr>
        <p:spPr>
          <a:xfrm>
            <a:off x="551384" y="3169536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742EC2-E0B3-38C4-5078-300B426C6EC0}"/>
                  </a:ext>
                </a:extLst>
              </p:cNvPr>
              <p:cNvSpPr txBox="1"/>
              <p:nvPr/>
            </p:nvSpPr>
            <p:spPr>
              <a:xfrm>
                <a:off x="551384" y="3645024"/>
                <a:ext cx="9028493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D742EC2-E0B3-38C4-5078-300B426C6E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45024"/>
                <a:ext cx="9028493" cy="792874"/>
              </a:xfrm>
              <a:prstGeom prst="rect">
                <a:avLst/>
              </a:prstGeom>
              <a:blipFill>
                <a:blip r:embed="rId2"/>
                <a:stretch>
                  <a:fillRect l="-1012" r="-1012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0" name="yt_shape_13970"/>
          <p:cNvSpPr txBox="1"/>
          <p:nvPr/>
        </p:nvSpPr>
        <p:spPr>
          <a:xfrm>
            <a:off x="540119" y="103019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如图，正方形纸板的一条对角线垂直于地面，纸板上方的灯（看作一个点）与这条对角线所确定的平面垂直于纸板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在灯光照射下，正方形纸板在地面上形成的影子的形状可以是（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974" name="yt_shape_13974"/>
          <p:cNvSpPr txBox="1"/>
          <p:nvPr/>
        </p:nvSpPr>
        <p:spPr>
          <a:xfrm>
            <a:off x="540000" y="436241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71" name="yt_shape_13971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633" y="2622122"/>
            <a:ext cx="1850733" cy="1689876"/>
            <a:chOff x="0" y="0"/>
            <a:chExt cx="1850733" cy="1689876"/>
          </a:xfrm>
        </p:grpSpPr>
        <p:pic>
          <p:nvPicPr>
            <p:cNvPr id="2" name="yt_image_1397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0733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3" name="yt_shape_13973"/>
            <p:cNvSpPr txBox="1"/>
            <p:nvPr/>
          </p:nvSpPr>
          <p:spPr>
            <a:xfrm>
              <a:off x="-65012" y="1329876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pic>
        <p:nvPicPr>
          <p:cNvPr id="13975" name="yt_image_139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888217"/>
            <a:ext cx="453903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ACD83F0-9C5B-E6D8-9EB1-EA4252D79045}"/>
              </a:ext>
            </a:extLst>
          </p:cNvPr>
          <p:cNvSpPr txBox="1"/>
          <p:nvPr/>
        </p:nvSpPr>
        <p:spPr>
          <a:xfrm>
            <a:off x="4869708" y="19343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7" name="yt_shape_13977"/>
          <p:cNvSpPr txBox="1"/>
          <p:nvPr/>
        </p:nvSpPr>
        <p:spPr>
          <a:xfrm>
            <a:off x="540119" y="174954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圆桌面（桌面中间有一个直径为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的圆洞）正上方的灯泡（看作一个点）发出的光线照射平行于地面的桌面后，在地面上形成如图所示的圆环形阴影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已知桌面直径为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，桌面离地面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，若灯泡离地面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，则地面圆环形阴影的面积是（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81" name="yt_table_139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684439"/>
              </p:ext>
            </p:extLst>
          </p:nvPr>
        </p:nvGraphicFramePr>
        <p:xfrm>
          <a:off x="540000" y="3669245"/>
          <a:ext cx="4981893" cy="950976"/>
        </p:xfrm>
        <a:graphic>
          <a:graphicData uri="http://schemas.openxmlformats.org/drawingml/2006/table">
            <a:tbl>
              <a:tblPr/>
              <a:tblGrid>
                <a:gridCol w="2965768">
                  <a:extLst>
                    <a:ext uri="{9D8B030D-6E8A-4147-A177-3AD203B41FA5}">
                      <a16:colId xmlns:a16="http://schemas.microsoft.com/office/drawing/2014/main" val="10552"/>
                    </a:ext>
                  </a:extLst>
                </a:gridCol>
                <a:gridCol w="2016125">
                  <a:extLst>
                    <a:ext uri="{9D8B030D-6E8A-4147-A177-3AD203B41FA5}">
                      <a16:colId xmlns:a16="http://schemas.microsoft.com/office/drawing/2014/main" val="105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A.0.324πm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B.0.288πm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C.1.08πm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D.0.72πm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grpSp>
        <p:nvGrpSpPr>
          <p:cNvPr id="13978" name="yt_shape_13978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37301" y="3669245"/>
            <a:ext cx="1212449" cy="1799604"/>
            <a:chOff x="0" y="0"/>
            <a:chExt cx="1212449" cy="1799604"/>
          </a:xfrm>
        </p:grpSpPr>
        <p:pic>
          <p:nvPicPr>
            <p:cNvPr id="2" name="yt_image_1397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12449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0" name="yt_shape_13980"/>
            <p:cNvSpPr txBox="1"/>
            <p:nvPr/>
          </p:nvSpPr>
          <p:spPr>
            <a:xfrm>
              <a:off x="72943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4A7B53-77C2-A83D-3503-8B06845602B6}"/>
              </a:ext>
            </a:extLst>
          </p:cNvPr>
          <p:cNvSpPr txBox="1"/>
          <p:nvPr/>
        </p:nvSpPr>
        <p:spPr>
          <a:xfrm>
            <a:off x="2126508" y="31292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3" name="yt_shape_13983"/>
          <p:cNvSpPr txBox="1"/>
          <p:nvPr/>
        </p:nvSpPr>
        <p:spPr>
          <a:xfrm>
            <a:off x="540000" y="1917616"/>
            <a:ext cx="487954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直棱柱、圆锥侧面展开图</a:t>
            </a:r>
          </a:p>
        </p:txBody>
      </p:sp>
      <p:sp>
        <p:nvSpPr>
          <p:cNvPr id="13984" name="yt_shape_13984"/>
          <p:cNvSpPr txBox="1"/>
          <p:nvPr/>
        </p:nvSpPr>
        <p:spPr>
          <a:xfrm>
            <a:off x="540119" y="24171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某个立体图形的侧面展开图如图所示，它的底面是正三角形，那么这个立体图形是（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88" name="yt_table_139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5534178"/>
              </p:ext>
            </p:extLst>
          </p:nvPr>
        </p:nvGraphicFramePr>
        <p:xfrm>
          <a:off x="540000" y="4824999"/>
          <a:ext cx="9333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</a:tbl>
          </a:graphicData>
        </a:graphic>
      </p:graphicFrame>
      <p:grpSp>
        <p:nvGrpSpPr>
          <p:cNvPr id="13985" name="yt_shape_13985_skip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1459" y="3141212"/>
            <a:ext cx="2089081" cy="1448703"/>
            <a:chOff x="0" y="0"/>
            <a:chExt cx="2089081" cy="1448703"/>
          </a:xfrm>
        </p:grpSpPr>
        <p:pic>
          <p:nvPicPr>
            <p:cNvPr id="2" name="yt_image_1398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89081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7" name="yt_shape_13987"/>
            <p:cNvSpPr txBox="1"/>
            <p:nvPr/>
          </p:nvSpPr>
          <p:spPr>
            <a:xfrm>
              <a:off x="54161" y="1088703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pic>
        <p:nvPicPr>
          <p:cNvPr id="4" name="yt_shape_1697708900798">
            <a:extLst>
              <a:ext uri="{FF2B5EF4-FFF2-40B4-BE49-F238E27FC236}">
                <a16:creationId xmlns:a16="http://schemas.microsoft.com/office/drawing/2014/main" id="{798F72A7-FA4C-9777-5483-6846B2EB20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6645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A144B51-504B-4EB9-4AA0-C5DF5C6871B7}"/>
              </a:ext>
            </a:extLst>
          </p:cNvPr>
          <p:cNvSpPr txBox="1"/>
          <p:nvPr/>
        </p:nvSpPr>
        <p:spPr>
          <a:xfrm>
            <a:off x="3345708" y="284586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119" y="19970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如图，圆锥的高是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，它的侧面展开图是圆心角为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的扇形，则圆锥的侧面积是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94" name="yt_shape_13994"/>
          <p:cNvSpPr txBox="1"/>
          <p:nvPr/>
        </p:nvSpPr>
        <p:spPr>
          <a:xfrm>
            <a:off x="540000" y="4898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91" name="yt_shape_13991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41060" y="3108859"/>
            <a:ext cx="909878" cy="1739025"/>
            <a:chOff x="0" y="0"/>
            <a:chExt cx="909878" cy="1739025"/>
          </a:xfrm>
        </p:grpSpPr>
        <p:pic>
          <p:nvPicPr>
            <p:cNvPr id="2" name="yt_image_1399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09878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3" name="yt_shape_13993"/>
            <p:cNvSpPr txBox="1"/>
            <p:nvPr/>
          </p:nvSpPr>
          <p:spPr>
            <a:xfrm>
              <a:off x="-78342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A53D9D-6EEB-B570-B5FF-3CF8FC71948F}"/>
              </a:ext>
            </a:extLst>
          </p:cNvPr>
          <p:cNvSpPr txBox="1"/>
          <p:nvPr/>
        </p:nvSpPr>
        <p:spPr>
          <a:xfrm>
            <a:off x="2888508" y="2425742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119" y="21696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如图，已知一块圆心角为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的扇形铁皮，用它制作一个圆锥形的烟囱帽（接缝忽略不计），圆锥底面圆的直径是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，则这块扇形铁皮的半径是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99" name="yt_shape_13999"/>
          <p:cNvSpPr txBox="1"/>
          <p:nvPr/>
        </p:nvSpPr>
        <p:spPr>
          <a:xfrm>
            <a:off x="540000" y="472573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96" name="yt_shape_13996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83656" y="3281413"/>
            <a:ext cx="2224686" cy="1393839"/>
            <a:chOff x="0" y="0"/>
            <a:chExt cx="2224686" cy="1393839"/>
          </a:xfrm>
        </p:grpSpPr>
        <p:pic>
          <p:nvPicPr>
            <p:cNvPr id="2" name="yt_image_1399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24686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8" name="yt_shape_13998"/>
            <p:cNvSpPr txBox="1"/>
            <p:nvPr/>
          </p:nvSpPr>
          <p:spPr>
            <a:xfrm>
              <a:off x="121964" y="1033839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57F18CA-7976-FA04-D2C3-7F06190DAE1D}"/>
              </a:ext>
            </a:extLst>
          </p:cNvPr>
          <p:cNvSpPr txBox="1"/>
          <p:nvPr/>
        </p:nvSpPr>
        <p:spPr>
          <a:xfrm>
            <a:off x="9660782" y="2598296"/>
            <a:ext cx="85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000" y="1173624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三视图及相关计算</a:t>
            </a:r>
          </a:p>
        </p:txBody>
      </p:sp>
      <p:sp>
        <p:nvSpPr>
          <p:cNvPr id="14001" name="yt_shape_14001"/>
          <p:cNvSpPr txBox="1"/>
          <p:nvPr/>
        </p:nvSpPr>
        <p:spPr>
          <a:xfrm>
            <a:off x="540119" y="16731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如图是我国某一古建筑的主视图，最符合视图特点的建筑物的图片是（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005" name="yt_shape_14005"/>
          <p:cNvSpPr txBox="1"/>
          <p:nvPr/>
        </p:nvSpPr>
        <p:spPr>
          <a:xfrm>
            <a:off x="540000" y="440529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2" name="yt_shape_14002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41828" y="2784988"/>
            <a:ext cx="1108342" cy="1569861"/>
            <a:chOff x="0" y="0"/>
            <a:chExt cx="1108342" cy="1569861"/>
          </a:xfrm>
        </p:grpSpPr>
        <p:pic>
          <p:nvPicPr>
            <p:cNvPr id="2" name="yt_image_1400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08342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4" name="yt_shape_14004"/>
            <p:cNvSpPr txBox="1"/>
            <p:nvPr/>
          </p:nvSpPr>
          <p:spPr>
            <a:xfrm>
              <a:off x="20890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4006" name="yt_image_1400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931094"/>
            <a:ext cx="4662720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97708901019">
            <a:extLst>
              <a:ext uri="{FF2B5EF4-FFF2-40B4-BE49-F238E27FC236}">
                <a16:creationId xmlns:a16="http://schemas.microsoft.com/office/drawing/2014/main" id="{99F91C13-C89A-E752-471E-1443B00EB9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12653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BCFA1C6-6A42-572D-1E8A-1EF08A997790}"/>
              </a:ext>
            </a:extLst>
          </p:cNvPr>
          <p:cNvSpPr txBox="1"/>
          <p:nvPr/>
        </p:nvSpPr>
        <p:spPr>
          <a:xfrm>
            <a:off x="1516908" y="21018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8" name="yt_shape_14008"/>
          <p:cNvSpPr txBox="1"/>
          <p:nvPr/>
        </p:nvSpPr>
        <p:spPr>
          <a:xfrm>
            <a:off x="540000" y="1390696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下列几何体的主视图是圆的是（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4009" name="yt_image_1400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22363"/>
            <a:ext cx="4740669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1" name="yt_shape_14011"/>
          <p:cNvSpPr txBox="1"/>
          <p:nvPr/>
        </p:nvSpPr>
        <p:spPr>
          <a:xfrm>
            <a:off x="540119" y="33336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（包头市中考）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几个大小相同，且棱长均为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的小正方体所搭成立体图形的俯视图如图所示，图中小正方形中的数字表示在该位置上小正方体的个数，则这个立体图形的左视图的面积为（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015" name="yt_table_1401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406262"/>
              </p:ext>
            </p:extLst>
          </p:nvPr>
        </p:nvGraphicFramePr>
        <p:xfrm>
          <a:off x="540000" y="4773168"/>
          <a:ext cx="2999106" cy="950976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grpSp>
        <p:nvGrpSpPr>
          <p:cNvPr id="14012" name="yt_shape_14012_skip" title="H_83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677005" y="4773168"/>
            <a:ext cx="972693" cy="1054368"/>
            <a:chOff x="0" y="0"/>
            <a:chExt cx="972693" cy="1054368"/>
          </a:xfrm>
        </p:grpSpPr>
        <p:pic>
          <p:nvPicPr>
            <p:cNvPr id="2" name="yt_image_1401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72693" cy="658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14" name="yt_shape_14014"/>
            <p:cNvSpPr txBox="1"/>
            <p:nvPr/>
          </p:nvSpPr>
          <p:spPr>
            <a:xfrm>
              <a:off x="-504032" y="694368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F81FE3F-AF8B-9580-E9F8-232B822B96E5}"/>
              </a:ext>
            </a:extLst>
          </p:cNvPr>
          <p:cNvSpPr txBox="1"/>
          <p:nvPr/>
        </p:nvSpPr>
        <p:spPr>
          <a:xfrm>
            <a:off x="7231789" y="13438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234441-CA64-8BB2-32A1-A37D794D4065}"/>
              </a:ext>
            </a:extLst>
          </p:cNvPr>
          <p:cNvSpPr txBox="1"/>
          <p:nvPr/>
        </p:nvSpPr>
        <p:spPr>
          <a:xfrm>
            <a:off x="3650508" y="42377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7" name="yt_shape_14017"/>
          <p:cNvSpPr txBox="1"/>
          <p:nvPr/>
        </p:nvSpPr>
        <p:spPr>
          <a:xfrm>
            <a:off x="540000" y="1888587"/>
            <a:ext cx="10480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如图是某种型号的正六边形螺母毛坯的三视图，则它的侧面积为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021" name="yt_shape_14021"/>
          <p:cNvSpPr txBox="1"/>
          <p:nvPr/>
        </p:nvSpPr>
        <p:spPr>
          <a:xfrm>
            <a:off x="540000" y="50067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18" name="yt_shape_14018" title="H_191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87338" y="2520254"/>
            <a:ext cx="2617322" cy="2436255"/>
            <a:chOff x="0" y="0"/>
            <a:chExt cx="2617322" cy="2436255"/>
          </a:xfrm>
        </p:grpSpPr>
        <p:pic>
          <p:nvPicPr>
            <p:cNvPr id="2" name="yt_image_1401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17322" cy="20402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20" name="yt_shape_14020"/>
            <p:cNvSpPr txBox="1"/>
            <p:nvPr/>
          </p:nvSpPr>
          <p:spPr>
            <a:xfrm>
              <a:off x="699197" y="207625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77FA2A4-9DC6-B3C1-3AE8-D391EB921BD0}"/>
              </a:ext>
            </a:extLst>
          </p:cNvPr>
          <p:cNvSpPr txBox="1"/>
          <p:nvPr/>
        </p:nvSpPr>
        <p:spPr>
          <a:xfrm>
            <a:off x="9670189" y="1841781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1108</Words>
  <Application>Microsoft Office PowerPoint</Application>
  <PresentationFormat>宽屏</PresentationFormat>
  <Paragraphs>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42</cp:revision>
  <dcterms:created xsi:type="dcterms:W3CDTF">2023-05-05T05:33:04Z</dcterms:created>
  <dcterms:modified xsi:type="dcterms:W3CDTF">2023-10-20T13:20:21Z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