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4" r:id="rId7"/>
    <p:sldId id="376" r:id="rId8"/>
    <p:sldId id="378" r:id="rId9"/>
    <p:sldId id="380" r:id="rId10"/>
    <p:sldId id="382" r:id="rId11"/>
    <p:sldId id="384" r:id="rId12"/>
    <p:sldId id="394" r:id="rId13"/>
    <p:sldId id="386" r:id="rId14"/>
    <p:sldId id="388" r:id="rId15"/>
    <p:sldId id="390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2023/10/19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bin"/><Relationship Id="rId5" Type="http://schemas.openxmlformats.org/officeDocument/2006/relationships/image" Target="../media/image7.bin"/><Relationship Id="rId4" Type="http://schemas.openxmlformats.org/officeDocument/2006/relationships/image" Target="../media/image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74" name="yt_image_1037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11082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6" name="yt_shape_10376"/>
          <p:cNvSpPr txBox="1"/>
          <p:nvPr/>
        </p:nvSpPr>
        <p:spPr>
          <a:xfrm>
            <a:off x="540119" y="2794948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，它与抛物线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形状、开口方向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相同，只是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位置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不同，其对称轴为直线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，顶点坐标为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时，开口向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，有最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，在对称轴的左侧，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，对称轴右侧相反；当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时，恰好相反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B9C8EA-6114-5806-5F7A-18FAD06CA02A}"/>
              </a:ext>
            </a:extLst>
          </p:cNvPr>
          <p:cNvSpPr txBox="1"/>
          <p:nvPr/>
        </p:nvSpPr>
        <p:spPr>
          <a:xfrm>
            <a:off x="5757121" y="2711071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EC6CA6-7447-742B-991F-C8A9BD1CEE56}"/>
              </a:ext>
            </a:extLst>
          </p:cNvPr>
          <p:cNvSpPr txBox="1"/>
          <p:nvPr/>
        </p:nvSpPr>
        <p:spPr>
          <a:xfrm>
            <a:off x="10243396" y="2711071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形状、开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CA4E0F-DEFC-ADC1-AE47-DB98C8F755B4}"/>
              </a:ext>
            </a:extLst>
          </p:cNvPr>
          <p:cNvSpPr txBox="1"/>
          <p:nvPr/>
        </p:nvSpPr>
        <p:spPr>
          <a:xfrm>
            <a:off x="450108" y="3186559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口方向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5786E4-FCD1-9D7E-732F-58A6BF938780}"/>
              </a:ext>
            </a:extLst>
          </p:cNvPr>
          <p:cNvSpPr txBox="1"/>
          <p:nvPr/>
        </p:nvSpPr>
        <p:spPr>
          <a:xfrm>
            <a:off x="3498108" y="318655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位置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B74DA1-5EFA-6051-6B1D-CE7ACF4450AA}"/>
              </a:ext>
            </a:extLst>
          </p:cNvPr>
          <p:cNvSpPr txBox="1"/>
          <p:nvPr/>
        </p:nvSpPr>
        <p:spPr>
          <a:xfrm>
            <a:off x="7765307" y="3186559"/>
            <a:ext cx="772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885F9AE-83D9-B023-7C3C-5C19A7C0B31F}"/>
              </a:ext>
            </a:extLst>
          </p:cNvPr>
          <p:cNvSpPr txBox="1"/>
          <p:nvPr/>
        </p:nvSpPr>
        <p:spPr>
          <a:xfrm>
            <a:off x="10795846" y="318655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4621B1E-67E9-00BD-EB98-9CB4F20A4445}"/>
              </a:ext>
            </a:extLst>
          </p:cNvPr>
          <p:cNvSpPr txBox="1"/>
          <p:nvPr/>
        </p:nvSpPr>
        <p:spPr>
          <a:xfrm>
            <a:off x="450108" y="3662047"/>
            <a:ext cx="61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C614166-7731-375B-C16E-D40B12CAD74A}"/>
              </a:ext>
            </a:extLst>
          </p:cNvPr>
          <p:cNvSpPr txBox="1"/>
          <p:nvPr/>
        </p:nvSpPr>
        <p:spPr>
          <a:xfrm>
            <a:off x="7281121" y="413753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1C3567B-D73B-26B4-7A6B-6E121E6413FF}"/>
              </a:ext>
            </a:extLst>
          </p:cNvPr>
          <p:cNvSpPr txBox="1"/>
          <p:nvPr/>
        </p:nvSpPr>
        <p:spPr>
          <a:xfrm>
            <a:off x="9109921" y="413753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573D87-AA91-7D5C-47A2-3BB393F821E8}"/>
              </a:ext>
            </a:extLst>
          </p:cNvPr>
          <p:cNvSpPr txBox="1"/>
          <p:nvPr/>
        </p:nvSpPr>
        <p:spPr>
          <a:xfrm>
            <a:off x="10633921" y="4137535"/>
            <a:ext cx="3150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E421835-B0B2-FC45-31EF-E59CE375948D}"/>
              </a:ext>
            </a:extLst>
          </p:cNvPr>
          <p:cNvSpPr txBox="1"/>
          <p:nvPr/>
        </p:nvSpPr>
        <p:spPr>
          <a:xfrm>
            <a:off x="4987183" y="46130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8" name="yt_shape_10438"/>
          <p:cNvSpPr txBox="1"/>
          <p:nvPr/>
        </p:nvSpPr>
        <p:spPr>
          <a:xfrm>
            <a:off x="518194" y="889205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37" name="yt_image_1043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94" y="889205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0" name="yt_shape_10440"/>
          <p:cNvSpPr txBox="1"/>
          <p:nvPr/>
        </p:nvSpPr>
        <p:spPr>
          <a:xfrm>
            <a:off x="518313" y="158678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如图，已知抛物线的顶点为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），抛物线与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轴上的一个动点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441" name="yt_image_10441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8490" y="3188187"/>
            <a:ext cx="1792699" cy="237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3" name="yt_shape_10443"/>
          <p:cNvSpPr txBox="1"/>
          <p:nvPr/>
        </p:nvSpPr>
        <p:spPr>
          <a:xfrm>
            <a:off x="512208" y="2567027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）求此抛物线的表达式；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0356DC-B742-2183-6F1E-17E04807F55E}"/>
              </a:ext>
            </a:extLst>
          </p:cNvPr>
          <p:cNvSpPr txBox="1"/>
          <p:nvPr/>
        </p:nvSpPr>
        <p:spPr>
          <a:xfrm>
            <a:off x="479376" y="3067784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抛物线的顶点坐标为（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20181D-3003-9ADE-90AA-8AE3D9259E8D}"/>
              </a:ext>
            </a:extLst>
          </p:cNvPr>
          <p:cNvSpPr txBox="1"/>
          <p:nvPr/>
        </p:nvSpPr>
        <p:spPr>
          <a:xfrm>
            <a:off x="479376" y="3543272"/>
            <a:ext cx="565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697D1A-D94E-217D-AB4D-A98ED35FF76A}"/>
              </a:ext>
            </a:extLst>
          </p:cNvPr>
          <p:cNvSpPr txBox="1"/>
          <p:nvPr/>
        </p:nvSpPr>
        <p:spPr>
          <a:xfrm>
            <a:off x="479376" y="4018760"/>
            <a:ext cx="371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抛物线过点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641217-9887-59CA-4B44-BEE882E4AD3B}"/>
              </a:ext>
            </a:extLst>
          </p:cNvPr>
          <p:cNvSpPr txBox="1"/>
          <p:nvPr/>
        </p:nvSpPr>
        <p:spPr>
          <a:xfrm>
            <a:off x="479376" y="4494248"/>
            <a:ext cx="317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C8206A-C947-D586-27C0-02B3F2C6BE83}"/>
              </a:ext>
            </a:extLst>
          </p:cNvPr>
          <p:cNvSpPr txBox="1"/>
          <p:nvPr/>
        </p:nvSpPr>
        <p:spPr>
          <a:xfrm>
            <a:off x="479376" y="4969736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51A3AA-3DE9-1256-DF3D-AFAA24480494}"/>
              </a:ext>
            </a:extLst>
          </p:cNvPr>
          <p:cNvSpPr txBox="1"/>
          <p:nvPr/>
        </p:nvSpPr>
        <p:spPr>
          <a:xfrm>
            <a:off x="479376" y="5445224"/>
            <a:ext cx="5733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抛物线的表达式为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" name="yt_shape_10444"/>
          <p:cNvSpPr txBox="1"/>
          <p:nvPr/>
        </p:nvSpPr>
        <p:spPr>
          <a:xfrm>
            <a:off x="407368" y="1052736"/>
            <a:ext cx="6001643" cy="330930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的值最小时，求点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抛物线的顶点坐标为（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设抛物线的表达式为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抛物线过点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抛物线的表达式为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0447">
            <a:extLst>
              <a:ext uri="{FF2B5EF4-FFF2-40B4-BE49-F238E27FC236}">
                <a16:creationId xmlns:a16="http://schemas.microsoft.com/office/drawing/2014/main" id="{452E5EA2-DD1B-4CCE-39A5-438CF230D5C0}"/>
              </a:ext>
            </a:extLst>
          </p:cNvPr>
          <p:cNvSpPr txBox="1"/>
          <p:nvPr/>
        </p:nvSpPr>
        <p:spPr>
          <a:xfrm>
            <a:off x="471264" y="1618109"/>
            <a:ext cx="58974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）作点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轴的对称点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" name="yt_image_10448">
            <a:extLst>
              <a:ext uri="{FF2B5EF4-FFF2-40B4-BE49-F238E27FC236}">
                <a16:creationId xmlns:a16="http://schemas.microsoft.com/office/drawing/2014/main" id="{13695590-7F0C-697D-7D81-9DBE128EFB74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3736" y="2815968"/>
            <a:ext cx="1696914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0451">
            <a:extLst>
              <a:ext uri="{FF2B5EF4-FFF2-40B4-BE49-F238E27FC236}">
                <a16:creationId xmlns:a16="http://schemas.microsoft.com/office/drawing/2014/main" id="{1EA3308E-1770-2E45-C6A2-7E775F787B65}"/>
              </a:ext>
            </a:extLst>
          </p:cNvPr>
          <p:cNvSpPr txBox="1"/>
          <p:nvPr/>
        </p:nvSpPr>
        <p:spPr>
          <a:xfrm>
            <a:off x="561275" y="2173639"/>
            <a:ext cx="39209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0452">
            <a:extLst>
              <a:ext uri="{FF2B5EF4-FFF2-40B4-BE49-F238E27FC236}">
                <a16:creationId xmlns:a16="http://schemas.microsoft.com/office/drawing/2014/main" id="{65F5B241-6F14-D8C2-ACF4-2ACCE8B80C5F}"/>
              </a:ext>
            </a:extLst>
          </p:cNvPr>
          <p:cNvSpPr txBox="1"/>
          <p:nvPr/>
        </p:nvSpPr>
        <p:spPr>
          <a:xfrm>
            <a:off x="561275" y="2136092"/>
            <a:ext cx="432329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yt_shape_10453">
                <a:extLst>
                  <a:ext uri="{FF2B5EF4-FFF2-40B4-BE49-F238E27FC236}">
                    <a16:creationId xmlns:a16="http://schemas.microsoft.com/office/drawing/2014/main" id="{6B13CDEB-330E-044C-82DF-441F850E2BFD}"/>
                  </a:ext>
                </a:extLst>
              </p:cNvPr>
              <p:cNvSpPr txBox="1"/>
              <p:nvPr/>
            </p:nvSpPr>
            <p:spPr>
              <a:xfrm>
                <a:off x="561275" y="2615395"/>
                <a:ext cx="3846374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" name="yt_shape_10453">
                <a:extLst>
                  <a:ext uri="{FF2B5EF4-FFF2-40B4-BE49-F238E27FC236}">
                    <a16:creationId xmlns:a16="http://schemas.microsoft.com/office/drawing/2014/main" id="{6B13CDEB-330E-044C-82DF-441F850E2B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275" y="2615395"/>
                <a:ext cx="3846374" cy="1070934"/>
              </a:xfrm>
              <a:prstGeom prst="rect">
                <a:avLst/>
              </a:prstGeom>
              <a:blipFill>
                <a:blip r:embed="rId3"/>
                <a:stretch>
                  <a:fillRect l="-4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yt_shape_10455">
            <a:extLst>
              <a:ext uri="{FF2B5EF4-FFF2-40B4-BE49-F238E27FC236}">
                <a16:creationId xmlns:a16="http://schemas.microsoft.com/office/drawing/2014/main" id="{29B57414-C618-2F1F-FA5B-FA30E1615529}"/>
              </a:ext>
            </a:extLst>
          </p:cNvPr>
          <p:cNvSpPr txBox="1"/>
          <p:nvPr/>
        </p:nvSpPr>
        <p:spPr>
          <a:xfrm>
            <a:off x="561275" y="3737117"/>
            <a:ext cx="15805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E1BFB45-85F4-315D-E7D5-51932AFC30C2}"/>
              </a:ext>
            </a:extLst>
          </p:cNvPr>
          <p:cNvSpPr txBox="1"/>
          <p:nvPr/>
        </p:nvSpPr>
        <p:spPr>
          <a:xfrm>
            <a:off x="507550" y="1571303"/>
            <a:ext cx="6020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）作点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关于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轴的对称点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AE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x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轴于点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P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PB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.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6CE685A-1BC5-2C99-13D4-07A4271288B7}"/>
              </a:ext>
            </a:extLst>
          </p:cNvPr>
          <p:cNvSpPr txBox="1"/>
          <p:nvPr/>
        </p:nvSpPr>
        <p:spPr>
          <a:xfrm>
            <a:off x="471264" y="2089286"/>
            <a:ext cx="4461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9DA3926-3A6E-0B99-DC03-15CE7F375693}"/>
                  </a:ext>
                </a:extLst>
              </p:cNvPr>
              <p:cNvSpPr txBox="1"/>
              <p:nvPr/>
            </p:nvSpPr>
            <p:spPr>
              <a:xfrm>
                <a:off x="471264" y="2568589"/>
                <a:ext cx="3989260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9DA3926-3A6E-0B99-DC03-15CE7F3756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264" y="2568589"/>
                <a:ext cx="3989260" cy="1154189"/>
              </a:xfrm>
              <a:prstGeom prst="rect">
                <a:avLst/>
              </a:prstGeom>
              <a:blipFill>
                <a:blip r:embed="rId4"/>
                <a:stretch>
                  <a:fillRect l="-22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文本框 18">
            <a:extLst>
              <a:ext uri="{FF2B5EF4-FFF2-40B4-BE49-F238E27FC236}">
                <a16:creationId xmlns:a16="http://schemas.microsoft.com/office/drawing/2014/main" id="{BA762EA9-7799-D2C6-58AE-9517BE12E603}"/>
              </a:ext>
            </a:extLst>
          </p:cNvPr>
          <p:cNvSpPr txBox="1"/>
          <p:nvPr/>
        </p:nvSpPr>
        <p:spPr>
          <a:xfrm>
            <a:off x="471264" y="3690311"/>
            <a:ext cx="174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yt_shape_10456">
                <a:extLst>
                  <a:ext uri="{FF2B5EF4-FFF2-40B4-BE49-F238E27FC236}">
                    <a16:creationId xmlns:a16="http://schemas.microsoft.com/office/drawing/2014/main" id="{5272D01F-218E-AF31-D891-1C5296F25850}"/>
                  </a:ext>
                </a:extLst>
              </p:cNvPr>
              <p:cNvSpPr txBox="1"/>
              <p:nvPr/>
            </p:nvSpPr>
            <p:spPr>
              <a:xfrm>
                <a:off x="498692" y="4208199"/>
                <a:ext cx="3071738" cy="13569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0" name="yt_shape_10456">
                <a:extLst>
                  <a:ext uri="{FF2B5EF4-FFF2-40B4-BE49-F238E27FC236}">
                    <a16:creationId xmlns:a16="http://schemas.microsoft.com/office/drawing/2014/main" id="{5272D01F-218E-AF31-D891-1C5296F258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692" y="4208199"/>
                <a:ext cx="3071738" cy="1356910"/>
              </a:xfrm>
              <a:prstGeom prst="rect">
                <a:avLst/>
              </a:prstGeom>
              <a:blipFill>
                <a:blip r:embed="rId5"/>
                <a:stretch>
                  <a:fillRect l="-6151" r="-4960" b="-58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CF3D2155-FC1C-118F-9915-7D65B699A18D}"/>
                  </a:ext>
                </a:extLst>
              </p:cNvPr>
              <p:cNvSpPr txBox="1"/>
              <p:nvPr/>
            </p:nvSpPr>
            <p:spPr>
              <a:xfrm>
                <a:off x="408681" y="4161393"/>
                <a:ext cx="2331149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CF3D2155-FC1C-118F-9915-7D65B699A1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681" y="4161393"/>
                <a:ext cx="2331149" cy="766839"/>
              </a:xfrm>
              <a:prstGeom prst="rect">
                <a:avLst/>
              </a:prstGeom>
              <a:blipFill>
                <a:blip r:embed="rId6"/>
                <a:stretch>
                  <a:fillRect l="-3927" r="-445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417D3911-414A-F4CA-A33E-EE5DDE72E892}"/>
                  </a:ext>
                </a:extLst>
              </p:cNvPr>
              <p:cNvSpPr txBox="1"/>
              <p:nvPr/>
            </p:nvSpPr>
            <p:spPr>
              <a:xfrm>
                <a:off x="408681" y="4834620"/>
                <a:ext cx="3222117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的坐标为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417D3911-414A-F4CA-A33E-EE5DDE72E8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681" y="4834620"/>
                <a:ext cx="3222117" cy="764172"/>
              </a:xfrm>
              <a:prstGeom prst="rect">
                <a:avLst/>
              </a:prstGeom>
              <a:blipFill>
                <a:blip r:embed="rId7"/>
                <a:stretch>
                  <a:fillRect l="-2836" r="-3025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7" grpId="0" build="allAtOnce"/>
      <p:bldP spid="18" grpId="0" build="allAtOnce"/>
      <p:bldP spid="19" grpId="0" build="allAtOnce"/>
      <p:bldP spid="21" grpId="0" build="allAtOnce"/>
      <p:bldP spid="2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1" name="yt_shape_10461"/>
          <p:cNvSpPr txBox="1"/>
          <p:nvPr/>
        </p:nvSpPr>
        <p:spPr>
          <a:xfrm>
            <a:off x="3369962" y="1460000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0460" name="yt_image_1046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509399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63" name="yt_shape_10463"/>
          <p:cNvSpPr txBox="1"/>
          <p:nvPr/>
        </p:nvSpPr>
        <p:spPr>
          <a:xfrm>
            <a:off x="3633788" y="1938425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利用二次函数的增减性比较数的大小</a:t>
            </a:r>
          </a:p>
        </p:txBody>
      </p:sp>
      <p:sp>
        <p:nvSpPr>
          <p:cNvPr id="10464" name="yt_shape_10464"/>
          <p:cNvSpPr txBox="1"/>
          <p:nvPr/>
        </p:nvSpPr>
        <p:spPr>
          <a:xfrm>
            <a:off x="540000" y="2417728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类型一</a:t>
            </a:r>
          </a:p>
        </p:txBody>
      </p:sp>
      <p:sp>
        <p:nvSpPr>
          <p:cNvPr id="10465" name="yt_shape_10465"/>
          <p:cNvSpPr txBox="1"/>
          <p:nvPr/>
        </p:nvSpPr>
        <p:spPr>
          <a:xfrm>
            <a:off x="540119" y="28970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（荆门市中考）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上有两点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，则下列结论正确的是（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66" name="yt_table_1046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724190"/>
              </p:ext>
            </p:extLst>
          </p:nvPr>
        </p:nvGraphicFramePr>
        <p:xfrm>
          <a:off x="540000" y="3856466"/>
          <a:ext cx="3613150" cy="1901952"/>
        </p:xfrm>
        <a:graphic>
          <a:graphicData uri="http://schemas.openxmlformats.org/drawingml/2006/table">
            <a:tbl>
              <a:tblPr/>
              <a:tblGrid>
                <a:gridCol w="3613150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5211BDC-482C-9141-DC3B-F38E31909EDD}"/>
              </a:ext>
            </a:extLst>
          </p:cNvPr>
          <p:cNvSpPr txBox="1"/>
          <p:nvPr/>
        </p:nvSpPr>
        <p:spPr>
          <a:xfrm>
            <a:off x="3345708" y="332571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8" name="yt_shape_10468"/>
          <p:cNvSpPr txBox="1"/>
          <p:nvPr/>
        </p:nvSpPr>
        <p:spPr>
          <a:xfrm>
            <a:off x="540000" y="2315310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469" name="yt_shape_10469"/>
              <p:cNvSpPr txBox="1"/>
              <p:nvPr/>
            </p:nvSpPr>
            <p:spPr>
              <a:xfrm>
                <a:off x="540119" y="2794613"/>
                <a:ext cx="865222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的图象上有两点（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），且｜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｜＞｜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｜，则下列判断正确的是（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 dirty="0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469" name="yt_shape_104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94613"/>
                <a:ext cx="8652225" cy="1106521"/>
              </a:xfrm>
              <a:prstGeom prst="rect">
                <a:avLst/>
              </a:prstGeom>
              <a:blipFill>
                <a:blip r:embed="rId2"/>
                <a:stretch>
                  <a:fillRect l="-2185" r="-846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71" name="yt_table_104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307116"/>
              </p:ext>
            </p:extLst>
          </p:nvPr>
        </p:nvGraphicFramePr>
        <p:xfrm>
          <a:off x="540000" y="3951922"/>
          <a:ext cx="4665981" cy="950976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07B37D0-2E19-EE83-65CE-4D1C820ABC3F}"/>
              </a:ext>
            </a:extLst>
          </p:cNvPr>
          <p:cNvSpPr txBox="1"/>
          <p:nvPr/>
        </p:nvSpPr>
        <p:spPr>
          <a:xfrm>
            <a:off x="7176120" y="34339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3" name="yt_shape_10473"/>
          <p:cNvSpPr txBox="1"/>
          <p:nvPr/>
        </p:nvSpPr>
        <p:spPr>
          <a:xfrm>
            <a:off x="540000" y="1344290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类型三</a:t>
            </a:r>
          </a:p>
        </p:txBody>
      </p:sp>
      <p:sp>
        <p:nvSpPr>
          <p:cNvPr id="10474" name="yt_shape_10474"/>
          <p:cNvSpPr txBox="1"/>
          <p:nvPr/>
        </p:nvSpPr>
        <p:spPr>
          <a:xfrm>
            <a:off x="540119" y="182359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）三点都在二次函数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）的图象上，则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的大小关系是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16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475" name="yt_shape_10475"/>
          <p:cNvSpPr txBox="1"/>
          <p:nvPr/>
        </p:nvSpPr>
        <p:spPr>
          <a:xfrm>
            <a:off x="540000" y="2783028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类型四</a:t>
            </a:r>
          </a:p>
        </p:txBody>
      </p:sp>
      <p:sp>
        <p:nvSpPr>
          <p:cNvPr id="10476" name="yt_shape_10476"/>
          <p:cNvSpPr txBox="1"/>
          <p:nvPr/>
        </p:nvSpPr>
        <p:spPr>
          <a:xfrm>
            <a:off x="540119" y="326233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（宁波市中考）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）都在二次函数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的图象上，若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的取值范围为（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77" name="yt_table_10477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0107467"/>
                  </p:ext>
                </p:extLst>
              </p:nvPr>
            </p:nvGraphicFramePr>
            <p:xfrm>
              <a:off x="540000" y="4221766"/>
              <a:ext cx="4483418" cy="1267334"/>
            </p:xfrm>
            <a:graphic>
              <a:graphicData uri="http://schemas.openxmlformats.org/drawingml/2006/table">
                <a:tbl>
                  <a:tblPr/>
                  <a:tblGrid>
                    <a:gridCol w="2491105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1992313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477" name="yt_table_10477" descr="{&quot;rangeId&quot;:25,&quot;type&quot;:&quot;Option&quot;}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70107467"/>
                  </p:ext>
                </p:extLst>
              </p:nvPr>
            </p:nvGraphicFramePr>
            <p:xfrm>
              <a:off x="540000" y="3777476"/>
              <a:ext cx="4483418" cy="1267334"/>
            </p:xfrm>
            <a:graphic>
              <a:graphicData uri="http://schemas.openxmlformats.org/drawingml/2006/table">
                <a:tbl>
                  <a:tblPr/>
                  <a:tblGrid>
                    <a:gridCol w="2491105">
                      <a:extLst>
                        <a:ext uri="{9D8B030D-6E8A-4147-A177-3AD203B41FA5}">
                          <a16:colId xmlns:a16="http://schemas.microsoft.com/office/drawing/2014/main" val="10055"/>
                        </a:ext>
                      </a:extLst>
                    </a:gridCol>
                    <a:gridCol w="1992313">
                      <a:extLst>
                        <a:ext uri="{9D8B030D-6E8A-4147-A177-3AD203B41FA5}">
                          <a16:colId xmlns:a16="http://schemas.microsoft.com/office/drawing/2014/main" val="10056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695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79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m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cs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4695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8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478" name="yt_image_1047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004" y="5691972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E95E60-813E-A1BE-BF84-EAA8FE075A45}"/>
              </a:ext>
            </a:extLst>
          </p:cNvPr>
          <p:cNvSpPr txBox="1"/>
          <p:nvPr/>
        </p:nvSpPr>
        <p:spPr>
          <a:xfrm>
            <a:off x="6950921" y="2203063"/>
            <a:ext cx="14992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353BB7B-C4C0-D90A-E2E2-BB335B26562B}"/>
              </a:ext>
            </a:extLst>
          </p:cNvPr>
          <p:cNvSpPr txBox="1"/>
          <p:nvPr/>
        </p:nvSpPr>
        <p:spPr>
          <a:xfrm>
            <a:off x="5868246" y="369101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9" name="yt_shape_10379"/>
          <p:cNvSpPr txBox="1"/>
          <p:nvPr/>
        </p:nvSpPr>
        <p:spPr>
          <a:xfrm>
            <a:off x="540000" y="1259741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378" name="yt_image_1037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59741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1" name="yt_shape_10381"/>
          <p:cNvSpPr txBox="1"/>
          <p:nvPr/>
        </p:nvSpPr>
        <p:spPr>
          <a:xfrm>
            <a:off x="540000" y="1963038"/>
            <a:ext cx="618919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</a:t>
            </a:r>
          </a:p>
        </p:txBody>
      </p:sp>
      <p:sp>
        <p:nvSpPr>
          <p:cNvPr id="10382" name="yt_shape_10382"/>
          <p:cNvSpPr txBox="1"/>
          <p:nvPr/>
        </p:nvSpPr>
        <p:spPr>
          <a:xfrm>
            <a:off x="540000" y="2462603"/>
            <a:ext cx="66765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383" name="yt_image_1038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143419"/>
            <a:ext cx="1233450" cy="8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4" name="yt_image_1038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33450" y="3143419"/>
            <a:ext cx="1113906" cy="872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5" name="yt_image_103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07356" y="3094270"/>
            <a:ext cx="1024524" cy="921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6" name="yt_image_1038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91880" y="3105700"/>
            <a:ext cx="1243884" cy="90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9" name="yt_shape_10389"/>
          <p:cNvSpPr txBox="1"/>
          <p:nvPr/>
        </p:nvSpPr>
        <p:spPr>
          <a:xfrm>
            <a:off x="956691" y="401552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</a:p>
        </p:txBody>
      </p:sp>
      <p:sp>
        <p:nvSpPr>
          <p:cNvPr id="10390" name="yt_shape_10390"/>
          <p:cNvSpPr txBox="1"/>
          <p:nvPr/>
        </p:nvSpPr>
        <p:spPr>
          <a:xfrm>
            <a:off x="2498776" y="401552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</a:p>
        </p:txBody>
      </p:sp>
      <p:sp>
        <p:nvSpPr>
          <p:cNvPr id="10391" name="yt_shape_10391"/>
          <p:cNvSpPr txBox="1"/>
          <p:nvPr/>
        </p:nvSpPr>
        <p:spPr>
          <a:xfrm>
            <a:off x="3927991" y="4015528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</a:p>
        </p:txBody>
      </p:sp>
      <p:sp>
        <p:nvSpPr>
          <p:cNvPr id="10392" name="yt_shape_10392"/>
          <p:cNvSpPr txBox="1"/>
          <p:nvPr/>
        </p:nvSpPr>
        <p:spPr>
          <a:xfrm>
            <a:off x="5413788" y="4015528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</a:p>
        </p:txBody>
      </p:sp>
      <p:sp>
        <p:nvSpPr>
          <p:cNvPr id="10393" name="yt_shape_10393"/>
          <p:cNvSpPr txBox="1"/>
          <p:nvPr/>
        </p:nvSpPr>
        <p:spPr>
          <a:xfrm>
            <a:off x="540000" y="4528189"/>
            <a:ext cx="86770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（长沙市中考）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94" name="yt_table_103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958156"/>
              </p:ext>
            </p:extLst>
          </p:nvPr>
        </p:nvGraphicFramePr>
        <p:xfrm>
          <a:off x="540000" y="5007492"/>
          <a:ext cx="5707380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</a:tbl>
          </a:graphicData>
        </a:graphic>
      </p:graphicFrame>
      <p:pic>
        <p:nvPicPr>
          <p:cNvPr id="3" name="yt_shape_1697708204287">
            <a:extLst>
              <a:ext uri="{FF2B5EF4-FFF2-40B4-BE49-F238E27FC236}">
                <a16:creationId xmlns:a16="http://schemas.microsoft.com/office/drawing/2014/main" id="{73ADAB48-DC35-D8A6-05B8-FEF41AF8330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0236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EECE82-1393-FE88-D4D0-CAE8FEF240AD}"/>
              </a:ext>
            </a:extLst>
          </p:cNvPr>
          <p:cNvSpPr txBox="1"/>
          <p:nvPr/>
        </p:nvSpPr>
        <p:spPr>
          <a:xfrm>
            <a:off x="6384064" y="241579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48C0D28-7D82-7EB5-F70C-49BDBCB33834}"/>
              </a:ext>
            </a:extLst>
          </p:cNvPr>
          <p:cNvSpPr txBox="1"/>
          <p:nvPr/>
        </p:nvSpPr>
        <p:spPr>
          <a:xfrm>
            <a:off x="8365264" y="44813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6" name="yt_shape_10396"/>
          <p:cNvSpPr txBox="1"/>
          <p:nvPr/>
        </p:nvSpPr>
        <p:spPr>
          <a:xfrm>
            <a:off x="540000" y="1298739"/>
            <a:ext cx="79156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变式）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画出函数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397" name="yt_shape_10397"/>
          <p:cNvSpPr txBox="1"/>
          <p:nvPr/>
        </p:nvSpPr>
        <p:spPr>
          <a:xfrm>
            <a:off x="540000" y="1778042"/>
            <a:ext cx="153888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解：列表：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graphicFrame>
        <p:nvGraphicFramePr>
          <p:cNvPr id="10398" name="yt_table_1039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1810572"/>
              </p:ext>
            </p:extLst>
          </p:nvPr>
        </p:nvGraphicFramePr>
        <p:xfrm>
          <a:off x="540000" y="2393230"/>
          <a:ext cx="11111992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0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黑体" pitchFamily="24"/>
                          <a:ea typeface="黑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黑体" pitchFamily="24"/>
                          <a:ea typeface="黑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黑体" pitchFamily="24"/>
                          <a:ea typeface="黑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/>
                          </a:solidFill>
                          <a:effectLst/>
                          <a:latin typeface="黑体" pitchFamily="24"/>
                          <a:ea typeface="黑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FF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FF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FF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FF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400" name="yt_shape_10400"/>
          <p:cNvSpPr txBox="1"/>
          <p:nvPr/>
        </p:nvSpPr>
        <p:spPr>
          <a:xfrm>
            <a:off x="540000" y="3796836"/>
            <a:ext cx="4465966" cy="214315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描点并连线：</a:t>
            </a:r>
            <a:r>
              <a:rPr lang="zh-CN" altLang="zh-CN" sz="11900" b="0" i="0" u="none">
                <a:noFill/>
                <a:effectLst/>
                <a:latin typeface="Times New Roman" pitchFamily="119"/>
                <a:ea typeface="Times New Roman" pitchFamily="119"/>
                <a:cs typeface="宋体" pitchFamily="119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</a:t>
            </a:r>
            <a:r>
              <a:rPr lang="en-US" altLang="zh-CN" sz="1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1"/>
                <a:ea typeface="宋体" pitchFamily="1"/>
                <a:cs typeface="宋体" pitchFamily="1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3" name="yt_shape_1697708204565">
            <a:extLst>
              <a:ext uri="{FF2B5EF4-FFF2-40B4-BE49-F238E27FC236}">
                <a16:creationId xmlns:a16="http://schemas.microsoft.com/office/drawing/2014/main" id="{86CFEA47-CEC0-7887-3EF6-C1E058EA31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3796836"/>
            <a:ext cx="2457134" cy="21224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AD363A0-E74A-22F6-B2FD-D67B121F7F63}"/>
              </a:ext>
            </a:extLst>
          </p:cNvPr>
          <p:cNvSpPr txBox="1"/>
          <p:nvPr/>
        </p:nvSpPr>
        <p:spPr>
          <a:xfrm>
            <a:off x="449989" y="1731236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解：列表：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EF0858-D8B5-EEAE-FB66-67E419027B3A}"/>
              </a:ext>
            </a:extLst>
          </p:cNvPr>
          <p:cNvSpPr txBox="1"/>
          <p:nvPr/>
        </p:nvSpPr>
        <p:spPr>
          <a:xfrm>
            <a:off x="449989" y="3750030"/>
            <a:ext cx="4602861" cy="221603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描点并连线：</a:t>
            </a:r>
            <a:r>
              <a:rPr kumimoji="0" lang="zh-CN" altLang="zh-CN" sz="119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119"/>
                <a:ea typeface="Times New Roman" pitchFamily="119"/>
                <a:cs typeface="宋体" pitchFamily="119"/>
                <a:sym typeface="Finished"/>
              </a:rPr>
              <a:t>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                 </a:t>
            </a:r>
            <a:r>
              <a:rPr kumimoji="0" lang="en-US" altLang="zh-CN" sz="1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"/>
                <a:ea typeface="宋体" pitchFamily="1"/>
                <a:cs typeface="宋体" pitchFamily="1"/>
                <a:sym typeface="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noFill/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1" name="yt_shape_10401"/>
          <p:cNvSpPr txBox="1"/>
          <p:nvPr/>
        </p:nvSpPr>
        <p:spPr>
          <a:xfrm>
            <a:off x="540000" y="900000"/>
            <a:ext cx="618919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的性质</a:t>
            </a:r>
          </a:p>
        </p:txBody>
      </p:sp>
      <p:sp>
        <p:nvSpPr>
          <p:cNvPr id="10402" name="yt_shape_10402"/>
          <p:cNvSpPr txBox="1"/>
          <p:nvPr/>
        </p:nvSpPr>
        <p:spPr>
          <a:xfrm>
            <a:off x="540119" y="13995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（成都市中考）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的图象是一条抛物线，下列关于该抛物线的说法，正确的是（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03" name="yt_table_1040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956980"/>
              </p:ext>
            </p:extLst>
          </p:nvPr>
        </p:nvGraphicFramePr>
        <p:xfrm>
          <a:off x="540000" y="2359000"/>
          <a:ext cx="4503738" cy="1901952"/>
        </p:xfrm>
        <a:graphic>
          <a:graphicData uri="http://schemas.openxmlformats.org/drawingml/2006/table">
            <a:tbl>
              <a:tblPr/>
              <a:tblGrid>
                <a:gridCol w="4503738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抛物线经过点（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抛物线的对称轴是直线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抛物线与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轴有两个交点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05" name="yt_shape_10405"/>
              <p:cNvSpPr txBox="1"/>
              <p:nvPr/>
            </p:nvSpPr>
            <p:spPr>
              <a:xfrm>
                <a:off x="540119" y="4311320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（怀化三中月考）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对于抛物线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，下列结论：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开口向下；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对称轴为直线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顶点的坐标为（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其中正确结论的个数为（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0405" name="yt_shape_10405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11320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r="-1537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407" name="yt_table_104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878501"/>
              </p:ext>
            </p:extLst>
          </p:nvPr>
        </p:nvGraphicFramePr>
        <p:xfrm>
          <a:off x="540000" y="5948761"/>
          <a:ext cx="6895466" cy="475488"/>
        </p:xfrm>
        <a:graphic>
          <a:graphicData uri="http://schemas.openxmlformats.org/drawingml/2006/table">
            <a:tbl>
              <a:tblPr/>
              <a:tblGrid>
                <a:gridCol w="1965643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  <a:gridCol w="1948180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1033463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p:pic>
        <p:nvPicPr>
          <p:cNvPr id="3" name="yt_shape_1697708204865">
            <a:extLst>
              <a:ext uri="{FF2B5EF4-FFF2-40B4-BE49-F238E27FC236}">
                <a16:creationId xmlns:a16="http://schemas.microsoft.com/office/drawing/2014/main" id="{E87FE9FB-A542-6B62-AF7B-E535E14B96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32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17EF9F-C84C-5FF7-3D44-41B7D160FF21}"/>
              </a:ext>
            </a:extLst>
          </p:cNvPr>
          <p:cNvSpPr txBox="1"/>
          <p:nvPr/>
        </p:nvSpPr>
        <p:spPr>
          <a:xfrm>
            <a:off x="2736108" y="18282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6B5750-32B1-7F22-B1B4-03EC08D52979}"/>
              </a:ext>
            </a:extLst>
          </p:cNvPr>
          <p:cNvSpPr txBox="1"/>
          <p:nvPr/>
        </p:nvSpPr>
        <p:spPr>
          <a:xfrm>
            <a:off x="3650508" y="54114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9" name="yt_shape_10409"/>
          <p:cNvSpPr txBox="1"/>
          <p:nvPr/>
        </p:nvSpPr>
        <p:spPr>
          <a:xfrm>
            <a:off x="540119" y="111038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（广西自治区中考）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个单位，得到的抛物线是（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10" name="yt_table_104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999599"/>
              </p:ext>
            </p:extLst>
          </p:nvPr>
        </p:nvGraphicFramePr>
        <p:xfrm>
          <a:off x="540000" y="2069821"/>
          <a:ext cx="7094856" cy="950976"/>
        </p:xfrm>
        <a:graphic>
          <a:graphicData uri="http://schemas.openxmlformats.org/drawingml/2006/table">
            <a:tbl>
              <a:tblPr/>
              <a:tblGrid>
                <a:gridCol w="4013518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3081338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412" name="yt_shape_10412"/>
              <p:cNvSpPr txBox="1"/>
              <p:nvPr/>
            </p:nvSpPr>
            <p:spPr>
              <a:xfrm>
                <a:off x="540000" y="3071375"/>
                <a:ext cx="450604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412" name="yt_shape_10412" descr="{&quot;rangeId&quot;:1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60989"/>
                <a:ext cx="4506042" cy="638893"/>
              </a:xfrm>
              <a:prstGeom prst="rect">
                <a:avLst/>
              </a:prstGeom>
              <a:blipFill>
                <a:blip r:embed="rId2"/>
                <a:stretch>
                  <a:fillRect l="-4195" r="-3248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414" name="yt_shape_10414"/>
          <p:cNvSpPr txBox="1"/>
          <p:nvPr/>
        </p:nvSpPr>
        <p:spPr>
          <a:xfrm>
            <a:off x="540000" y="3761056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）写出抛物线的开口方向，顶点坐标和对称轴；</a:t>
            </a:r>
          </a:p>
        </p:txBody>
      </p:sp>
      <p:sp>
        <p:nvSpPr>
          <p:cNvPr id="10415" name="yt_shape_10415"/>
          <p:cNvSpPr txBox="1"/>
          <p:nvPr/>
        </p:nvSpPr>
        <p:spPr>
          <a:xfrm>
            <a:off x="540119" y="47724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）当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满足什么条件时，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的增大而增大？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满足什么条件时，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 spc="15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spc="15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的增大而减小？</a:t>
            </a:r>
          </a:p>
        </p:txBody>
      </p:sp>
      <p:sp>
        <p:nvSpPr>
          <p:cNvPr id="10416" name="yt_shape_10416"/>
          <p:cNvSpPr txBox="1"/>
          <p:nvPr/>
        </p:nvSpPr>
        <p:spPr>
          <a:xfrm>
            <a:off x="540000" y="5199794"/>
            <a:ext cx="1036982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）抛物线的开口向上，顶点坐标为（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），对称轴为直线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417" name="yt_shape_10417"/>
          <p:cNvSpPr txBox="1"/>
          <p:nvPr/>
        </p:nvSpPr>
        <p:spPr>
          <a:xfrm>
            <a:off x="540000" y="5679097"/>
            <a:ext cx="96661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的增大而增大；当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697C98-69F6-381A-950F-E02B574B921D}"/>
              </a:ext>
            </a:extLst>
          </p:cNvPr>
          <p:cNvSpPr txBox="1"/>
          <p:nvPr/>
        </p:nvSpPr>
        <p:spPr>
          <a:xfrm>
            <a:off x="2431308" y="153906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BFED947-8E94-696F-8798-F9106194BF66}"/>
              </a:ext>
            </a:extLst>
          </p:cNvPr>
          <p:cNvSpPr txBox="1"/>
          <p:nvPr/>
        </p:nvSpPr>
        <p:spPr>
          <a:xfrm>
            <a:off x="449989" y="4221088"/>
            <a:ext cx="1044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）抛物线的开口向上，顶点坐标为（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），对称轴为直线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A3E550-42F0-B164-7368-D7847234D2EF}"/>
              </a:ext>
            </a:extLst>
          </p:cNvPr>
          <p:cNvSpPr txBox="1"/>
          <p:nvPr/>
        </p:nvSpPr>
        <p:spPr>
          <a:xfrm>
            <a:off x="449989" y="5632291"/>
            <a:ext cx="97527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的增大而增大；当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8" name="yt_shape_10418"/>
          <p:cNvSpPr txBox="1"/>
          <p:nvPr/>
        </p:nvSpPr>
        <p:spPr>
          <a:xfrm>
            <a:off x="540000" y="2904894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由于不理解平移方向或平移规律而出错</a:t>
            </a:r>
          </a:p>
        </p:txBody>
      </p:sp>
      <p:sp>
        <p:nvSpPr>
          <p:cNvPr id="10419" name="yt_shape_10419"/>
          <p:cNvSpPr txBox="1"/>
          <p:nvPr/>
        </p:nvSpPr>
        <p:spPr>
          <a:xfrm>
            <a:off x="540119" y="340445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（宜宾市中考）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将抛物线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个单位，所得图象的表达式为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205130">
            <a:extLst>
              <a:ext uri="{FF2B5EF4-FFF2-40B4-BE49-F238E27FC236}">
                <a16:creationId xmlns:a16="http://schemas.microsoft.com/office/drawing/2014/main" id="{BB1BFA2F-B7F5-8F02-B4F8-269E8864D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944221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A96426-6291-EF9A-7E9B-EAF244E24D2E}"/>
              </a:ext>
            </a:extLst>
          </p:cNvPr>
          <p:cNvSpPr txBox="1"/>
          <p:nvPr/>
        </p:nvSpPr>
        <p:spPr>
          <a:xfrm>
            <a:off x="3498108" y="3805394"/>
            <a:ext cx="2532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1" name="yt_shape_10421"/>
          <p:cNvSpPr txBox="1"/>
          <p:nvPr/>
        </p:nvSpPr>
        <p:spPr>
          <a:xfrm>
            <a:off x="540000" y="2010108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420" name="yt_image_1042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0108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3" name="yt_shape_10423"/>
          <p:cNvSpPr txBox="1"/>
          <p:nvPr/>
        </p:nvSpPr>
        <p:spPr>
          <a:xfrm>
            <a:off x="540119" y="27019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的图象如图所示，则下列结论正确的是（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425" name="yt_table_1042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0633732"/>
              </p:ext>
            </p:extLst>
          </p:nvPr>
        </p:nvGraphicFramePr>
        <p:xfrm>
          <a:off x="540000" y="3661412"/>
          <a:ext cx="5707380" cy="950976"/>
        </p:xfrm>
        <a:graphic>
          <a:graphicData uri="http://schemas.openxmlformats.org/drawingml/2006/table">
            <a:tbl>
              <a:tblPr/>
              <a:tblGrid>
                <a:gridCol w="3319780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2387600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h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</a:tbl>
          </a:graphicData>
        </a:graphic>
      </p:graphicFrame>
      <p:pic>
        <p:nvPicPr>
          <p:cNvPr id="10424" name="yt_image_10424_skip" title="H_121.7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128" y="3661412"/>
            <a:ext cx="1737738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D1A080-D90C-F7F7-724A-2149C24D3B0F}"/>
              </a:ext>
            </a:extLst>
          </p:cNvPr>
          <p:cNvSpPr txBox="1"/>
          <p:nvPr/>
        </p:nvSpPr>
        <p:spPr>
          <a:xfrm>
            <a:off x="1821708" y="31306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7" name="yt_shape_10427"/>
          <p:cNvSpPr txBox="1"/>
          <p:nvPr/>
        </p:nvSpPr>
        <p:spPr>
          <a:xfrm>
            <a:off x="540000" y="916809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（宁波市中考）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的图象绕顶点旋转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后得到的图象表达式为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如图，已知二次函数的图象顶点坐标为（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与二次函数的图象交于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两点（点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未画出），其中点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30D78D-4C60-3DCF-F04C-330C9863768C}"/>
              </a:ext>
            </a:extLst>
          </p:cNvPr>
          <p:cNvSpPr txBox="1"/>
          <p:nvPr/>
        </p:nvSpPr>
        <p:spPr>
          <a:xfrm>
            <a:off x="1973989" y="1317744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image_10429" title="H_112.23">
            <a:extLst>
              <a:ext uri="{FF2B5EF4-FFF2-40B4-BE49-F238E27FC236}">
                <a16:creationId xmlns:a16="http://schemas.microsoft.com/office/drawing/2014/main" id="{654B72FB-4390-70E9-3C20-3C850E1D32F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12347" y="4129213"/>
            <a:ext cx="2151502" cy="1897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431">
                <a:extLst>
                  <a:ext uri="{FF2B5EF4-FFF2-40B4-BE49-F238E27FC236}">
                    <a16:creationId xmlns:a16="http://schemas.microsoft.com/office/drawing/2014/main" id="{A4900E50-AE18-C03A-8B17-E0A34474F687}"/>
                  </a:ext>
                </a:extLst>
              </p:cNvPr>
              <p:cNvSpPr txBox="1"/>
              <p:nvPr/>
            </p:nvSpPr>
            <p:spPr>
              <a:xfrm>
                <a:off x="540000" y="2880030"/>
                <a:ext cx="8004272" cy="22771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）求该二次函数的表达式；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所以该二次函数的表达式为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4" name="yt_shape_10431">
                <a:extLst>
                  <a:ext uri="{FF2B5EF4-FFF2-40B4-BE49-F238E27FC236}">
                    <a16:creationId xmlns:a16="http://schemas.microsoft.com/office/drawing/2014/main" id="{A4900E50-AE18-C03A-8B17-E0A34474F6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80030"/>
                <a:ext cx="8004272" cy="2277162"/>
              </a:xfrm>
              <a:prstGeom prst="rect">
                <a:avLst/>
              </a:prstGeom>
              <a:blipFill>
                <a:blip r:embed="rId3"/>
                <a:stretch>
                  <a:fillRect l="-2361" t="-2139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A1E861F-2124-5118-5176-520791B97351}"/>
              </a:ext>
            </a:extLst>
          </p:cNvPr>
          <p:cNvSpPr txBox="1"/>
          <p:nvPr/>
        </p:nvSpPr>
        <p:spPr>
          <a:xfrm>
            <a:off x="449989" y="3392288"/>
            <a:ext cx="7790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）解：由题意可设二次函数的表达式为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A21AEA3-39C6-90D6-FC47-EA4E2A4B2019}"/>
              </a:ext>
            </a:extLst>
          </p:cNvPr>
          <p:cNvSpPr txBox="1"/>
          <p:nvPr/>
        </p:nvSpPr>
        <p:spPr>
          <a:xfrm>
            <a:off x="449989" y="3867776"/>
            <a:ext cx="5309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轴交于点（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4E16470-6C82-15E6-4FB9-12E73156099C}"/>
              </a:ext>
            </a:extLst>
          </p:cNvPr>
          <p:cNvSpPr txBox="1"/>
          <p:nvPr/>
        </p:nvSpPr>
        <p:spPr>
          <a:xfrm>
            <a:off x="449989" y="4343264"/>
            <a:ext cx="349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的坐标为（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51EE07D-582F-6F8E-40FF-69B5E70664D9}"/>
                  </a:ext>
                </a:extLst>
              </p:cNvPr>
              <p:cNvSpPr txBox="1"/>
              <p:nvPr/>
            </p:nvSpPr>
            <p:spPr>
              <a:xfrm>
                <a:off x="449989" y="4818752"/>
                <a:ext cx="61998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51EE07D-582F-6F8E-40FF-69B5E70664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18752"/>
                <a:ext cx="6199886" cy="765061"/>
              </a:xfrm>
              <a:prstGeom prst="rect">
                <a:avLst/>
              </a:prstGeom>
              <a:blipFill>
                <a:blip r:embed="rId4"/>
                <a:stretch>
                  <a:fillRect l="-1573" r="-157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88CDC96-3682-5769-6FA7-E307C4129D31}"/>
                  </a:ext>
                </a:extLst>
              </p:cNvPr>
              <p:cNvSpPr txBox="1"/>
              <p:nvPr/>
            </p:nvSpPr>
            <p:spPr>
              <a:xfrm>
                <a:off x="449989" y="5490201"/>
                <a:ext cx="57855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所以该二次函数的表达式为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88CDC96-3682-5769-6FA7-E307C4129D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90201"/>
                <a:ext cx="5785548" cy="726326"/>
              </a:xfrm>
              <a:prstGeom prst="rect">
                <a:avLst/>
              </a:prstGeom>
              <a:blipFill>
                <a:blip r:embed="rId5"/>
                <a:stretch>
                  <a:fillRect l="-1686" r="-168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29" name="yt_image_10429" title="H_112.2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15781" y="2626961"/>
            <a:ext cx="1616455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431" name="yt_shape_10431"/>
              <p:cNvSpPr txBox="1"/>
              <p:nvPr/>
            </p:nvSpPr>
            <p:spPr>
              <a:xfrm>
                <a:off x="467992" y="1119966"/>
                <a:ext cx="9448099" cy="32374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）求证：点（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）不在（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）中所求的二次函数的图象上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）解：由题意可设二次函数的表达式为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与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轴交于点（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的坐标为（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把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）代入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所以该二次函数的表达式为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0431" name="yt_shape_104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992" y="1119966"/>
                <a:ext cx="9448099" cy="3237425"/>
              </a:xfrm>
              <a:prstGeom prst="rect">
                <a:avLst/>
              </a:prstGeom>
              <a:blipFill>
                <a:blip r:embed="rId3"/>
                <a:stretch>
                  <a:fillRect l="-2000" t="-1695" r="-968" b="-2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435">
                <a:extLst>
                  <a:ext uri="{FF2B5EF4-FFF2-40B4-BE49-F238E27FC236}">
                    <a16:creationId xmlns:a16="http://schemas.microsoft.com/office/drawing/2014/main" id="{199BF815-2326-DE1C-30F1-F5F02B267719}"/>
                  </a:ext>
                </a:extLst>
              </p:cNvPr>
              <p:cNvSpPr txBox="1"/>
              <p:nvPr/>
            </p:nvSpPr>
            <p:spPr>
              <a:xfrm>
                <a:off x="450085" y="1603598"/>
                <a:ext cx="11111999" cy="29551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）证明：设点（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）在二次函数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的图象上，则有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整理，得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方程没有实数根，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）不在二次函数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0435">
                <a:extLst>
                  <a:ext uri="{FF2B5EF4-FFF2-40B4-BE49-F238E27FC236}">
                    <a16:creationId xmlns:a16="http://schemas.microsoft.com/office/drawing/2014/main" id="{199BF815-2326-DE1C-30F1-F5F02B2677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085" y="1603598"/>
                <a:ext cx="11111999" cy="2955168"/>
              </a:xfrm>
              <a:prstGeom prst="rect">
                <a:avLst/>
              </a:prstGeom>
              <a:blipFill>
                <a:blip r:embed="rId4"/>
                <a:stretch>
                  <a:fillRect l="-1700" b="-26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4D0E976-B877-079A-1E1B-5522C902C97B}"/>
                  </a:ext>
                </a:extLst>
              </p:cNvPr>
              <p:cNvSpPr txBox="1"/>
              <p:nvPr/>
            </p:nvSpPr>
            <p:spPr>
              <a:xfrm>
                <a:off x="360074" y="1556792"/>
                <a:ext cx="1109567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）证明：设点（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）在二次函数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的图象上，则有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4D0E976-B877-079A-1E1B-5522C902C9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74" y="1556792"/>
                <a:ext cx="11095672" cy="765061"/>
              </a:xfrm>
              <a:prstGeom prst="rect">
                <a:avLst/>
              </a:prstGeom>
              <a:blipFill>
                <a:blip r:embed="rId5"/>
                <a:stretch>
                  <a:fillRect l="-824" r="-87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CDB5053-D74B-E1E5-036C-1E457FED2680}"/>
                  </a:ext>
                </a:extLst>
              </p:cNvPr>
              <p:cNvSpPr txBox="1"/>
              <p:nvPr/>
            </p:nvSpPr>
            <p:spPr>
              <a:xfrm>
                <a:off x="360074" y="2228241"/>
                <a:ext cx="55934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整理，得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CDB5053-D74B-E1E5-036C-1E457FED26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74" y="2228241"/>
                <a:ext cx="5593461" cy="765061"/>
              </a:xfrm>
              <a:prstGeom prst="rect">
                <a:avLst/>
              </a:prstGeom>
              <a:blipFill>
                <a:blip r:embed="rId6"/>
                <a:stretch>
                  <a:fillRect l="-1634" r="-185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D395CDCD-FF26-B600-BB30-FDDFBFDD3D9F}"/>
              </a:ext>
            </a:extLst>
          </p:cNvPr>
          <p:cNvSpPr txBox="1"/>
          <p:nvPr/>
        </p:nvSpPr>
        <p:spPr>
          <a:xfrm>
            <a:off x="360074" y="2899690"/>
            <a:ext cx="518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436ADB5-2C45-7E24-7B18-A6C90D9A7BEE}"/>
              </a:ext>
            </a:extLst>
          </p:cNvPr>
          <p:cNvSpPr txBox="1"/>
          <p:nvPr/>
        </p:nvSpPr>
        <p:spPr>
          <a:xfrm>
            <a:off x="360074" y="337517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方程没有实数根，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26A851E-7D68-9AC0-850F-926385AF9811}"/>
                  </a:ext>
                </a:extLst>
              </p:cNvPr>
              <p:cNvSpPr txBox="1"/>
              <p:nvPr/>
            </p:nvSpPr>
            <p:spPr>
              <a:xfrm>
                <a:off x="360074" y="3850666"/>
                <a:ext cx="80556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点（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）不在二次函数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的图象上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26A851E-7D68-9AC0-850F-926385AF98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074" y="3850666"/>
                <a:ext cx="8055673" cy="726326"/>
              </a:xfrm>
              <a:prstGeom prst="rect">
                <a:avLst/>
              </a:prstGeom>
              <a:blipFill>
                <a:blip r:embed="rId7"/>
                <a:stretch>
                  <a:fillRect l="-1135" r="-121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2279</Words>
  <Application>Microsoft Office PowerPoint</Application>
  <PresentationFormat>宽屏</PresentationFormat>
  <Paragraphs>176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45</cp:revision>
  <dcterms:created xsi:type="dcterms:W3CDTF">2023-05-05T05:33:04Z</dcterms:created>
  <dcterms:modified xsi:type="dcterms:W3CDTF">2023-10-19T14:26:27Z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