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8" r:id="rId6"/>
    <p:sldId id="373" r:id="rId7"/>
    <p:sldId id="374" r:id="rId8"/>
    <p:sldId id="375" r:id="rId9"/>
    <p:sldId id="383" r:id="rId10"/>
    <p:sldId id="378" r:id="rId11"/>
    <p:sldId id="381" r:id="rId12"/>
    <p:sldId id="384" r:id="rId13"/>
    <p:sldId id="385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bin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yt_shape_15363"/>
          <p:cNvSpPr txBox="1"/>
          <p:nvPr/>
        </p:nvSpPr>
        <p:spPr>
          <a:xfrm>
            <a:off x="540000" y="1701823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364" name="yt_shape_15364"/>
          <p:cNvSpPr txBox="1"/>
          <p:nvPr/>
        </p:nvSpPr>
        <p:spPr>
          <a:xfrm>
            <a:off x="540119" y="218112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的图象的性质，下列说法中：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图象开口向下；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增大而减小；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增大而增大；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函数有最大值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正确的有（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65" name="yt_table_1536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370255"/>
              </p:ext>
            </p:extLst>
          </p:nvPr>
        </p:nvGraphicFramePr>
        <p:xfrm>
          <a:off x="540000" y="3620692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84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850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851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8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7"/>
                  </a:ext>
                </a:extLst>
              </a:tr>
            </a:tbl>
          </a:graphicData>
        </a:graphic>
      </p:graphicFrame>
      <p:sp>
        <p:nvSpPr>
          <p:cNvPr id="15367" name="yt_shape_15367"/>
          <p:cNvSpPr txBox="1"/>
          <p:nvPr/>
        </p:nvSpPr>
        <p:spPr>
          <a:xfrm>
            <a:off x="540000" y="4146863"/>
            <a:ext cx="82827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圆锥的底面半径为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，则它的表面积为（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368" name="yt_table_15368" title="H_70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7551507"/>
                  </p:ext>
                </p:extLst>
              </p:nvPr>
            </p:nvGraphicFramePr>
            <p:xfrm>
              <a:off x="540000" y="4626166"/>
              <a:ext cx="7914450" cy="890207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853"/>
                        </a:ext>
                      </a:extLst>
                    </a:gridCol>
                    <a:gridCol w="3391027">
                      <a:extLst>
                        <a:ext uri="{9D8B030D-6E8A-4147-A177-3AD203B41FA5}">
                          <a16:colId xmlns:a16="http://schemas.microsoft.com/office/drawing/2014/main" val="108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A.12πcm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B.26πcm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41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41</m:t>
                                  </m:r>
                                </m:e>
                              </m:rad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5368" name="yt_table_15368" descr="{&quot;rangeId&quot;:3,&quot;type&quot;:&quot;Option&quot;}" title="H_70.0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7551507"/>
                  </p:ext>
                </p:extLst>
              </p:nvPr>
            </p:nvGraphicFramePr>
            <p:xfrm>
              <a:off x="540000" y="3824343"/>
              <a:ext cx="7914450" cy="890207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853"/>
                        </a:ext>
                      </a:extLst>
                    </a:gridCol>
                    <a:gridCol w="3391027">
                      <a:extLst>
                        <a:ext uri="{9D8B030D-6E8A-4147-A177-3AD203B41FA5}">
                          <a16:colId xmlns:a16="http://schemas.microsoft.com/office/drawing/2014/main" val="10854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A.12πcm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B.26πcm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8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8684" r="-75067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3214" t="-98684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2CE7A83-6E95-837F-1FC2-824D45D079EA}"/>
              </a:ext>
            </a:extLst>
          </p:cNvPr>
          <p:cNvSpPr txBox="1"/>
          <p:nvPr/>
        </p:nvSpPr>
        <p:spPr>
          <a:xfrm>
            <a:off x="1821708" y="30852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90972E-73B3-8757-C874-0EF2DAD1523A}"/>
              </a:ext>
            </a:extLst>
          </p:cNvPr>
          <p:cNvSpPr txBox="1"/>
          <p:nvPr/>
        </p:nvSpPr>
        <p:spPr>
          <a:xfrm>
            <a:off x="7974739" y="41000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28" name="yt_shape_15428"/>
          <p:cNvSpPr txBox="1"/>
          <p:nvPr/>
        </p:nvSpPr>
        <p:spPr>
          <a:xfrm>
            <a:off x="540119" y="1597902"/>
            <a:ext cx="11111999" cy="13924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分）如图所示，直线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的垂线，交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，作平行四边形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429" name="yt_image_1542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5298" y="3193551"/>
            <a:ext cx="2281402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31" name="yt_shape_15431"/>
          <p:cNvSpPr txBox="1"/>
          <p:nvPr/>
        </p:nvSpPr>
        <p:spPr>
          <a:xfrm>
            <a:off x="540000" y="5191581"/>
            <a:ext cx="3146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5432">
            <a:extLst>
              <a:ext uri="{FF2B5EF4-FFF2-40B4-BE49-F238E27FC236}">
                <a16:creationId xmlns:a16="http://schemas.microsoft.com/office/drawing/2014/main" id="{B077A508-9A08-195D-C9A1-2D5B5709F615}"/>
              </a:ext>
            </a:extLst>
          </p:cNvPr>
          <p:cNvSpPr txBox="1"/>
          <p:nvPr/>
        </p:nvSpPr>
        <p:spPr>
          <a:xfrm>
            <a:off x="540000" y="1714480"/>
            <a:ext cx="5233805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53A3F1-D118-CE47-CC42-88C7EA6F7038}"/>
              </a:ext>
            </a:extLst>
          </p:cNvPr>
          <p:cNvSpPr txBox="1"/>
          <p:nvPr/>
        </p:nvSpPr>
        <p:spPr>
          <a:xfrm>
            <a:off x="449989" y="2143162"/>
            <a:ext cx="503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▱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DE5C8C-633B-4928-D673-901CBC7F55AD}"/>
              </a:ext>
            </a:extLst>
          </p:cNvPr>
          <p:cNvSpPr txBox="1"/>
          <p:nvPr/>
        </p:nvSpPr>
        <p:spPr>
          <a:xfrm>
            <a:off x="449989" y="2618650"/>
            <a:ext cx="5363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2BEA8B-D344-3E08-3AA7-9B5A1D14E6BA}"/>
              </a:ext>
            </a:extLst>
          </p:cNvPr>
          <p:cNvSpPr txBox="1"/>
          <p:nvPr/>
        </p:nvSpPr>
        <p:spPr>
          <a:xfrm>
            <a:off x="449989" y="3094138"/>
            <a:ext cx="5163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31F415-6AA4-5462-2BB2-8E1ADF67B0E3}"/>
              </a:ext>
            </a:extLst>
          </p:cNvPr>
          <p:cNvSpPr txBox="1"/>
          <p:nvPr/>
        </p:nvSpPr>
        <p:spPr>
          <a:xfrm>
            <a:off x="449989" y="3569626"/>
            <a:ext cx="2242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9728AA0-0816-8F0E-D1FA-938E89938F09}"/>
              </a:ext>
            </a:extLst>
          </p:cNvPr>
          <p:cNvSpPr txBox="1"/>
          <p:nvPr/>
        </p:nvSpPr>
        <p:spPr>
          <a:xfrm>
            <a:off x="449989" y="4045114"/>
            <a:ext cx="341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E7489D-7B03-83D2-10EE-1E68999B6D21}"/>
              </a:ext>
            </a:extLst>
          </p:cNvPr>
          <p:cNvSpPr txBox="1"/>
          <p:nvPr/>
        </p:nvSpPr>
        <p:spPr>
          <a:xfrm>
            <a:off x="449989" y="4520602"/>
            <a:ext cx="332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8B8C3ED-95EF-8009-3777-EFC4F97C8947}"/>
              </a:ext>
            </a:extLst>
          </p:cNvPr>
          <p:cNvSpPr txBox="1"/>
          <p:nvPr/>
        </p:nvSpPr>
        <p:spPr>
          <a:xfrm>
            <a:off x="449989" y="4996090"/>
            <a:ext cx="1696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34" name="yt_shape_15434"/>
              <p:cNvSpPr txBox="1"/>
              <p:nvPr/>
            </p:nvSpPr>
            <p:spPr>
              <a:xfrm>
                <a:off x="540000" y="1415450"/>
                <a:ext cx="5366854" cy="43870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434" name="yt_shape_15434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5450"/>
                <a:ext cx="5366854" cy="4387098"/>
              </a:xfrm>
              <a:prstGeom prst="rect">
                <a:avLst/>
              </a:prstGeom>
              <a:blipFill>
                <a:blip r:embed="rId2"/>
                <a:stretch>
                  <a:fillRect l="-3523" r="-2614" b="-3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1953115-8679-1C84-E36C-ED3EFC9C9915}"/>
                  </a:ext>
                </a:extLst>
              </p:cNvPr>
              <p:cNvSpPr txBox="1"/>
              <p:nvPr/>
            </p:nvSpPr>
            <p:spPr>
              <a:xfrm>
                <a:off x="449989" y="1368644"/>
                <a:ext cx="54950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mathAnswerShape': 1}">
                <a:extLst>
                  <a:ext uri="{FF2B5EF4-FFF2-40B4-BE49-F238E27FC236}">
                    <a16:creationId xmlns:a16="http://schemas.microsoft.com/office/drawing/2014/main" id="{41953115-8679-1C84-E36C-ED3EFC9C99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68644"/>
                <a:ext cx="5495036" cy="765061"/>
              </a:xfrm>
              <a:prstGeom prst="rect">
                <a:avLst/>
              </a:prstGeom>
              <a:blipFill>
                <a:blip r:embed="rId3"/>
                <a:stretch>
                  <a:fillRect l="-1776" r="-188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058667-68AA-4FB4-49A5-FA9836E10710}"/>
                  </a:ext>
                </a:extLst>
              </p:cNvPr>
              <p:cNvSpPr txBox="1"/>
              <p:nvPr/>
            </p:nvSpPr>
            <p:spPr>
              <a:xfrm>
                <a:off x="449989" y="2040093"/>
                <a:ext cx="38043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mathAnswerShape': 1}">
                <a:extLst>
                  <a:ext uri="{FF2B5EF4-FFF2-40B4-BE49-F238E27FC236}">
                    <a16:creationId xmlns:a16="http://schemas.microsoft.com/office/drawing/2014/main" id="{77058667-68AA-4FB4-49A5-FA9836E107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40093"/>
                <a:ext cx="3804348" cy="765061"/>
              </a:xfrm>
              <a:prstGeom prst="rect">
                <a:avLst/>
              </a:prstGeom>
              <a:blipFill>
                <a:blip r:embed="rId4"/>
                <a:stretch>
                  <a:fillRect l="-2564" r="-256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3C9BE9C-ED1F-9209-CE76-0C4A03D510CC}"/>
              </a:ext>
            </a:extLst>
          </p:cNvPr>
          <p:cNvSpPr txBox="1"/>
          <p:nvPr/>
        </p:nvSpPr>
        <p:spPr>
          <a:xfrm>
            <a:off x="449989" y="2711542"/>
            <a:ext cx="458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E8EFE7-7D96-81DB-9AB4-0ED34063DCB5}"/>
                  </a:ext>
                </a:extLst>
              </p:cNvPr>
              <p:cNvSpPr txBox="1"/>
              <p:nvPr/>
            </p:nvSpPr>
            <p:spPr>
              <a:xfrm>
                <a:off x="449989" y="3187030"/>
                <a:ext cx="4729480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, 'mathAnswerShape': 1}">
                <a:extLst>
                  <a:ext uri="{FF2B5EF4-FFF2-40B4-BE49-F238E27FC236}">
                    <a16:creationId xmlns:a16="http://schemas.microsoft.com/office/drawing/2014/main" id="{28E8EFE7-7D96-81DB-9AB4-0ED34063DC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7030"/>
                <a:ext cx="4729480" cy="769062"/>
              </a:xfrm>
              <a:prstGeom prst="rect">
                <a:avLst/>
              </a:prstGeom>
              <a:blipFill>
                <a:blip r:embed="rId5"/>
                <a:stretch>
                  <a:fillRect l="-2062" r="-19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D096967-38E8-E21B-B83E-32F0983378E0}"/>
              </a:ext>
            </a:extLst>
          </p:cNvPr>
          <p:cNvSpPr txBox="1"/>
          <p:nvPr/>
        </p:nvSpPr>
        <p:spPr>
          <a:xfrm>
            <a:off x="449989" y="3862481"/>
            <a:ext cx="178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F20F10-6D38-FC78-C73B-42236BFC8A86}"/>
              </a:ext>
            </a:extLst>
          </p:cNvPr>
          <p:cNvSpPr txBox="1"/>
          <p:nvPr/>
        </p:nvSpPr>
        <p:spPr>
          <a:xfrm>
            <a:off x="449989" y="4337968"/>
            <a:ext cx="46032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B8071A5-C639-80A9-59B9-B6B40E128EC7}"/>
              </a:ext>
            </a:extLst>
          </p:cNvPr>
          <p:cNvSpPr txBox="1"/>
          <p:nvPr/>
        </p:nvSpPr>
        <p:spPr>
          <a:xfrm>
            <a:off x="449989" y="4813456"/>
            <a:ext cx="2383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5F0A898-4B0A-BB98-D372-0DBF190C6375}"/>
              </a:ext>
            </a:extLst>
          </p:cNvPr>
          <p:cNvSpPr txBox="1"/>
          <p:nvPr/>
        </p:nvSpPr>
        <p:spPr>
          <a:xfrm>
            <a:off x="449989" y="5288944"/>
            <a:ext cx="21549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69" name="yt_shape_15369"/>
              <p:cNvSpPr txBox="1"/>
              <p:nvPr/>
            </p:nvSpPr>
            <p:spPr>
              <a:xfrm>
                <a:off x="540119" y="1071678"/>
                <a:ext cx="11111999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在一个不透明的口袋里有红、黄、蓝三种颜色的小球，这些球除颜色外完全相同，其中有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个黄球，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个蓝球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若随机摸出一个蓝球的概率为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，则随机摸出一个红球的概率为（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369" name="yt_shape_15369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71678"/>
                <a:ext cx="11111999" cy="1589089"/>
              </a:xfrm>
              <a:prstGeom prst="rect">
                <a:avLst/>
              </a:prstGeom>
              <a:blipFill>
                <a:blip r:embed="rId2"/>
                <a:stretch>
                  <a:fillRect l="-1701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371" name="yt_table_15371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35767269"/>
                  </p:ext>
                </p:extLst>
              </p:nvPr>
            </p:nvGraphicFramePr>
            <p:xfrm>
              <a:off x="540000" y="2711555"/>
              <a:ext cx="7285990" cy="640017"/>
            </p:xfrm>
            <a:graphic>
              <a:graphicData uri="http://schemas.openxmlformats.org/drawingml/2006/table">
                <a:tbl>
                  <a:tblPr/>
                  <a:tblGrid>
                    <a:gridCol w="2119630">
                      <a:extLst>
                        <a:ext uri="{9D8B030D-6E8A-4147-A177-3AD203B41FA5}">
                          <a16:colId xmlns:a16="http://schemas.microsoft.com/office/drawing/2014/main" val="10855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856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85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8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371" name="yt_table_15371" descr="{&quot;rangeId&quot;:4,&quot;type&quot;:&quot;Option&quot;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35767269"/>
                  </p:ext>
                </p:extLst>
              </p:nvPr>
            </p:nvGraphicFramePr>
            <p:xfrm>
              <a:off x="540000" y="2539877"/>
              <a:ext cx="7285990" cy="640017"/>
            </p:xfrm>
            <a:graphic>
              <a:graphicData uri="http://schemas.openxmlformats.org/drawingml/2006/table">
                <a:tbl>
                  <a:tblPr/>
                  <a:tblGrid>
                    <a:gridCol w="2119630">
                      <a:extLst>
                        <a:ext uri="{9D8B030D-6E8A-4147-A177-3AD203B41FA5}">
                          <a16:colId xmlns:a16="http://schemas.microsoft.com/office/drawing/2014/main" val="10855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856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857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858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367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2053" r="-14868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2053" r="-4868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2048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372" name="yt_shape_15372"/>
              <p:cNvSpPr txBox="1"/>
              <p:nvPr/>
            </p:nvSpPr>
            <p:spPr>
              <a:xfrm>
                <a:off x="540119" y="3402218"/>
                <a:ext cx="11111999" cy="465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372" name="yt_shape_15372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02218"/>
                <a:ext cx="11111999" cy="465577"/>
              </a:xfrm>
              <a:prstGeom prst="rect">
                <a:avLst/>
              </a:prstGeom>
              <a:blipFill>
                <a:blip r:embed="rId4"/>
                <a:stretch>
                  <a:fillRect l="-1701" t="-3947" r="-1262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377" name="yt_table_15377_skip" title="H_5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6451136"/>
                  </p:ext>
                </p:extLst>
              </p:nvPr>
            </p:nvGraphicFramePr>
            <p:xfrm>
              <a:off x="540000" y="3918583"/>
              <a:ext cx="7439978" cy="636715"/>
            </p:xfrm>
            <a:graphic>
              <a:graphicData uri="http://schemas.openxmlformats.org/drawingml/2006/table">
                <a:tbl>
                  <a:tblPr/>
                  <a:tblGrid>
                    <a:gridCol w="2119630">
                      <a:extLst>
                        <a:ext uri="{9D8B030D-6E8A-4147-A177-3AD203B41FA5}">
                          <a16:colId xmlns:a16="http://schemas.microsoft.com/office/drawing/2014/main" val="10859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860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861"/>
                        </a:ext>
                      </a:extLst>
                    </a:gridCol>
                    <a:gridCol w="1163638">
                      <a:extLst>
                        <a:ext uri="{9D8B030D-6E8A-4147-A177-3AD203B41FA5}">
                          <a16:colId xmlns:a16="http://schemas.microsoft.com/office/drawing/2014/main" val="108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5377" name="yt_table_15377_skip" descr="{&quot;rangeId&quot;:5,&quot;type&quot;:&quot;Option&quot;,&quot;drawing&quot;:[&quot;yt_shape_15374&quot;]}" title="H_50.1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16451136"/>
                  </p:ext>
                </p:extLst>
              </p:nvPr>
            </p:nvGraphicFramePr>
            <p:xfrm>
              <a:off x="540000" y="3746905"/>
              <a:ext cx="7439978" cy="636715"/>
            </p:xfrm>
            <a:graphic>
              <a:graphicData uri="http://schemas.openxmlformats.org/drawingml/2006/table">
                <a:tbl>
                  <a:tblPr/>
                  <a:tblGrid>
                    <a:gridCol w="2119630">
                      <a:extLst>
                        <a:ext uri="{9D8B030D-6E8A-4147-A177-3AD203B41FA5}">
                          <a16:colId xmlns:a16="http://schemas.microsoft.com/office/drawing/2014/main" val="10859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860"/>
                        </a:ext>
                      </a:extLst>
                    </a:gridCol>
                    <a:gridCol w="2078355">
                      <a:extLst>
                        <a:ext uri="{9D8B030D-6E8A-4147-A177-3AD203B41FA5}">
                          <a16:colId xmlns:a16="http://schemas.microsoft.com/office/drawing/2014/main" val="10861"/>
                        </a:ext>
                      </a:extLst>
                    </a:gridCol>
                    <a:gridCol w="1163638">
                      <a:extLst>
                        <a:ext uri="{9D8B030D-6E8A-4147-A177-3AD203B41FA5}">
                          <a16:colId xmlns:a16="http://schemas.microsoft.com/office/drawing/2014/main" val="10862"/>
                        </a:ext>
                      </a:extLst>
                    </a:gridCol>
                  </a:tblGrid>
                  <a:tr h="636715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1754" r="-155556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02346" r="-5601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539791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374" name="yt_shape_15374_skip" title="H_175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9707" y="3918583"/>
            <a:ext cx="1600128" cy="2228229"/>
            <a:chOff x="0" y="0"/>
            <a:chExt cx="1600128" cy="2228229"/>
          </a:xfrm>
        </p:grpSpPr>
        <p:pic>
          <p:nvPicPr>
            <p:cNvPr id="2" name="yt_image_1537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600128" cy="18322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76" name="yt_shape_15376"/>
            <p:cNvSpPr txBox="1"/>
            <p:nvPr/>
          </p:nvSpPr>
          <p:spPr>
            <a:xfrm>
              <a:off x="-190315" y="1868229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4B47991-110C-8AB3-4FB4-0738C8DFB97A}"/>
              </a:ext>
            </a:extLst>
          </p:cNvPr>
          <p:cNvSpPr txBox="1"/>
          <p:nvPr/>
        </p:nvSpPr>
        <p:spPr>
          <a:xfrm>
            <a:off x="2431308" y="21742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A2182E-87E7-8556-1D19-FDA149E9A4A8}"/>
              </a:ext>
            </a:extLst>
          </p:cNvPr>
          <p:cNvSpPr txBox="1"/>
          <p:nvPr/>
        </p:nvSpPr>
        <p:spPr>
          <a:xfrm>
            <a:off x="10854710" y="3355412"/>
            <a:ext cx="383286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8" name="yt_shape_15378"/>
          <p:cNvSpPr txBox="1"/>
          <p:nvPr/>
        </p:nvSpPr>
        <p:spPr>
          <a:xfrm>
            <a:off x="540119" y="219939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）的图象如图所示，有下列结论：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，正确的有（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382" name="yt_table_1538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725909"/>
              </p:ext>
            </p:extLst>
          </p:nvPr>
        </p:nvGraphicFramePr>
        <p:xfrm>
          <a:off x="540000" y="3158831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86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86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86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8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2"/>
                  </a:ext>
                </a:extLst>
              </a:tr>
            </a:tbl>
          </a:graphicData>
        </a:graphic>
      </p:graphicFrame>
      <p:grpSp>
        <p:nvGrpSpPr>
          <p:cNvPr id="15379" name="yt_shape_15379_skip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64678" y="3158831"/>
            <a:ext cx="1385110" cy="1860183"/>
            <a:chOff x="0" y="0"/>
            <a:chExt cx="1385110" cy="1860183"/>
          </a:xfrm>
        </p:grpSpPr>
        <p:pic>
          <p:nvPicPr>
            <p:cNvPr id="2" name="yt_image_1537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85110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81" name="yt_shape_15381"/>
            <p:cNvSpPr txBox="1"/>
            <p:nvPr/>
          </p:nvSpPr>
          <p:spPr>
            <a:xfrm>
              <a:off x="159274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706CD47-C639-20AE-FCFA-5724C6886B8B}"/>
              </a:ext>
            </a:extLst>
          </p:cNvPr>
          <p:cNvSpPr txBox="1"/>
          <p:nvPr/>
        </p:nvSpPr>
        <p:spPr>
          <a:xfrm>
            <a:off x="8762257" y="262807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4" name="yt_shape_15384"/>
          <p:cNvSpPr txBox="1"/>
          <p:nvPr/>
        </p:nvSpPr>
        <p:spPr>
          <a:xfrm>
            <a:off x="540000" y="736266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385" name="yt_shape_15385"/>
          <p:cNvSpPr txBox="1"/>
          <p:nvPr/>
        </p:nvSpPr>
        <p:spPr>
          <a:xfrm>
            <a:off x="540119" y="12155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学校小卖部货架上摆放着某品牌方便面，它们的三视图如图所示，则货架上的方便面至少有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386" name="yt_image_1538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278" y="2327368"/>
            <a:ext cx="4345443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388" name="yt_shape_15388"/>
              <p:cNvSpPr txBox="1"/>
              <p:nvPr/>
            </p:nvSpPr>
            <p:spPr>
              <a:xfrm>
                <a:off x="540119" y="3738026"/>
                <a:ext cx="11111999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本艺术类、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本文学类、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本科技类的书籍混在一起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若小陈从中随机抽取一本，则抽中文学类的概率为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388" name="yt_shape_153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38026"/>
                <a:ext cx="11111999" cy="1121333"/>
              </a:xfrm>
              <a:prstGeom prst="rect">
                <a:avLst/>
              </a:prstGeom>
              <a:blipFill>
                <a:blip r:embed="rId3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90" name="yt_shape_15390"/>
          <p:cNvSpPr txBox="1"/>
          <p:nvPr/>
        </p:nvSpPr>
        <p:spPr>
          <a:xfrm>
            <a:off x="540119" y="491014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的直径，弦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5FA2EC9-0C0D-24CD-4564-F5CD9D0D4592}"/>
              </a:ext>
            </a:extLst>
          </p:cNvPr>
          <p:cNvSpPr txBox="1"/>
          <p:nvPr/>
        </p:nvSpPr>
        <p:spPr>
          <a:xfrm>
            <a:off x="2278908" y="1644251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00584F-FD6E-63D3-A866-303E7A433E64}"/>
                  </a:ext>
                </a:extLst>
              </p:cNvPr>
              <p:cNvSpPr txBox="1"/>
              <p:nvPr/>
            </p:nvSpPr>
            <p:spPr>
              <a:xfrm>
                <a:off x="4412508" y="4017178"/>
                <a:ext cx="30867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00584F-FD6E-63D3-A866-303E7A433E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12508" y="4017178"/>
                <a:ext cx="308674" cy="728612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0087809-6024-46A8-19A2-2E730FA6D809}"/>
              </a:ext>
            </a:extLst>
          </p:cNvPr>
          <p:cNvSpPr txBox="1"/>
          <p:nvPr/>
        </p:nvSpPr>
        <p:spPr>
          <a:xfrm>
            <a:off x="1956646" y="5338829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1E2A4A2-087E-CF79-10BD-5ADEF89B0D4C}"/>
              </a:ext>
            </a:extLst>
          </p:cNvPr>
          <p:cNvSpPr txBox="1"/>
          <p:nvPr/>
        </p:nvSpPr>
        <p:spPr>
          <a:xfrm>
            <a:off x="4482358" y="5338829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6" name="yt_shape_15391" title="H_127.9311">
            <a:extLst>
              <a:ext uri="{FF2B5EF4-FFF2-40B4-BE49-F238E27FC236}">
                <a16:creationId xmlns:a16="http://schemas.microsoft.com/office/drawing/2014/main" id="{73CB16A0-7074-A741-E881-86CA3303E92F}"/>
              </a:ext>
            </a:extLst>
          </p:cNvPr>
          <p:cNvGrpSpPr/>
          <p:nvPr/>
        </p:nvGrpSpPr>
        <p:grpSpPr>
          <a:xfrm>
            <a:off x="6600056" y="5433237"/>
            <a:ext cx="1202646" cy="1332182"/>
            <a:chOff x="0" y="0"/>
            <a:chExt cx="1432405" cy="1791633"/>
          </a:xfrm>
        </p:grpSpPr>
        <p:pic>
          <p:nvPicPr>
            <p:cNvPr id="7" name="yt_image_15391">
              <a:extLst>
                <a:ext uri="{FF2B5EF4-FFF2-40B4-BE49-F238E27FC236}">
                  <a16:creationId xmlns:a16="http://schemas.microsoft.com/office/drawing/2014/main" id="{5A254AD1-9E62-B854-FD2B-1CB83114D908}"/>
                </a:ex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310459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5393">
              <a:extLst>
                <a:ext uri="{FF2B5EF4-FFF2-40B4-BE49-F238E27FC236}">
                  <a16:creationId xmlns:a16="http://schemas.microsoft.com/office/drawing/2014/main" id="{12C668BD-E573-2385-024F-2BD91986CA87}"/>
                </a:ext>
              </a:extLst>
            </p:cNvPr>
            <p:cNvSpPr txBox="1"/>
            <p:nvPr/>
          </p:nvSpPr>
          <p:spPr>
            <a:xfrm>
              <a:off x="121946" y="1215329"/>
              <a:ext cx="1310459" cy="576304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395" name="yt_shape_15395"/>
              <p:cNvSpPr txBox="1"/>
              <p:nvPr/>
            </p:nvSpPr>
            <p:spPr>
              <a:xfrm>
                <a:off x="540119" y="1618665"/>
                <a:ext cx="11111999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如图所示，已知正方形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分别为各边上的点，且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设小正方形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EFGH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关于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的函数表达式为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的值最小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395" name="yt_shape_15395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18665"/>
                <a:ext cx="11111999" cy="1599156"/>
              </a:xfrm>
              <a:prstGeom prst="rect">
                <a:avLst/>
              </a:prstGeom>
              <a:blipFill>
                <a:blip r:embed="rId2"/>
                <a:stretch>
                  <a:fillRect l="-1701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00" name="yt_shape_15400"/>
          <p:cNvSpPr txBox="1"/>
          <p:nvPr/>
        </p:nvSpPr>
        <p:spPr>
          <a:xfrm>
            <a:off x="540000" y="52766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397" name="yt_shape_15397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70896" y="3420973"/>
            <a:ext cx="1450207" cy="1805319"/>
            <a:chOff x="0" y="0"/>
            <a:chExt cx="1450207" cy="1805319"/>
          </a:xfrm>
        </p:grpSpPr>
        <p:pic>
          <p:nvPicPr>
            <p:cNvPr id="2" name="yt_image_15397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50207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99" name="yt_shape_15399"/>
            <p:cNvSpPr txBox="1"/>
            <p:nvPr/>
          </p:nvSpPr>
          <p:spPr>
            <a:xfrm>
              <a:off x="191822" y="144531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34EE042-1659-E074-3656-3E260D5146AA}"/>
              </a:ext>
            </a:extLst>
          </p:cNvPr>
          <p:cNvSpPr txBox="1"/>
          <p:nvPr/>
        </p:nvSpPr>
        <p:spPr>
          <a:xfrm>
            <a:off x="1059708" y="2522835"/>
            <a:ext cx="2075561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39220B2-C271-58E2-D634-2A5F11E55504}"/>
                  </a:ext>
                </a:extLst>
              </p:cNvPr>
              <p:cNvSpPr txBox="1"/>
              <p:nvPr/>
            </p:nvSpPr>
            <p:spPr>
              <a:xfrm>
                <a:off x="4614121" y="2361875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39220B2-C271-58E2-D634-2A5F11E555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4121" y="2361875"/>
                <a:ext cx="308674" cy="726326"/>
              </a:xfrm>
              <a:prstGeom prst="rect">
                <a:avLst/>
              </a:prstGeom>
              <a:blipFill>
                <a:blip r:embed="rId4"/>
                <a:stretch>
                  <a:fillRect l="-1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1" name="yt_shape_15401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402" name="yt_shape_15402"/>
          <p:cNvSpPr txBox="1"/>
          <p:nvPr/>
        </p:nvSpPr>
        <p:spPr>
          <a:xfrm>
            <a:off x="540000" y="1379303"/>
            <a:ext cx="89928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403" name="yt_shape_15403"/>
          <p:cNvSpPr txBox="1"/>
          <p:nvPr/>
        </p:nvSpPr>
        <p:spPr>
          <a:xfrm>
            <a:off x="540000" y="1858606"/>
            <a:ext cx="21544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15404" name="yt_shape_15404"/>
          <p:cNvSpPr txBox="1"/>
          <p:nvPr/>
        </p:nvSpPr>
        <p:spPr>
          <a:xfrm>
            <a:off x="540119" y="233790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）是该函数图象上的两点，当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之间的数量关系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405" name="yt_shape_15405"/>
          <p:cNvSpPr txBox="1"/>
          <p:nvPr/>
        </p:nvSpPr>
        <p:spPr>
          <a:xfrm>
            <a:off x="540000" y="3297344"/>
            <a:ext cx="93775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）将（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）代入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406" name="yt_shape_15406"/>
          <p:cNvSpPr txBox="1"/>
          <p:nvPr/>
        </p:nvSpPr>
        <p:spPr>
          <a:xfrm>
            <a:off x="540000" y="3776647"/>
            <a:ext cx="8284319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）根据题意，得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化简，得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D975EAE-4E17-6B61-FCDA-D047D9192E10}"/>
              </a:ext>
            </a:extLst>
          </p:cNvPr>
          <p:cNvSpPr txBox="1"/>
          <p:nvPr/>
        </p:nvSpPr>
        <p:spPr>
          <a:xfrm>
            <a:off x="449989" y="3250538"/>
            <a:ext cx="9466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）将（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47F414-DB6E-DCB0-7DC2-670456AF74BC}"/>
              </a:ext>
            </a:extLst>
          </p:cNvPr>
          <p:cNvSpPr txBox="1"/>
          <p:nvPr/>
        </p:nvSpPr>
        <p:spPr>
          <a:xfrm>
            <a:off x="449989" y="3729841"/>
            <a:ext cx="8384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）根据题意，得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8865CB5-96F6-9CEC-8E47-7FE6BDB00750}"/>
              </a:ext>
            </a:extLst>
          </p:cNvPr>
          <p:cNvSpPr txBox="1"/>
          <p:nvPr/>
        </p:nvSpPr>
        <p:spPr>
          <a:xfrm>
            <a:off x="449989" y="4205329"/>
            <a:ext cx="1567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D9FEEDB-DCFD-C3E9-E652-944C055EAE5F}"/>
              </a:ext>
            </a:extLst>
          </p:cNvPr>
          <p:cNvSpPr txBox="1"/>
          <p:nvPr/>
        </p:nvSpPr>
        <p:spPr>
          <a:xfrm>
            <a:off x="449989" y="4680817"/>
            <a:ext cx="5244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3A81CD-0158-DD18-EEB7-89C8D56FE553}"/>
              </a:ext>
            </a:extLst>
          </p:cNvPr>
          <p:cNvSpPr txBox="1"/>
          <p:nvPr/>
        </p:nvSpPr>
        <p:spPr>
          <a:xfrm>
            <a:off x="449989" y="5156305"/>
            <a:ext cx="5320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05738E-981B-F15D-9001-38C9D42EC34E}"/>
              </a:ext>
            </a:extLst>
          </p:cNvPr>
          <p:cNvSpPr txBox="1"/>
          <p:nvPr/>
        </p:nvSpPr>
        <p:spPr>
          <a:xfrm>
            <a:off x="449989" y="5631793"/>
            <a:ext cx="3821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C170D7C-0D9E-599E-1DD7-7122AD09F6C9}"/>
              </a:ext>
            </a:extLst>
          </p:cNvPr>
          <p:cNvSpPr txBox="1"/>
          <p:nvPr/>
        </p:nvSpPr>
        <p:spPr>
          <a:xfrm>
            <a:off x="449989" y="6107281"/>
            <a:ext cx="27629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化简，得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07" name="yt_shape_15407"/>
          <p:cNvSpPr txBox="1"/>
          <p:nvPr/>
        </p:nvSpPr>
        <p:spPr>
          <a:xfrm>
            <a:off x="540119" y="10115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为计算机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扫雷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游戏的画面，在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个小方格的雷区中，随机埋藏着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颗地雷，每个小方格最多能埋藏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颗地雷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411" name="yt_shape_15411"/>
          <p:cNvSpPr txBox="1"/>
          <p:nvPr/>
        </p:nvSpPr>
        <p:spPr>
          <a:xfrm>
            <a:off x="540000" y="470999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pic>
        <p:nvPicPr>
          <p:cNvPr id="2" name="yt_image_1540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2671" y="1970939"/>
            <a:ext cx="1926657" cy="229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10" name="yt_shape_15410"/>
          <p:cNvSpPr txBox="1"/>
          <p:nvPr/>
        </p:nvSpPr>
        <p:spPr>
          <a:xfrm>
            <a:off x="5562718" y="4299797"/>
            <a:ext cx="1102562" cy="360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412" name="yt_shape_15412"/>
              <p:cNvSpPr txBox="1"/>
              <p:nvPr/>
            </p:nvSpPr>
            <p:spPr>
              <a:xfrm>
                <a:off x="540119" y="5083432"/>
                <a:ext cx="11111999" cy="11230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）小明如果踩在图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个小方格的任意一个小方格，则踩中地雷的概率是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412" name="yt_shape_15412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83432"/>
                <a:ext cx="11111999" cy="1123064"/>
              </a:xfrm>
              <a:prstGeom prst="rect">
                <a:avLst/>
              </a:prstGeom>
              <a:blipFill>
                <a:blip r:embed="rId3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E96EE2-1F30-9DBE-8174-42A726754C3D}"/>
                  </a:ext>
                </a:extLst>
              </p:cNvPr>
              <p:cNvSpPr txBox="1"/>
              <p:nvPr/>
            </p:nvSpPr>
            <p:spPr>
              <a:xfrm>
                <a:off x="1059708" y="5362584"/>
                <a:ext cx="437261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FE96EE2-1F30-9DBE-8174-42A726754C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5362584"/>
                <a:ext cx="437261" cy="730327"/>
              </a:xfrm>
              <a:prstGeom prst="rect">
                <a:avLst/>
              </a:prstGeom>
              <a:blipFill>
                <a:blip r:embed="rId4"/>
                <a:stretch>
                  <a:fillRect l="-1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4" name="yt_shape_15414"/>
          <p:cNvSpPr txBox="1"/>
          <p:nvPr/>
        </p:nvSpPr>
        <p:spPr>
          <a:xfrm>
            <a:off x="540119" y="9373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，小明游戏时先踩中一个小方格，显示数字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，它表示与这个方格相邻的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个小方格（图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中黑框所围区域，设为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区域）中埋藏着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颗地雷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418" name="yt_shape_15418"/>
          <p:cNvSpPr txBox="1"/>
          <p:nvPr/>
        </p:nvSpPr>
        <p:spPr>
          <a:xfrm>
            <a:off x="540000" y="478819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15" name="yt_shape_15415" title="H_211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2671" y="2049141"/>
            <a:ext cx="1926657" cy="2688858"/>
            <a:chOff x="0" y="0"/>
            <a:chExt cx="1926657" cy="2688858"/>
          </a:xfrm>
        </p:grpSpPr>
        <p:pic>
          <p:nvPicPr>
            <p:cNvPr id="3" name="yt_image_15415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6657" cy="22928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17" name="yt_shape_15417"/>
            <p:cNvSpPr txBox="1"/>
            <p:nvPr/>
          </p:nvSpPr>
          <p:spPr>
            <a:xfrm>
              <a:off x="734779" y="2328858"/>
              <a:ext cx="49309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图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419" name="yt_shape_15419"/>
              <p:cNvSpPr txBox="1"/>
              <p:nvPr/>
            </p:nvSpPr>
            <p:spPr>
              <a:xfrm>
                <a:off x="540119" y="5161634"/>
                <a:ext cx="11111999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若踩中地雷游戏结束，小明第二步选择踩在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区域内的小方格，则第二步游戏结束的概率是</a:t>
                </a:r>
                <a:r>
                  <a:rPr lang="zh-CN" altLang="zh-CN" sz="100" b="0" i="1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1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5419" name="yt_shape_15419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161634"/>
                <a:ext cx="11111999" cy="1119024"/>
              </a:xfrm>
              <a:prstGeom prst="rect">
                <a:avLst/>
              </a:prstGeom>
              <a:blipFill>
                <a:blip r:embed="rId3"/>
                <a:stretch>
                  <a:fillRect l="-1701" t="-4918" b="-65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2B262EB-3816-E1C1-7617-6CBACB7EA823}"/>
                  </a:ext>
                </a:extLst>
              </p:cNvPr>
              <p:cNvSpPr txBox="1"/>
              <p:nvPr/>
            </p:nvSpPr>
            <p:spPr>
              <a:xfrm>
                <a:off x="2290338" y="5440786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2B262EB-3816-E1C1-7617-6CBACB7EA8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0338" y="5440786"/>
                <a:ext cx="308674" cy="726326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21" name="yt_shape_15421"/>
              <p:cNvSpPr txBox="1"/>
              <p:nvPr/>
            </p:nvSpPr>
            <p:spPr>
              <a:xfrm>
                <a:off x="540119" y="969174"/>
                <a:ext cx="11111999" cy="52796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小明与小亮约定：小明第二步选择踩在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区域内的小方格，小亮选择踩在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区域外的小方格，不踩雷进入下一轮游戏，试问这个约定对谁进入下一轮有利？请通过计算说明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）小明踩中地雷的概率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9×9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小明第二步选择踩在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区域内的小方格，第二步游戏结束的概率为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小明不踩雷进入下一轮游戏的概率为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，小亮不踩雷进入下一轮游戏的概率为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这个约定对小亮进入下一轮有利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421" name="yt_shape_15421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69174"/>
                <a:ext cx="11111999" cy="5279650"/>
              </a:xfrm>
              <a:prstGeom prst="rect">
                <a:avLst/>
              </a:prstGeom>
              <a:blipFill>
                <a:blip r:embed="rId2"/>
                <a:stretch>
                  <a:fillRect l="-1701" t="-1039" r="-1098" b="-2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DF1FB96-6D3D-8864-AA20-4C166B578CA2}"/>
                  </a:ext>
                </a:extLst>
              </p:cNvPr>
              <p:cNvSpPr txBox="1"/>
              <p:nvPr/>
            </p:nvSpPr>
            <p:spPr>
              <a:xfrm>
                <a:off x="450108" y="2348832"/>
                <a:ext cx="5641086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）小明踩中地雷的概率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9×9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}">
                <a:extLst>
                  <a:ext uri="{FF2B5EF4-FFF2-40B4-BE49-F238E27FC236}">
                    <a16:creationId xmlns:a16="http://schemas.microsoft.com/office/drawing/2014/main" id="{EDF1FB96-6D3D-8864-AA20-4C166B578C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48832"/>
                <a:ext cx="5641086" cy="769316"/>
              </a:xfrm>
              <a:prstGeom prst="rect">
                <a:avLst/>
              </a:prstGeom>
              <a:blipFill>
                <a:blip r:embed="rId3"/>
                <a:stretch>
                  <a:fillRect l="-1730" r="-173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EA2968-55B9-FC2D-EE0E-1D6E7CC9996D}"/>
                  </a:ext>
                </a:extLst>
              </p:cNvPr>
              <p:cNvSpPr txBox="1"/>
              <p:nvPr/>
            </p:nvSpPr>
            <p:spPr>
              <a:xfrm>
                <a:off x="450108" y="3024536"/>
                <a:ext cx="10605198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小明第二步选择踩在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区域内的小方格，第二步游戏结束的概率为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hasSerialNum': 1}">
                <a:extLst>
                  <a:ext uri="{FF2B5EF4-FFF2-40B4-BE49-F238E27FC236}">
                    <a16:creationId xmlns:a16="http://schemas.microsoft.com/office/drawing/2014/main" id="{9DEA2968-55B9-FC2D-EE0E-1D6E7CC999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24536"/>
                <a:ext cx="10605198" cy="769315"/>
              </a:xfrm>
              <a:prstGeom prst="rect">
                <a:avLst/>
              </a:prstGeom>
              <a:blipFill>
                <a:blip r:embed="rId4"/>
                <a:stretch>
                  <a:fillRect l="-920" r="-92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B48E865-B924-9200-F221-BC148C81DCA8}"/>
                  </a:ext>
                </a:extLst>
              </p:cNvPr>
              <p:cNvSpPr txBox="1"/>
              <p:nvPr/>
            </p:nvSpPr>
            <p:spPr>
              <a:xfrm>
                <a:off x="450108" y="3700239"/>
                <a:ext cx="11090911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小明不踩雷进入下一轮游戏的概率为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，小亮不踩雷进入下一轮游戏的概率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9B48E865-B924-9200-F221-BC148C81DC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0239"/>
                <a:ext cx="11090911" cy="769316"/>
              </a:xfrm>
              <a:prstGeom prst="rect">
                <a:avLst/>
              </a:prstGeom>
              <a:blipFill>
                <a:blip r:embed="rId5"/>
                <a:stretch>
                  <a:fillRect l="-880" r="-880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2F78124-1AC9-2DF3-3C9B-DE8D5B43B741}"/>
                  </a:ext>
                </a:extLst>
              </p:cNvPr>
              <p:cNvSpPr txBox="1"/>
              <p:nvPr/>
            </p:nvSpPr>
            <p:spPr>
              <a:xfrm>
                <a:off x="450108" y="4375943"/>
                <a:ext cx="1826324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3, 'hasSerialNum': 1}">
                <a:extLst>
                  <a:ext uri="{FF2B5EF4-FFF2-40B4-BE49-F238E27FC236}">
                    <a16:creationId xmlns:a16="http://schemas.microsoft.com/office/drawing/2014/main" id="{52F78124-1AC9-2DF3-3C9B-DE8D5B43B7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75943"/>
                <a:ext cx="1826324" cy="769315"/>
              </a:xfrm>
              <a:prstGeom prst="rect">
                <a:avLst/>
              </a:prstGeom>
              <a:blipFill>
                <a:blip r:embed="rId6"/>
                <a:stretch>
                  <a:fillRect l="-5351" r="-535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5851B15-BA48-2336-4FE1-2B315033A475}"/>
                  </a:ext>
                </a:extLst>
              </p:cNvPr>
              <p:cNvSpPr txBox="1"/>
              <p:nvPr/>
            </p:nvSpPr>
            <p:spPr>
              <a:xfrm>
                <a:off x="450108" y="5051646"/>
                <a:ext cx="1351662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, 'hasSerialNum': 1}">
                <a:extLst>
                  <a:ext uri="{FF2B5EF4-FFF2-40B4-BE49-F238E27FC236}">
                    <a16:creationId xmlns:a16="http://schemas.microsoft.com/office/drawing/2014/main" id="{75851B15-BA48-2336-4FE1-2B315033A4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51646"/>
                <a:ext cx="1351662" cy="768554"/>
              </a:xfrm>
              <a:prstGeom prst="rect">
                <a:avLst/>
              </a:prstGeom>
              <a:blipFill>
                <a:blip r:embed="rId7"/>
                <a:stretch>
                  <a:fillRect l="-7207" r="-675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5918201-3FA0-8CE8-2175-787AF10C8CED}"/>
              </a:ext>
            </a:extLst>
          </p:cNvPr>
          <p:cNvSpPr txBox="1"/>
          <p:nvPr/>
        </p:nvSpPr>
        <p:spPr>
          <a:xfrm>
            <a:off x="450108" y="5726588"/>
            <a:ext cx="4828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这个约定对小亮进入下一轮有利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1957</Words>
  <Application>Microsoft Office PowerPoint</Application>
  <PresentationFormat>宽屏</PresentationFormat>
  <Paragraphs>123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2023-05-05T05:33:04Z</dcterms:created>
  <dcterms:modified xsi:type="dcterms:W3CDTF">2023-10-20T07:46:48Z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