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2" r:id="rId6"/>
    <p:sldId id="374" r:id="rId7"/>
    <p:sldId id="375" r:id="rId8"/>
    <p:sldId id="377" r:id="rId9"/>
    <p:sldId id="380" r:id="rId10"/>
    <p:sldId id="384" r:id="rId11"/>
    <p:sldId id="389" r:id="rId12"/>
    <p:sldId id="390" r:id="rId13"/>
    <p:sldId id="385" r:id="rId14"/>
    <p:sldId id="388" r:id="rId15"/>
    <p:sldId id="38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17" name="yt_image_1421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5114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9" name="yt_shape_14219"/>
          <p:cNvSpPr txBox="1"/>
          <p:nvPr/>
        </p:nvSpPr>
        <p:spPr>
          <a:xfrm>
            <a:off x="540119" y="299794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一次实验中，若可能出现的结果只有有限个，且各种结果出现的可能性都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，可用列举试验结果的方法，分析出随机事件发生的概率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当一次试验涉及两个因素时，为了不重不漏地列举所有可能的结果，可采用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列表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086D9C9-67FC-58E4-AF3C-7F541E3C277E}"/>
              </a:ext>
            </a:extLst>
          </p:cNvPr>
          <p:cNvSpPr txBox="1"/>
          <p:nvPr/>
        </p:nvSpPr>
        <p:spPr>
          <a:xfrm>
            <a:off x="10737107" y="295113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08D710-A965-1FA7-44FA-2C31F7B3D5AD}"/>
              </a:ext>
            </a:extLst>
          </p:cNvPr>
          <p:cNvSpPr txBox="1"/>
          <p:nvPr/>
        </p:nvSpPr>
        <p:spPr>
          <a:xfrm>
            <a:off x="450108" y="342662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874895-C7E5-2EC0-AEAE-7DC33E3804AB}"/>
              </a:ext>
            </a:extLst>
          </p:cNvPr>
          <p:cNvSpPr txBox="1"/>
          <p:nvPr/>
        </p:nvSpPr>
        <p:spPr>
          <a:xfrm>
            <a:off x="11041907" y="390211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1B43D07-6856-6A86-2E43-D99C60055BD6}"/>
              </a:ext>
            </a:extLst>
          </p:cNvPr>
          <p:cNvSpPr txBox="1"/>
          <p:nvPr/>
        </p:nvSpPr>
        <p:spPr>
          <a:xfrm>
            <a:off x="450108" y="437760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表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7" name="yt_shape_14257"/>
          <p:cNvSpPr txBox="1"/>
          <p:nvPr/>
        </p:nvSpPr>
        <p:spPr>
          <a:xfrm>
            <a:off x="540000" y="900000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）请你计算小悦拿到的两个粽子都是肉馅粽子的概率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258" name="yt_shape_14258"/>
          <p:cNvSpPr txBox="1"/>
          <p:nvPr/>
        </p:nvSpPr>
        <p:spPr>
          <a:xfrm>
            <a:off x="540000" y="1379303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）列表如下：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graphicFrame>
        <p:nvGraphicFramePr>
          <p:cNvPr id="14259" name="yt_table_14259" title="H_365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328942"/>
              </p:ext>
            </p:extLst>
          </p:nvPr>
        </p:nvGraphicFramePr>
        <p:xfrm>
          <a:off x="540000" y="2010971"/>
          <a:ext cx="10956599" cy="458638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376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84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37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37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53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24018">
                <a:tc>
                  <a:txBody>
                    <a:bodyPr/>
                    <a:lstStyle/>
                    <a:p>
                      <a:pPr algn="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1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　　</a:t>
                      </a: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个</a:t>
                      </a:r>
                    </a:p>
                    <a:p>
                      <a:pPr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结果</a:t>
                      </a:r>
                    </a:p>
                    <a:p>
                      <a:pPr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第</a:t>
                      </a:r>
                      <a:r>
                        <a:rPr lang="en-US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个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肉粽</a:t>
                      </a:r>
                      <a:r>
                        <a:rPr lang="en-US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肉粽</a:t>
                      </a: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红枣粽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豆沙粽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059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肉粽</a:t>
                      </a: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（肉粽</a:t>
                      </a:r>
                      <a:r>
                        <a:rPr lang="en-US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肉粽</a:t>
                      </a:r>
                      <a:r>
                        <a:rPr lang="en-US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（肉粽</a:t>
                      </a: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红枣粽）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（肉粽</a:t>
                      </a: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豆沙粽）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059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肉粽</a:t>
                      </a: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（肉粽</a:t>
                      </a: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肉粽</a:t>
                      </a: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（肉粽</a:t>
                      </a:r>
                      <a:r>
                        <a:rPr lang="en-US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红枣粽）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（肉粽</a:t>
                      </a: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豆沙粽）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40591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红枣粽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（红枣粽，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肉粽</a:t>
                      </a: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（红枣粽，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肉粽</a:t>
                      </a:r>
                      <a:r>
                        <a:rPr lang="en-US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0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（红枣粽，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豆沙粽）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0591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豆沙粽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（豆沙粽，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肉粽</a:t>
                      </a:r>
                      <a:r>
                        <a:rPr lang="en-US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（豆沙粽，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肉粽</a:t>
                      </a:r>
                      <a:r>
                        <a:rPr lang="en-US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（豆沙粽，</a:t>
                      </a:r>
                    </a:p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0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红枣粽）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lang="zh-CN" altLang="zh-CN" sz="2000" b="0" i="0" u="none" dirty="0">
                        <a:solidFill>
                          <a:srgbClr val="FF0000"/>
                        </a:solidFill>
                        <a:effectLst/>
                        <a:latin typeface="Times New Roman" pitchFamily="24"/>
                        <a:ea typeface="黑体" pitchFamily="24"/>
                        <a:cs typeface="宋体" pitchFamily="24"/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extLst>
                  <a:ext uri="{0D108BD9-81ED-4DB2-BD59-A6C34878D82A}">
                    <a16:rowId xmlns:a16="http://schemas.microsoft.com/office/drawing/2014/main" val="324957314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70E9263-3172-A98F-C688-64745F804360}"/>
              </a:ext>
            </a:extLst>
          </p:cNvPr>
          <p:cNvSpPr txBox="1"/>
          <p:nvPr/>
        </p:nvSpPr>
        <p:spPr>
          <a:xfrm>
            <a:off x="449989" y="1332497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）列表如下：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AF34D60-3DCE-1523-91D0-387EAF55C2CE}"/>
              </a:ext>
            </a:extLst>
          </p:cNvPr>
          <p:cNvCxnSpPr>
            <a:cxnSpLocks/>
          </p:cNvCxnSpPr>
          <p:nvPr/>
        </p:nvCxnSpPr>
        <p:spPr>
          <a:xfrm>
            <a:off x="1271464" y="2022401"/>
            <a:ext cx="2016224" cy="120200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E2E72320-FBC1-F23F-C959-F13ABA990178}"/>
              </a:ext>
            </a:extLst>
          </p:cNvPr>
          <p:cNvCxnSpPr/>
          <p:nvPr/>
        </p:nvCxnSpPr>
        <p:spPr>
          <a:xfrm>
            <a:off x="540000" y="2697490"/>
            <a:ext cx="2747688" cy="50405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A15405F-0A54-13E2-3C31-B5413FD6DCA9}"/>
              </a:ext>
            </a:extLst>
          </p:cNvPr>
          <p:cNvSpPr txBox="1"/>
          <p:nvPr/>
        </p:nvSpPr>
        <p:spPr>
          <a:xfrm>
            <a:off x="450108" y="3417266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）由表格可知，一共有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种等可能的结果，其中拿到的两个粽子都是肉馅粽子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D5CAC2-F6EF-0ADB-CD9C-99561AD9F872}"/>
              </a:ext>
            </a:extLst>
          </p:cNvPr>
          <p:cNvSpPr txBox="1"/>
          <p:nvPr/>
        </p:nvSpPr>
        <p:spPr>
          <a:xfrm>
            <a:off x="450108" y="3892754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的结果有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D3AFD74-09F2-7045-5745-252B2C2E654B}"/>
                  </a:ext>
                </a:extLst>
              </p:cNvPr>
              <p:cNvSpPr txBox="1"/>
              <p:nvPr/>
            </p:nvSpPr>
            <p:spPr>
              <a:xfrm>
                <a:off x="450108" y="4250038"/>
                <a:ext cx="4485386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（拿到两个肉粽）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D3AFD74-09F2-7045-5745-252B2C2E65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50038"/>
                <a:ext cx="4485386" cy="729184"/>
              </a:xfrm>
              <a:prstGeom prst="rect">
                <a:avLst/>
              </a:prstGeom>
              <a:blipFill>
                <a:blip r:embed="rId2"/>
                <a:stretch>
                  <a:fillRect l="-2174" r="-203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6" name="yt_shape_14266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265" name="yt_image_1426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8" name="yt_shape_14268"/>
          <p:cNvSpPr txBox="1"/>
          <p:nvPr/>
        </p:nvSpPr>
        <p:spPr>
          <a:xfrm>
            <a:off x="540119" y="1597583"/>
            <a:ext cx="11111999" cy="2332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）田忌赛马是一个为人熟知的故事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传说，战国时期，齐王与田忌有上、中、下三匹马，同等级的马中，齐王的马比田忌的马强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有一天，齐王要与田忌赛马，双方约定：比赛三局，每局各出一匹马，每匹马赛一次，赢得两局者为胜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看样子田忌似乎没有什么获胜的希望，但是田忌的谋士了解到主人的上、中等马分别比齐王的中、下等马要强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</a:p>
        </p:txBody>
      </p:sp>
      <p:sp>
        <p:nvSpPr>
          <p:cNvPr id="14269" name="yt_shape_14269"/>
          <p:cNvSpPr txBox="1"/>
          <p:nvPr/>
        </p:nvSpPr>
        <p:spPr>
          <a:xfrm>
            <a:off x="540119" y="39809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）如果齐王按上、中、下的顺序出阵比赛，那么田忌的马如何出阵，田忌才能取胜？</a:t>
            </a:r>
          </a:p>
        </p:txBody>
      </p:sp>
      <p:sp>
        <p:nvSpPr>
          <p:cNvPr id="14270" name="yt_shape_14270"/>
          <p:cNvSpPr txBox="1"/>
          <p:nvPr/>
        </p:nvSpPr>
        <p:spPr>
          <a:xfrm>
            <a:off x="540119" y="49403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）如果齐王将马按上、中、下的顺序出阵，而田忌的马随机出阵比赛，田忌获胜的概率是多少？（要求写出双方对阵的所有情况）</a:t>
            </a:r>
          </a:p>
        </p:txBody>
      </p:sp>
      <p:sp>
        <p:nvSpPr>
          <p:cNvPr id="14271" name="yt_shape_14271"/>
          <p:cNvSpPr txBox="1"/>
          <p:nvPr/>
        </p:nvSpPr>
        <p:spPr>
          <a:xfrm>
            <a:off x="540000" y="5899803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）田忌的马按下、上、中的顺序出阵，田忌才能取胜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99627B5-C66F-2A54-3206-4C9A0EA18AC4}"/>
              </a:ext>
            </a:extLst>
          </p:cNvPr>
          <p:cNvSpPr txBox="1"/>
          <p:nvPr/>
        </p:nvSpPr>
        <p:spPr>
          <a:xfrm>
            <a:off x="449989" y="5852997"/>
            <a:ext cx="8333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）田忌的马按下、上、中的顺序出阵，田忌才能取胜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2" name="yt_shape_14272"/>
          <p:cNvSpPr txBox="1"/>
          <p:nvPr/>
        </p:nvSpPr>
        <p:spPr>
          <a:xfrm>
            <a:off x="540000" y="2270474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）当田忌的马随机出阵时，双方马的对阵情况有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种，如下表所示：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graphicFrame>
        <p:nvGraphicFramePr>
          <p:cNvPr id="14273" name="yt_table_1427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285922"/>
              </p:ext>
            </p:extLst>
          </p:nvPr>
        </p:nvGraphicFramePr>
        <p:xfrm>
          <a:off x="540000" y="2902141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429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27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20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20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20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620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579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齐王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田忌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上中下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上下中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中上下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中下上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下上中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下中上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275" name="yt_shape_14275"/>
              <p:cNvSpPr txBox="1"/>
              <p:nvPr/>
            </p:nvSpPr>
            <p:spPr>
              <a:xfrm>
                <a:off x="540000" y="4305747"/>
                <a:ext cx="7473200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只有一种对阵情况田忌能赢，所以田忌获胜的概率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275" name="yt_shape_14275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05747"/>
                <a:ext cx="7473200" cy="641779"/>
              </a:xfrm>
              <a:prstGeom prst="rect">
                <a:avLst/>
              </a:prstGeom>
              <a:blipFill>
                <a:blip r:embed="rId2"/>
                <a:stretch>
                  <a:fillRect l="-2529" r="-146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2E4A83D-218B-9F87-6196-B4C0143F6708}"/>
              </a:ext>
            </a:extLst>
          </p:cNvPr>
          <p:cNvSpPr txBox="1"/>
          <p:nvPr/>
        </p:nvSpPr>
        <p:spPr>
          <a:xfrm>
            <a:off x="449989" y="2223668"/>
            <a:ext cx="9628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）当田忌的马随机出阵时，双方马的对阵情况有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种，如下表所示：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30DA072-02D3-A34F-F8E4-7A059E098023}"/>
                  </a:ext>
                </a:extLst>
              </p:cNvPr>
              <p:cNvSpPr txBox="1"/>
              <p:nvPr/>
            </p:nvSpPr>
            <p:spPr>
              <a:xfrm>
                <a:off x="449989" y="4258941"/>
                <a:ext cx="7581012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只有一种对阵情况田忌能赢，所以田忌获胜的概率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3" name="文本框 2" descr="{'rangeId': 23, 'mathAnswerShape': 1}">
                <a:extLst>
                  <a:ext uri="{FF2B5EF4-FFF2-40B4-BE49-F238E27FC236}">
                    <a16:creationId xmlns:a16="http://schemas.microsoft.com/office/drawing/2014/main" id="{430DA072-02D3-A34F-F8E4-7A059E0980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8941"/>
                <a:ext cx="7581012" cy="729184"/>
              </a:xfrm>
              <a:prstGeom prst="rect">
                <a:avLst/>
              </a:prstGeom>
              <a:blipFill>
                <a:blip r:embed="rId3"/>
                <a:stretch>
                  <a:fillRect l="-1287" r="-128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8" name="yt_shape_14278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4277" name="yt_image_142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80" name="yt_shape_14280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用列表法表示试验的所有可能的结果，往往将其中的一次操作或条件作横列，另一次操作或条件作纵列，并将结果表示在交汇处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2" name="yt_shape_14222"/>
          <p:cNvSpPr txBox="1"/>
          <p:nvPr/>
        </p:nvSpPr>
        <p:spPr>
          <a:xfrm>
            <a:off x="540000" y="907241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221" name="yt_image_1422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7241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4" name="yt_shape_14224"/>
          <p:cNvSpPr txBox="1"/>
          <p:nvPr/>
        </p:nvSpPr>
        <p:spPr>
          <a:xfrm>
            <a:off x="540000" y="1610538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用列表法求概率</a:t>
            </a:r>
          </a:p>
        </p:txBody>
      </p:sp>
      <p:sp>
        <p:nvSpPr>
          <p:cNvPr id="14225" name="yt_shape_14225"/>
          <p:cNvSpPr txBox="1"/>
          <p:nvPr/>
        </p:nvSpPr>
        <p:spPr>
          <a:xfrm>
            <a:off x="540119" y="21101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（金华市中考）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小明和小华参加社会实践活动，随机选择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打扫社区卫生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参加社会调查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其中一项，那么两人同时选择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参加社会调查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26" name="yt_table_14226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8647568"/>
                  </p:ext>
                </p:extLst>
              </p:nvPr>
            </p:nvGraphicFramePr>
            <p:xfrm>
              <a:off x="540000" y="3549669"/>
              <a:ext cx="6800216" cy="635000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0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0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0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226" name="yt_table_14226" descr="{&quot;rangeId&quot;:4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8647568"/>
                  </p:ext>
                </p:extLst>
              </p:nvPr>
            </p:nvGraphicFramePr>
            <p:xfrm>
              <a:off x="540000" y="3542428"/>
              <a:ext cx="6800216" cy="635000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0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0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0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0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27" name="yt_shape_14227"/>
          <p:cNvSpPr txBox="1"/>
          <p:nvPr/>
        </p:nvSpPr>
        <p:spPr>
          <a:xfrm>
            <a:off x="540119" y="423531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经过某十字路口的汽车，可能直行，也可能向左转或向右转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如果这三种可能性大小相同，那么两辆汽车经过这个十字路口时，一辆向右转，一辆向左转的概率是（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28" name="yt_table_14228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741067"/>
                  </p:ext>
                </p:extLst>
              </p:nvPr>
            </p:nvGraphicFramePr>
            <p:xfrm>
              <a:off x="540000" y="5674883"/>
              <a:ext cx="6800216" cy="636016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228" name="yt_table_14228" descr="{&quot;rangeId&quot;:5,&quot;type&quot;:&quot;Option&quot;}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8741067"/>
                  </p:ext>
                </p:extLst>
              </p:nvPr>
            </p:nvGraphicFramePr>
            <p:xfrm>
              <a:off x="540000" y="5667642"/>
              <a:ext cx="6800216" cy="636016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0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0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08"/>
                        </a:ext>
                      </a:extLst>
                    </a:gridCol>
                  </a:tblGrid>
                  <a:tr h="63601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015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49" r="-1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949" r="-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72892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8952686">
            <a:extLst>
              <a:ext uri="{FF2B5EF4-FFF2-40B4-BE49-F238E27FC236}">
                <a16:creationId xmlns:a16="http://schemas.microsoft.com/office/drawing/2014/main" id="{A1038E8F-27E5-FA7F-BC63-1619591F9ED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4986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B10DE4-9717-468C-9227-5256149DCECE}"/>
              </a:ext>
            </a:extLst>
          </p:cNvPr>
          <p:cNvSpPr txBox="1"/>
          <p:nvPr/>
        </p:nvSpPr>
        <p:spPr>
          <a:xfrm>
            <a:off x="907308" y="30142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10441B-1B4C-96D6-0418-B0CA74DFE87A}"/>
              </a:ext>
            </a:extLst>
          </p:cNvPr>
          <p:cNvSpPr txBox="1"/>
          <p:nvPr/>
        </p:nvSpPr>
        <p:spPr>
          <a:xfrm>
            <a:off x="4869708" y="51394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9" name="yt_shape_14229"/>
          <p:cNvSpPr txBox="1"/>
          <p:nvPr/>
        </p:nvSpPr>
        <p:spPr>
          <a:xfrm>
            <a:off x="540119" y="174867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（杭州市中考）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某轨道列车共有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节车厢，设乘客从任意一节车厢上车的机会均等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某天甲、乙两位乘客同时乘同一列轨道列车，则甲和乙从同一节车厢上车的概率是（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30" name="yt_table_14230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2827524"/>
                  </p:ext>
                </p:extLst>
              </p:nvPr>
            </p:nvGraphicFramePr>
            <p:xfrm>
              <a:off x="540000" y="3188240"/>
              <a:ext cx="6800216" cy="635572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30" name="yt_table_14230" descr="{&quot;rangeId&quot;:6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2827524"/>
                  </p:ext>
                </p:extLst>
              </p:nvPr>
            </p:nvGraphicFramePr>
            <p:xfrm>
              <a:off x="540000" y="2339566"/>
              <a:ext cx="6800216" cy="635572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0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12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31" name="yt_shape_14231"/>
          <p:cNvSpPr txBox="1"/>
          <p:nvPr/>
        </p:nvSpPr>
        <p:spPr>
          <a:xfrm>
            <a:off x="540119" y="3874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（长沙市中考）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有一枚质地均匀的正方体骰子，六个面上分别刻有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的点数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将它投掷两次，则两次掷得骰子朝上一面的点数之和为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32" name="yt_table_14232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7137668"/>
                  </p:ext>
                </p:extLst>
              </p:nvPr>
            </p:nvGraphicFramePr>
            <p:xfrm>
              <a:off x="540000" y="4833894"/>
              <a:ext cx="6800216" cy="635572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1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32" name="yt_table_14232" descr="{&quot;rangeId&quot;:7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27137668"/>
                  </p:ext>
                </p:extLst>
              </p:nvPr>
            </p:nvGraphicFramePr>
            <p:xfrm>
              <a:off x="540000" y="3985220"/>
              <a:ext cx="6800216" cy="635572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1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5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16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0AC777C-FE65-8AF7-BAAB-A50717C6060F}"/>
              </a:ext>
            </a:extLst>
          </p:cNvPr>
          <p:cNvSpPr txBox="1"/>
          <p:nvPr/>
        </p:nvSpPr>
        <p:spPr>
          <a:xfrm>
            <a:off x="1212108" y="26528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A876A7-E537-0BF0-706C-303A4FAFF71D}"/>
              </a:ext>
            </a:extLst>
          </p:cNvPr>
          <p:cNvSpPr txBox="1"/>
          <p:nvPr/>
        </p:nvSpPr>
        <p:spPr>
          <a:xfrm>
            <a:off x="9289307" y="43031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" name="yt_shape_14233"/>
          <p:cNvSpPr txBox="1"/>
          <p:nvPr/>
        </p:nvSpPr>
        <p:spPr>
          <a:xfrm>
            <a:off x="540119" y="150841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小明计划到永州市体验民俗文化，想从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零陵渔鼓、瑶族长鼓舞、东安武术、舜帝祭典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四种民俗文化中任意选择两项，则小明选择体验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瑶族长鼓舞、舜帝祭典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34" name="yt_table_14234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0718378"/>
                  </p:ext>
                </p:extLst>
              </p:nvPr>
            </p:nvGraphicFramePr>
            <p:xfrm>
              <a:off x="540000" y="2947984"/>
              <a:ext cx="6800216" cy="635572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34" name="yt_table_14234" descr="{&quot;rangeId&quot;:8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0718378"/>
                  </p:ext>
                </p:extLst>
              </p:nvPr>
            </p:nvGraphicFramePr>
            <p:xfrm>
              <a:off x="540000" y="2339566"/>
              <a:ext cx="6800216" cy="635572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1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8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19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20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1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949" r="-5253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289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35" name="yt_shape_14235"/>
          <p:cNvSpPr txBox="1"/>
          <p:nvPr/>
        </p:nvSpPr>
        <p:spPr>
          <a:xfrm>
            <a:off x="540119" y="36342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（临沂市中考）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在项目化学习中，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水是生命之源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项目组为了解本地区人均淡水消耗量，需要从四名同学（两名男生，两名女生）中随机抽取两人，组成调查小组进行社会调查，恰好抽到一名男生和一名女生的概率是（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36" name="yt_table_14236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5536419"/>
                  </p:ext>
                </p:extLst>
              </p:nvPr>
            </p:nvGraphicFramePr>
            <p:xfrm>
              <a:off x="540000" y="5073769"/>
              <a:ext cx="6800216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36" name="yt_table_14236" descr="{&quot;rangeId&quot;:9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5536419"/>
                  </p:ext>
                </p:extLst>
              </p:nvPr>
            </p:nvGraphicFramePr>
            <p:xfrm>
              <a:off x="540000" y="4465351"/>
              <a:ext cx="6800216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2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2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6ABAB76-8B8F-F872-607A-8F4ECA5F4158}"/>
              </a:ext>
            </a:extLst>
          </p:cNvPr>
          <p:cNvSpPr txBox="1"/>
          <p:nvPr/>
        </p:nvSpPr>
        <p:spPr>
          <a:xfrm>
            <a:off x="4869708" y="241258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1B3D0C-AEB8-5F64-D801-7ADFF5E5139C}"/>
              </a:ext>
            </a:extLst>
          </p:cNvPr>
          <p:cNvSpPr txBox="1"/>
          <p:nvPr/>
        </p:nvSpPr>
        <p:spPr>
          <a:xfrm>
            <a:off x="8527307" y="45383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37" name="yt_shape_14237"/>
              <p:cNvSpPr txBox="1"/>
              <p:nvPr/>
            </p:nvSpPr>
            <p:spPr>
              <a:xfrm>
                <a:off x="540119" y="2808268"/>
                <a:ext cx="11111999" cy="16014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（益阳市中考）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时光飞逝，十五六岁的我们，童年里都少不了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弹珠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小朋友甲的口袋中有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粒弹珠，其中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粒红色，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粒绿色，他随机拿出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颗送给小朋友乙，则送出的弹珠颜色为红色的概率是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37" name="yt_shape_1423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08268"/>
                <a:ext cx="11111999" cy="1601464"/>
              </a:xfrm>
              <a:prstGeom prst="rect">
                <a:avLst/>
              </a:prstGeom>
              <a:blipFill>
                <a:blip r:embed="rId2"/>
                <a:stretch>
                  <a:fillRect l="-1701" t="-3435" r="-494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022031-7FF2-7AB8-2AE6-14EBD694BA4F}"/>
                  </a:ext>
                </a:extLst>
              </p:cNvPr>
              <p:cNvSpPr txBox="1"/>
              <p:nvPr/>
            </p:nvSpPr>
            <p:spPr>
              <a:xfrm>
                <a:off x="4717308" y="3562908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022031-7FF2-7AB8-2AE6-14EBD694BA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7308" y="3562908"/>
                <a:ext cx="308674" cy="728612"/>
              </a:xfrm>
              <a:prstGeom prst="rect">
                <a:avLst/>
              </a:prstGeom>
              <a:blipFill>
                <a:blip r:embed="rId3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9" name="yt_shape_14239"/>
          <p:cNvSpPr txBox="1"/>
          <p:nvPr/>
        </p:nvSpPr>
        <p:spPr>
          <a:xfrm>
            <a:off x="540000" y="2562736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因列举不全面而出错</a:t>
            </a:r>
          </a:p>
        </p:txBody>
      </p:sp>
      <p:sp>
        <p:nvSpPr>
          <p:cNvPr id="14240" name="yt_shape_14240"/>
          <p:cNvSpPr txBox="1"/>
          <p:nvPr/>
        </p:nvSpPr>
        <p:spPr>
          <a:xfrm>
            <a:off x="540119" y="30623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□2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的空格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中，分别填上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，在所得的代数式中，能构成完全平方式的概率是（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41" name="yt_table_14241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6250906"/>
                  </p:ext>
                </p:extLst>
              </p:nvPr>
            </p:nvGraphicFramePr>
            <p:xfrm>
              <a:off x="540000" y="4021736"/>
              <a:ext cx="6824029" cy="63366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2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241" name="yt_table_14241" descr="{&quot;rangeId&quot;:12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56250906"/>
                  </p:ext>
                </p:extLst>
              </p:nvPr>
            </p:nvGraphicFramePr>
            <p:xfrm>
              <a:off x="540000" y="2359000"/>
              <a:ext cx="6824029" cy="633667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62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2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28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2215" r="-152532" b="-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2215" r="-52532" b="-1714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75301" b="-1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8952906">
            <a:extLst>
              <a:ext uri="{FF2B5EF4-FFF2-40B4-BE49-F238E27FC236}">
                <a16:creationId xmlns:a16="http://schemas.microsoft.com/office/drawing/2014/main" id="{0ED1E01B-BEF5-3FE9-0DFA-6B12B6D80F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0206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E3E680-0130-E7D2-A6B7-34BD31EE6489}"/>
              </a:ext>
            </a:extLst>
          </p:cNvPr>
          <p:cNvSpPr txBox="1"/>
          <p:nvPr/>
        </p:nvSpPr>
        <p:spPr>
          <a:xfrm>
            <a:off x="3650508" y="34909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3" name="yt_shape_14243"/>
          <p:cNvSpPr txBox="1"/>
          <p:nvPr/>
        </p:nvSpPr>
        <p:spPr>
          <a:xfrm>
            <a:off x="540000" y="1403216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242" name="yt_image_1424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0321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5" name="yt_shape_14245"/>
          <p:cNvSpPr txBox="1"/>
          <p:nvPr/>
        </p:nvSpPr>
        <p:spPr>
          <a:xfrm>
            <a:off x="540119" y="209508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（恩施州中考）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工厂从三名男工人和两名女工人中，选出两人参加技能大赛，则这两名工人恰好都是男工人的概率为（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46" name="yt_table_14246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1879474"/>
                  </p:ext>
                </p:extLst>
              </p:nvPr>
            </p:nvGraphicFramePr>
            <p:xfrm>
              <a:off x="540000" y="3054520"/>
              <a:ext cx="6928803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246" name="yt_table_14246" descr="{&quot;rangeId&quot;:14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81879474"/>
                  </p:ext>
                </p:extLst>
              </p:nvPr>
            </p:nvGraphicFramePr>
            <p:xfrm>
              <a:off x="540000" y="2551304"/>
              <a:ext cx="6928803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632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674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917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8427" r="-4925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8554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247" name="yt_shape_14247"/>
          <p:cNvSpPr txBox="1"/>
          <p:nvPr/>
        </p:nvSpPr>
        <p:spPr>
          <a:xfrm>
            <a:off x="540119" y="374169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（临沂市中考）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一天晚上，小丽在清洗两只颜色分别为粉色和白色的有盖茶杯时，突然停电了，小丽只好把杯盖和茶杯随机搭配在一起，则其颜色搭配一致的概率是（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48" name="yt_table_14248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1817977"/>
                  </p:ext>
                </p:extLst>
              </p:nvPr>
            </p:nvGraphicFramePr>
            <p:xfrm>
              <a:off x="540000" y="5181257"/>
              <a:ext cx="6952616" cy="63366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248" name="yt_table_14248" descr="{&quot;rangeId&quot;:15,&quot;type&quot;:&quot;Option&quot;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1817977"/>
                  </p:ext>
                </p:extLst>
              </p:nvPr>
            </p:nvGraphicFramePr>
            <p:xfrm>
              <a:off x="540000" y="4678041"/>
              <a:ext cx="6952616" cy="633667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633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634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635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636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79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49" r="-16044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8427" r="-5044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0C9814-7086-D5EF-40E3-9DB3331291D1}"/>
              </a:ext>
            </a:extLst>
          </p:cNvPr>
          <p:cNvSpPr txBox="1"/>
          <p:nvPr/>
        </p:nvSpPr>
        <p:spPr>
          <a:xfrm>
            <a:off x="5784108" y="25237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B4C710-6C82-03C6-D2D2-F96EEF3C71A3}"/>
              </a:ext>
            </a:extLst>
          </p:cNvPr>
          <p:cNvSpPr txBox="1"/>
          <p:nvPr/>
        </p:nvSpPr>
        <p:spPr>
          <a:xfrm>
            <a:off x="1516908" y="464586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49" name="yt_shape_14249"/>
              <p:cNvSpPr txBox="1"/>
              <p:nvPr/>
            </p:nvSpPr>
            <p:spPr>
              <a:xfrm>
                <a:off x="540119" y="1327056"/>
                <a:ext cx="11111999" cy="16024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（枣庄市中考）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有两组卡片，第一组卡片上分别写有数字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，第二组卡片上分别写有数字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，现从每组卡片中各随机抽取一张，用抽取的第一组卡片上的数字减去抽取的第二组卡片上的数字，差为负数的概率为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49" name="yt_shape_14249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27056"/>
                <a:ext cx="11111999" cy="1602426"/>
              </a:xfrm>
              <a:prstGeom prst="rect">
                <a:avLst/>
              </a:prstGeom>
              <a:blipFill>
                <a:blip r:embed="rId2"/>
                <a:stretch>
                  <a:fillRect l="-1701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51" name="yt_shape_14251"/>
              <p:cNvSpPr txBox="1"/>
              <p:nvPr/>
            </p:nvSpPr>
            <p:spPr>
              <a:xfrm>
                <a:off x="540119" y="2980270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（荆州市中考）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如图电路图上有四个开关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和一个小灯泡，闭合开关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或同时闭合开关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都可使小灯泡发光，则任意闭合其中两个开关，小灯泡发光的概率是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51" name="yt_shape_14251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80270"/>
                <a:ext cx="11111999" cy="1599156"/>
              </a:xfrm>
              <a:prstGeom prst="rect">
                <a:avLst/>
              </a:prstGeom>
              <a:blipFill>
                <a:blip r:embed="rId3"/>
                <a:stretch>
                  <a:fillRect l="-1701" t="-3435" r="-110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53" name="yt_image_14253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9018" y="4630214"/>
            <a:ext cx="1513962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F06F6E-77BD-7171-8A56-59DFF5A4307A}"/>
                  </a:ext>
                </a:extLst>
              </p:cNvPr>
              <p:cNvSpPr txBox="1"/>
              <p:nvPr/>
            </p:nvSpPr>
            <p:spPr>
              <a:xfrm>
                <a:off x="10203707" y="2081697"/>
                <a:ext cx="30867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F06F6E-77BD-7171-8A56-59DFF5A430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03707" y="2081697"/>
                <a:ext cx="308674" cy="729565"/>
              </a:xfrm>
              <a:prstGeom prst="rect">
                <a:avLst/>
              </a:prstGeom>
              <a:blipFill>
                <a:blip r:embed="rId5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4E4EDB-7BAA-38F1-1A0B-EB865B1AD40F}"/>
                  </a:ext>
                </a:extLst>
              </p:cNvPr>
              <p:cNvSpPr txBox="1"/>
              <p:nvPr/>
            </p:nvSpPr>
            <p:spPr>
              <a:xfrm>
                <a:off x="2583708" y="3734910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4E4EDB-7BAA-38F1-1A0B-EB865B1AD4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3734910"/>
                <a:ext cx="308674" cy="726326"/>
              </a:xfrm>
              <a:prstGeom prst="rect">
                <a:avLst/>
              </a:prstGeom>
              <a:blipFill>
                <a:blip r:embed="rId6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5" name="yt_shape_14255"/>
          <p:cNvSpPr txBox="1"/>
          <p:nvPr/>
        </p:nvSpPr>
        <p:spPr>
          <a:xfrm>
            <a:off x="540119" y="26745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（盐城市中考）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端午节是我国传统佳节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小峰同学带了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个粽子（除粽馅不同外，其他均相同），其中有两个肉馅粽子、一个红枣馅粽子和一个豆沙馅粽子，准备从中任意拿出两个送给他的好朋友小悦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）用列表的方法列出小悦拿到两个粽子的所有可能结果；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1765</Words>
  <Application>Microsoft Office PowerPoint</Application>
  <PresentationFormat>宽屏</PresentationFormat>
  <Paragraphs>145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2023-10-20T06:33:46Z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