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0" r:id="rId6"/>
    <p:sldId id="372" r:id="rId7"/>
    <p:sldId id="374" r:id="rId8"/>
    <p:sldId id="376" r:id="rId9"/>
    <p:sldId id="377" r:id="rId10"/>
    <p:sldId id="378" r:id="rId11"/>
    <p:sldId id="380" r:id="rId12"/>
    <p:sldId id="382" r:id="rId13"/>
    <p:sldId id="383" r:id="rId14"/>
    <p:sldId id="384" r:id="rId15"/>
    <p:sldId id="385" r:id="rId16"/>
    <p:sldId id="389" r:id="rId17"/>
    <p:sldId id="387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57" name="yt_image_14057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10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59" name="yt_shape_14059"/>
          <p:cNvSpPr txBox="1"/>
          <p:nvPr/>
        </p:nvSpPr>
        <p:spPr>
          <a:xfrm>
            <a:off x="540119" y="275787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在一定条件下，可能发生也可能不发生的事件，称为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随机事件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，它发生的可能性是有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大小的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在一定条件下，必然发生的事件称为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必然事件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；一定不会发生的事件称为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不可能事件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必然事件和不可能事件统称为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确定性事件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必然事件发生的可能性是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，不可能事件发生的可能性是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E2891A-141E-87AE-21EF-2DF6D4FBC960}"/>
              </a:ext>
            </a:extLst>
          </p:cNvPr>
          <p:cNvSpPr txBox="1"/>
          <p:nvPr/>
        </p:nvSpPr>
        <p:spPr>
          <a:xfrm>
            <a:off x="7993907" y="271107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随机事件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D53E951-3EB8-65EF-6A79-93C352828C03}"/>
              </a:ext>
            </a:extLst>
          </p:cNvPr>
          <p:cNvSpPr txBox="1"/>
          <p:nvPr/>
        </p:nvSpPr>
        <p:spPr>
          <a:xfrm>
            <a:off x="1974108" y="31865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大小的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43D53F-D3D1-2318-E747-3651FB4E7E17}"/>
              </a:ext>
            </a:extLst>
          </p:cNvPr>
          <p:cNvSpPr txBox="1"/>
          <p:nvPr/>
        </p:nvSpPr>
        <p:spPr>
          <a:xfrm>
            <a:off x="5860308" y="366204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必然事件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C30F76-A0C5-8946-F909-78909D3D4632}"/>
              </a:ext>
            </a:extLst>
          </p:cNvPr>
          <p:cNvSpPr txBox="1"/>
          <p:nvPr/>
        </p:nvSpPr>
        <p:spPr>
          <a:xfrm>
            <a:off x="1059708" y="413753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不可能事件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F575A2-2431-C178-F0E3-C30A86FE8B11}"/>
              </a:ext>
            </a:extLst>
          </p:cNvPr>
          <p:cNvSpPr txBox="1"/>
          <p:nvPr/>
        </p:nvSpPr>
        <p:spPr>
          <a:xfrm>
            <a:off x="7231907" y="413753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确定性事件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722D5B-6E2B-D34A-1852-C977CBBCD458}"/>
              </a:ext>
            </a:extLst>
          </p:cNvPr>
          <p:cNvSpPr txBox="1"/>
          <p:nvPr/>
        </p:nvSpPr>
        <p:spPr>
          <a:xfrm>
            <a:off x="1974108" y="461302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F5CEE2-681B-BDF2-E707-E40EFB7B2B1E}"/>
              </a:ext>
            </a:extLst>
          </p:cNvPr>
          <p:cNvSpPr txBox="1"/>
          <p:nvPr/>
        </p:nvSpPr>
        <p:spPr>
          <a:xfrm>
            <a:off x="7308107" y="4613023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7" name="yt_shape_14097"/>
          <p:cNvSpPr txBox="1"/>
          <p:nvPr/>
        </p:nvSpPr>
        <p:spPr>
          <a:xfrm>
            <a:off x="540000" y="159485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096" name="yt_image_1409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9485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9" name="yt_shape_14099"/>
          <p:cNvSpPr txBox="1"/>
          <p:nvPr/>
        </p:nvSpPr>
        <p:spPr>
          <a:xfrm>
            <a:off x="540000" y="2286719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（衡阳市中考）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00" name="yt_table_14100" title="H_225.0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3184936"/>
                  </p:ext>
                </p:extLst>
              </p:nvPr>
            </p:nvGraphicFramePr>
            <p:xfrm>
              <a:off x="540000" y="2766022"/>
              <a:ext cx="11111864" cy="2857756"/>
            </p:xfrm>
            <a:graphic>
              <a:graphicData uri="http://schemas.openxmlformats.org/drawingml/2006/table">
                <a:tbl>
                  <a:tblPr/>
                  <a:tblGrid>
                    <a:gridCol w="11111864">
                      <a:extLst>
                        <a:ext uri="{9D8B030D-6E8A-4147-A177-3AD203B41FA5}">
                          <a16:colId xmlns:a16="http://schemas.microsoft.com/office/drawing/2014/main" val="105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为了解我国学生课外阅读情况，应采取全面调查方式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某彩票的中奖机会是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％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张一定会中奖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从装有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个红球和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个黑球的袋子里摸出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个球，摸出红球的概率是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某校有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3200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名学生，为了解学生最喜欢的课外体育运动项目，随机抽取了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名学生，其中有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名学生表示最喜欢的项目是跳绳，估计该校最喜欢的课外体育运动项目为跳绳的有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1360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人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4100" name="yt_table_14100" descr="{&quot;rangeId&quot;:14,&quot;type&quot;:&quot;Option&quot;}" title="H_225.0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73184936"/>
                  </p:ext>
                </p:extLst>
              </p:nvPr>
            </p:nvGraphicFramePr>
            <p:xfrm>
              <a:off x="540000" y="2071172"/>
              <a:ext cx="11111864" cy="2857756"/>
            </p:xfrm>
            <a:graphic>
              <a:graphicData uri="http://schemas.openxmlformats.org/drawingml/2006/table">
                <a:tbl>
                  <a:tblPr/>
                  <a:tblGrid>
                    <a:gridCol w="11111864">
                      <a:extLst>
                        <a:ext uri="{9D8B030D-6E8A-4147-A177-3AD203B41FA5}">
                          <a16:colId xmlns:a16="http://schemas.microsoft.com/office/drawing/2014/main" val="1057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为了解我国学生课外阅读情况，应采取全面调查方式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某彩票的中奖机会是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％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张一定会中奖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1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42308" b="-24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12"/>
                      </a:ext>
                    </a:extLst>
                  </a:tr>
                  <a:tr h="137534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某校有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3200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名学生，为了解学生最喜欢的课外体育运动项目，随机抽取了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名学生，其中有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85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名学生表示最喜欢的项目是跳绳，估计该校最喜欢的课外体育运动项目为跳绳的有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1360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人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1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57032D0-CC19-0DD6-BE14-17166B61D25B}"/>
              </a:ext>
            </a:extLst>
          </p:cNvPr>
          <p:cNvSpPr txBox="1"/>
          <p:nvPr/>
        </p:nvSpPr>
        <p:spPr>
          <a:xfrm>
            <a:off x="5707789" y="22399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1" name="yt_shape_14101"/>
          <p:cNvSpPr txBox="1"/>
          <p:nvPr/>
        </p:nvSpPr>
        <p:spPr>
          <a:xfrm>
            <a:off x="540000" y="1943198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102" name="yt_table_14102" title="H_224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0443249"/>
              </p:ext>
            </p:extLst>
          </p:nvPr>
        </p:nvGraphicFramePr>
        <p:xfrm>
          <a:off x="540000" y="2422501"/>
          <a:ext cx="11111864" cy="2852928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抛掷一枚均匀硬币，硬币落地时正面朝上是随机事件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把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个球放入三个抽屉中，其中一个抽屉中至少有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个球是必然事件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任意打开一本七年级下册数学教科书，正好是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页是确定性事件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一个盒子中有白球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个、红球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个、黑球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个（每个球除了颜色外都相同）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如果从中任取一个球，取得的是红球的可能性与不是红球的可能性相同，那么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n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的和是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BA1DAD4-AD06-112C-3032-7404EDAAA620}"/>
              </a:ext>
            </a:extLst>
          </p:cNvPr>
          <p:cNvSpPr txBox="1"/>
          <p:nvPr/>
        </p:nvSpPr>
        <p:spPr>
          <a:xfrm>
            <a:off x="4336189" y="18963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4" name="yt_shape_14104"/>
          <p:cNvSpPr txBox="1"/>
          <p:nvPr/>
        </p:nvSpPr>
        <p:spPr>
          <a:xfrm>
            <a:off x="540119" y="24004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如图是一个可以自由转动的转盘，当它停止转动时，指针落在数字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上的可能性最大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105" name="yt_image_141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3346" y="3512246"/>
            <a:ext cx="1305306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DE8641-984D-11E0-D130-2D41CDD92ECA}"/>
              </a:ext>
            </a:extLst>
          </p:cNvPr>
          <p:cNvSpPr txBox="1"/>
          <p:nvPr/>
        </p:nvSpPr>
        <p:spPr>
          <a:xfrm>
            <a:off x="9963804" y="2353641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7" name="yt_shape_14107"/>
          <p:cNvSpPr txBox="1"/>
          <p:nvPr/>
        </p:nvSpPr>
        <p:spPr>
          <a:xfrm>
            <a:off x="540119" y="1234150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盒中装有红球、黄球共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个，每个球除颜色外都相同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每次从盒中摸出一个球，摸三次（不放回），请按照要求设计放球方案：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个球都是红球是不可能事件；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）摸出红球是必然事件；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个黄球是随机事件；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个黄球是确定性事件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）盒中最多放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个红球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）最少放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个红球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）最少放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个黄球，最多放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个黄球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）只放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个红球或只放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个黄球或没有黄球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E0DC8C-9C8E-41AA-474F-FEC730A5D745}"/>
              </a:ext>
            </a:extLst>
          </p:cNvPr>
          <p:cNvSpPr txBox="1"/>
          <p:nvPr/>
        </p:nvSpPr>
        <p:spPr>
          <a:xfrm>
            <a:off x="450108" y="4040272"/>
            <a:ext cx="421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）盒中最多放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个红球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BD768B9-47F5-0C94-E651-1E7E548EC930}"/>
              </a:ext>
            </a:extLst>
          </p:cNvPr>
          <p:cNvSpPr txBox="1"/>
          <p:nvPr/>
        </p:nvSpPr>
        <p:spPr>
          <a:xfrm>
            <a:off x="450108" y="4515760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）最少放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个红球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82782F-DC45-5686-4502-C92EAE00484A}"/>
              </a:ext>
            </a:extLst>
          </p:cNvPr>
          <p:cNvSpPr txBox="1"/>
          <p:nvPr/>
        </p:nvSpPr>
        <p:spPr>
          <a:xfrm>
            <a:off x="450108" y="4991248"/>
            <a:ext cx="528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）最少放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个黄球，最多放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个黄球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E40CA1-6C6D-969B-49A7-A16F0B5CB780}"/>
              </a:ext>
            </a:extLst>
          </p:cNvPr>
          <p:cNvSpPr txBox="1"/>
          <p:nvPr/>
        </p:nvSpPr>
        <p:spPr>
          <a:xfrm>
            <a:off x="450108" y="5466736"/>
            <a:ext cx="619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）只放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个红球或只放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个黄球或没有黄球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7" name="yt_shape_14117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116" name="yt_image_141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9" name="yt_shape_14119"/>
          <p:cNvSpPr txBox="1"/>
          <p:nvPr/>
        </p:nvSpPr>
        <p:spPr>
          <a:xfrm>
            <a:off x="540119" y="159758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应用意识）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如图，一个转盘被平均分成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份，每份写上不同的数字，游戏方法：先猜数后转动转盘，若指针指向的数与所猜的数一致，则猜数者获胜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现提供三种猜数方法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120" name="yt_image_1412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6483" y="3189513"/>
            <a:ext cx="1399032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2" name="yt_shape_14122"/>
          <p:cNvSpPr txBox="1"/>
          <p:nvPr/>
        </p:nvSpPr>
        <p:spPr>
          <a:xfrm>
            <a:off x="540000" y="4639024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奇数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，或是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偶数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123" name="yt_shape_14123"/>
          <p:cNvSpPr txBox="1"/>
          <p:nvPr/>
        </p:nvSpPr>
        <p:spPr>
          <a:xfrm>
            <a:off x="540000" y="5118327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，或是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4124" name="yt_shape_14124"/>
          <p:cNvSpPr txBox="1"/>
          <p:nvPr/>
        </p:nvSpPr>
        <p:spPr>
          <a:xfrm>
            <a:off x="540000" y="5597630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）猜是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，或是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的倍数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125" name="yt_shape_14125"/>
          <p:cNvSpPr txBox="1"/>
          <p:nvPr/>
        </p:nvSpPr>
        <p:spPr>
          <a:xfrm>
            <a:off x="540000" y="6076933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如果你是猜数者，你愿意选择哪一种猜数方法？怎猜？并说明理由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6" name="yt_shape_14126"/>
          <p:cNvSpPr txBox="1"/>
          <p:nvPr/>
        </p:nvSpPr>
        <p:spPr>
          <a:xfrm>
            <a:off x="540000" y="2434479"/>
            <a:ext cx="10772180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解：选择第（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）种方法，猜是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的倍数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转盘中，奇数与偶数的个数相同，大于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的数与不大于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的数的个数也相同，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）与（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）猜中和不猜中可能性一样大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转盘中的数是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的倍数的有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个，不是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的倍数的有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猜是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的倍数，获胜的机会大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5EC9161-ADE2-32B6-3EFC-FF779FF0265C}"/>
              </a:ext>
            </a:extLst>
          </p:cNvPr>
          <p:cNvSpPr txBox="1"/>
          <p:nvPr/>
        </p:nvSpPr>
        <p:spPr>
          <a:xfrm>
            <a:off x="449989" y="2387673"/>
            <a:ext cx="7571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解：选择第（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）种方法，猜是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的倍数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4026A2-038F-CDB2-3C7A-76EDC1C76772}"/>
              </a:ext>
            </a:extLst>
          </p:cNvPr>
          <p:cNvSpPr txBox="1"/>
          <p:nvPr/>
        </p:nvSpPr>
        <p:spPr>
          <a:xfrm>
            <a:off x="449989" y="2863161"/>
            <a:ext cx="1084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转盘中，奇数与偶数的个数相同，大于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的数与不大于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的数的个数也相同，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0A7EAC-EF5E-C95B-8A32-800B75E4FDAB}"/>
              </a:ext>
            </a:extLst>
          </p:cNvPr>
          <p:cNvSpPr txBox="1"/>
          <p:nvPr/>
        </p:nvSpPr>
        <p:spPr>
          <a:xfrm>
            <a:off x="449989" y="3338649"/>
            <a:ext cx="604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）与（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）猜中和不猜中可能性一样大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BC65A1-AD59-032D-4A6F-835348F63BA3}"/>
              </a:ext>
            </a:extLst>
          </p:cNvPr>
          <p:cNvSpPr txBox="1"/>
          <p:nvPr/>
        </p:nvSpPr>
        <p:spPr>
          <a:xfrm>
            <a:off x="449989" y="3814137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转盘中的数是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的倍数的有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个，不是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的倍数的有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BF0560-E9CB-BD6E-1FA5-62DFFE8B4280}"/>
              </a:ext>
            </a:extLst>
          </p:cNvPr>
          <p:cNvSpPr txBox="1"/>
          <p:nvPr/>
        </p:nvSpPr>
        <p:spPr>
          <a:xfrm>
            <a:off x="449989" y="4289625"/>
            <a:ext cx="437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猜是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的倍数，获胜的机会大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8" name="yt_shape_14128"/>
          <p:cNvSpPr txBox="1"/>
          <p:nvPr/>
        </p:nvSpPr>
        <p:spPr>
          <a:xfrm>
            <a:off x="540000" y="2412694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4127" name="yt_image_141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89525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0" name="yt_shape_14130"/>
          <p:cNvSpPr txBox="1"/>
          <p:nvPr/>
        </p:nvSpPr>
        <p:spPr>
          <a:xfrm>
            <a:off x="540000" y="2863693"/>
            <a:ext cx="11111999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判断一个事件的类型，关键看它在每次试验中是一定发生，还是一定不会发生，还是可能发生也可能不发生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不大可能发生的事件是随机事件，不可能发生的事件是确定性事件，两者不要混淆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2" name="yt_shape_14062"/>
          <p:cNvSpPr txBox="1"/>
          <p:nvPr/>
        </p:nvSpPr>
        <p:spPr>
          <a:xfrm>
            <a:off x="540000" y="182728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061" name="yt_image_1406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2728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64" name="yt_shape_14064"/>
          <p:cNvSpPr txBox="1"/>
          <p:nvPr/>
        </p:nvSpPr>
        <p:spPr>
          <a:xfrm>
            <a:off x="540000" y="2530579"/>
            <a:ext cx="36291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250" b="0" i="0" u="none">
                <a:noFill/>
                <a:effectLst/>
                <a:latin typeface="Times New Roman" pitchFamily="22"/>
                <a:ea typeface="Times New Roman" pitchFamily="22"/>
                <a:cs typeface="宋体" pitchFamily="2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cs typeface="宋体" pitchFamily="4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事件类型的判断</a:t>
            </a:r>
          </a:p>
        </p:txBody>
      </p:sp>
      <p:sp>
        <p:nvSpPr>
          <p:cNvPr id="14065" name="yt_shape_14065"/>
          <p:cNvSpPr txBox="1"/>
          <p:nvPr/>
        </p:nvSpPr>
        <p:spPr>
          <a:xfrm>
            <a:off x="540000" y="3009882"/>
            <a:ext cx="72247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（武汉市中考）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下列事件中是必然事件的是（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66" name="yt_table_1406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227013"/>
              </p:ext>
            </p:extLst>
          </p:nvPr>
        </p:nvGraphicFramePr>
        <p:xfrm>
          <a:off x="540000" y="3489185"/>
          <a:ext cx="9110663" cy="1901952"/>
        </p:xfrm>
        <a:graphic>
          <a:graphicData uri="http://schemas.openxmlformats.org/drawingml/2006/table">
            <a:tbl>
              <a:tblPr/>
              <a:tblGrid>
                <a:gridCol w="9110663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抛掷一枚质地均匀的硬币，正面朝上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随意翻到一本书的某页，这一页的页码是偶数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今天是阴天，明天一定是晴天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从两个班级中任选三名学生，至少有两名学生来自同一个班级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6"/>
                  </a:ext>
                </a:extLst>
              </a:tr>
            </a:tbl>
          </a:graphicData>
        </a:graphic>
      </p:graphicFrame>
      <p:pic>
        <p:nvPicPr>
          <p:cNvPr id="3" name="yt_shape_1697708914186">
            <a:extLst>
              <a:ext uri="{FF2B5EF4-FFF2-40B4-BE49-F238E27FC236}">
                <a16:creationId xmlns:a16="http://schemas.microsoft.com/office/drawing/2014/main" id="{851CA994-A5EF-82E1-A655-2A4DFF5F65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86854"/>
            <a:ext cx="1155892" cy="31182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3D1A6C2-DE76-9F7E-67AA-C6A3FBF1C688}"/>
              </a:ext>
            </a:extLst>
          </p:cNvPr>
          <p:cNvSpPr txBox="1"/>
          <p:nvPr/>
        </p:nvSpPr>
        <p:spPr>
          <a:xfrm>
            <a:off x="6926989" y="29630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8" name="yt_shape_14068"/>
          <p:cNvSpPr txBox="1"/>
          <p:nvPr/>
        </p:nvSpPr>
        <p:spPr>
          <a:xfrm>
            <a:off x="540000" y="2418582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下列事件中是随机事件的是（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69" name="yt_table_1406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52640"/>
              </p:ext>
            </p:extLst>
          </p:nvPr>
        </p:nvGraphicFramePr>
        <p:xfrm>
          <a:off x="540000" y="2897885"/>
          <a:ext cx="6654800" cy="1901952"/>
        </p:xfrm>
        <a:graphic>
          <a:graphicData uri="http://schemas.openxmlformats.org/drawingml/2006/table">
            <a:tbl>
              <a:tblPr/>
              <a:tblGrid>
                <a:gridCol w="6654800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通常温度降到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以下，纯净的水会结冰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随意翻到一本书的某页，这页的页码是奇数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测量某天的最低气温，结果为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A724C6A-B5EF-9B16-6431-A03BE5F5EE2B}"/>
              </a:ext>
            </a:extLst>
          </p:cNvPr>
          <p:cNvSpPr txBox="1"/>
          <p:nvPr/>
        </p:nvSpPr>
        <p:spPr>
          <a:xfrm>
            <a:off x="4793389" y="23717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1" name="yt_shape_14071"/>
          <p:cNvSpPr txBox="1"/>
          <p:nvPr/>
        </p:nvSpPr>
        <p:spPr>
          <a:xfrm>
            <a:off x="540119" y="2434479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下列事件：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打开电视，它正播放广告；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从只有红球的口袋中，任意摸出一个球，恰好是白球；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两次抛掷正方体骰子，掷得的数字之和小于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抛掷硬币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次，第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次正面向上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其中为随机事件的是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请指出在下列事件中，哪些是随机事件？哪些是必然事件？哪些是不可能事件？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BFEDFC9-33E7-DE6D-F7BA-74CFD9B4F53E}"/>
              </a:ext>
            </a:extLst>
          </p:cNvPr>
          <p:cNvSpPr txBox="1"/>
          <p:nvPr/>
        </p:nvSpPr>
        <p:spPr>
          <a:xfrm>
            <a:off x="7231907" y="333864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3" name="yt_shape_14073"/>
          <p:cNvSpPr txBox="1"/>
          <p:nvPr/>
        </p:nvSpPr>
        <p:spPr>
          <a:xfrm>
            <a:off x="540000" y="1714282"/>
            <a:ext cx="6471323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）标准大气压下，水加热到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时，沸腾；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）篮球队员在罚球线上投篮一次，未投中；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）掷一次骰子，向上一面的点数是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）任意画一个三角形，其内角和是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）买一张彩票，可能中奖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解：随机事件：（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必然事件：（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不可能事件：（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CB4383-6F2C-2E74-F5F2-632E09E8DFE0}"/>
              </a:ext>
            </a:extLst>
          </p:cNvPr>
          <p:cNvSpPr txBox="1"/>
          <p:nvPr/>
        </p:nvSpPr>
        <p:spPr>
          <a:xfrm>
            <a:off x="449989" y="4044916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解：随机事件：（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BE6708-872B-3DEA-E84D-97C56CFE75EB}"/>
              </a:ext>
            </a:extLst>
          </p:cNvPr>
          <p:cNvSpPr txBox="1"/>
          <p:nvPr/>
        </p:nvSpPr>
        <p:spPr>
          <a:xfrm>
            <a:off x="449989" y="4520404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必然事件：（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15BD48-8FC0-82F3-150C-41FE9CA60B1C}"/>
              </a:ext>
            </a:extLst>
          </p:cNvPr>
          <p:cNvSpPr txBox="1"/>
          <p:nvPr/>
        </p:nvSpPr>
        <p:spPr>
          <a:xfrm>
            <a:off x="449989" y="4995892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不可能事件：（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1" name="yt_shape_14081"/>
          <p:cNvSpPr txBox="1"/>
          <p:nvPr/>
        </p:nvSpPr>
        <p:spPr>
          <a:xfrm>
            <a:off x="540000" y="1938864"/>
            <a:ext cx="30136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250" b="0" i="0" u="none">
                <a:noFill/>
                <a:effectLst/>
                <a:latin typeface="Times New Roman" pitchFamily="22"/>
                <a:ea typeface="Times New Roman" pitchFamily="22"/>
                <a:cs typeface="宋体" pitchFamily="2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cs typeface="宋体" pitchFamily="4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可能性大小</a:t>
            </a:r>
          </a:p>
        </p:txBody>
      </p:sp>
      <p:sp>
        <p:nvSpPr>
          <p:cNvPr id="14082" name="yt_shape_14082"/>
          <p:cNvSpPr txBox="1"/>
          <p:nvPr/>
        </p:nvSpPr>
        <p:spPr>
          <a:xfrm>
            <a:off x="540119" y="241816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不透明袋子中有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个绿球，这些球除颜色外其他无差别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从袋子中随机取出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个球，则（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83" name="yt_table_1408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5701"/>
              </p:ext>
            </p:extLst>
          </p:nvPr>
        </p:nvGraphicFramePr>
        <p:xfrm>
          <a:off x="540000" y="3377602"/>
          <a:ext cx="5740400" cy="1901952"/>
        </p:xfrm>
        <a:graphic>
          <a:graphicData uri="http://schemas.openxmlformats.org/drawingml/2006/table">
            <a:tbl>
              <a:tblPr/>
              <a:tblGrid>
                <a:gridCol w="5740400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能够事先确定取出球的颜色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取到红球的可能性更大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取到红球和取到绿球的可能性一样大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取到绿球的可能性更大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</a:tbl>
          </a:graphicData>
        </a:graphic>
      </p:graphicFrame>
      <p:pic>
        <p:nvPicPr>
          <p:cNvPr id="3" name="yt_shape_1697708914394">
            <a:extLst>
              <a:ext uri="{FF2B5EF4-FFF2-40B4-BE49-F238E27FC236}">
                <a16:creationId xmlns:a16="http://schemas.microsoft.com/office/drawing/2014/main" id="{E6EFA296-D06C-49E7-CB40-39A426D396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95138"/>
            <a:ext cx="1155892" cy="31182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1F5B78-9EC2-4A19-7108-CB71191A7704}"/>
              </a:ext>
            </a:extLst>
          </p:cNvPr>
          <p:cNvSpPr txBox="1"/>
          <p:nvPr/>
        </p:nvSpPr>
        <p:spPr>
          <a:xfrm>
            <a:off x="2583708" y="28468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5" name="yt_shape_14085"/>
          <p:cNvSpPr txBox="1"/>
          <p:nvPr/>
        </p:nvSpPr>
        <p:spPr>
          <a:xfrm>
            <a:off x="540119" y="231886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如图，方砖除颜色外完全相同，小老鼠在方砖上自由走动，则小老鼠最终停留在白色方砖上的可能性与停留在黑色方砖（阴影部分）上的可能性比较，下列说法正确的是（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87" name="yt_table_1408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741969"/>
              </p:ext>
            </p:extLst>
          </p:nvPr>
        </p:nvGraphicFramePr>
        <p:xfrm>
          <a:off x="540000" y="3758426"/>
          <a:ext cx="3319463" cy="1901952"/>
        </p:xfrm>
        <a:graphic>
          <a:graphicData uri="http://schemas.openxmlformats.org/drawingml/2006/table">
            <a:tbl>
              <a:tblPr/>
              <a:tblGrid>
                <a:gridCol w="3319463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前者比后者大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前者比后者小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两者一样大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以上说法都不正确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</a:tbl>
          </a:graphicData>
        </a:graphic>
      </p:graphicFrame>
      <p:pic>
        <p:nvPicPr>
          <p:cNvPr id="14086" name="yt_image_14086_skip" title="H_89.82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09020" y="3758426"/>
            <a:ext cx="1140714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9A80D1-7BBC-8552-18DD-02F743669AB5}"/>
              </a:ext>
            </a:extLst>
          </p:cNvPr>
          <p:cNvSpPr txBox="1"/>
          <p:nvPr/>
        </p:nvSpPr>
        <p:spPr>
          <a:xfrm>
            <a:off x="1821708" y="32230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9" name="yt_shape_14089"/>
          <p:cNvSpPr txBox="1"/>
          <p:nvPr/>
        </p:nvSpPr>
        <p:spPr>
          <a:xfrm>
            <a:off x="540119" y="23221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如图，转动如图所示的一些可以自由转动的转盘，当转盘停止时，猜想指针落在黑色区域内的可能性大小，将转盘的序号按可能性从小到大的顺序排列为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④①②③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（填序号）</a:t>
            </a:r>
          </a:p>
        </p:txBody>
      </p:sp>
      <p:pic>
        <p:nvPicPr>
          <p:cNvPr id="14090" name="yt_image_1409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0044" y="3914046"/>
            <a:ext cx="4551910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0208BB-ACAC-74E8-BCEA-3EC3628C1473}"/>
              </a:ext>
            </a:extLst>
          </p:cNvPr>
          <p:cNvSpPr txBox="1"/>
          <p:nvPr/>
        </p:nvSpPr>
        <p:spPr>
          <a:xfrm>
            <a:off x="10508507" y="275079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④①②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162DA84-BF5D-6A8A-A767-1A85AAF18351}"/>
              </a:ext>
            </a:extLst>
          </p:cNvPr>
          <p:cNvSpPr txBox="1"/>
          <p:nvPr/>
        </p:nvSpPr>
        <p:spPr>
          <a:xfrm>
            <a:off x="450108" y="3226286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2" name="yt_shape_14092"/>
          <p:cNvSpPr txBox="1"/>
          <p:nvPr/>
        </p:nvSpPr>
        <p:spPr>
          <a:xfrm>
            <a:off x="540000" y="2401742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判断事件的类型出错</a:t>
            </a:r>
          </a:p>
        </p:txBody>
      </p:sp>
      <p:sp>
        <p:nvSpPr>
          <p:cNvPr id="14093" name="yt_shape_14093"/>
          <p:cNvSpPr txBox="1"/>
          <p:nvPr/>
        </p:nvSpPr>
        <p:spPr>
          <a:xfrm>
            <a:off x="540119" y="290130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（怀化市中考）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成语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是中华文化的瑰宝，是中华文化的微缩景观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下列成语：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水中捞月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守株待兔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百步穿杨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瓮中捉鳖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描述的事件是不可能事件的是（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94" name="yt_table_140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2796334"/>
              </p:ext>
            </p:extLst>
          </p:nvPr>
        </p:nvGraphicFramePr>
        <p:xfrm>
          <a:off x="540000" y="4340873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</a:tbl>
          </a:graphicData>
        </a:graphic>
      </p:graphicFrame>
      <p:pic>
        <p:nvPicPr>
          <p:cNvPr id="3" name="yt_shape_1697708914607">
            <a:extLst>
              <a:ext uri="{FF2B5EF4-FFF2-40B4-BE49-F238E27FC236}">
                <a16:creationId xmlns:a16="http://schemas.microsoft.com/office/drawing/2014/main" id="{BBB4A4F3-AE53-83EB-8616-F4D4E8BED5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106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8ED610E-DFA5-7B46-6C5C-7C64DF462CC9}"/>
              </a:ext>
            </a:extLst>
          </p:cNvPr>
          <p:cNvSpPr txBox="1"/>
          <p:nvPr/>
        </p:nvSpPr>
        <p:spPr>
          <a:xfrm>
            <a:off x="3345708" y="38054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1808</Words>
  <Application>Microsoft Office PowerPoint</Application>
  <PresentationFormat>宽屏</PresentationFormat>
  <Paragraphs>113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2023-10-20T06:12:46Z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