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69" r:id="rId7"/>
    <p:sldId id="370" r:id="rId8"/>
    <p:sldId id="371" r:id="rId9"/>
    <p:sldId id="373" r:id="rId10"/>
    <p:sldId id="375" r:id="rId11"/>
    <p:sldId id="376" r:id="rId12"/>
    <p:sldId id="381" r:id="rId13"/>
    <p:sldId id="377" r:id="rId14"/>
    <p:sldId id="384" r:id="rId15"/>
    <p:sldId id="385" r:id="rId16"/>
    <p:sldId id="379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35" name="yt_image_1213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5252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7" name="yt_shape_12137"/>
          <p:cNvSpPr txBox="1"/>
          <p:nvPr/>
        </p:nvSpPr>
        <p:spPr>
          <a:xfrm>
            <a:off x="540000" y="1850109"/>
            <a:ext cx="9310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经过半径的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外端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并且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这条半径的直线是圆的切线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38" name="yt_image_1213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48177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0" name="yt_shape_12140"/>
          <p:cNvSpPr txBox="1"/>
          <p:nvPr/>
        </p:nvSpPr>
        <p:spPr>
          <a:xfrm>
            <a:off x="540000" y="3185073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切线的判定</a:t>
            </a:r>
          </a:p>
        </p:txBody>
      </p:sp>
      <p:sp>
        <p:nvSpPr>
          <p:cNvPr id="12141" name="yt_shape_12141"/>
          <p:cNvSpPr txBox="1"/>
          <p:nvPr/>
        </p:nvSpPr>
        <p:spPr>
          <a:xfrm>
            <a:off x="540000" y="3684638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下列判断正确的是（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42" name="yt_table_1214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991246"/>
              </p:ext>
            </p:extLst>
          </p:nvPr>
        </p:nvGraphicFramePr>
        <p:xfrm>
          <a:off x="540000" y="4163941"/>
          <a:ext cx="7891464" cy="1901952"/>
        </p:xfrm>
        <a:graphic>
          <a:graphicData uri="http://schemas.openxmlformats.org/drawingml/2006/table">
            <a:tbl>
              <a:tblPr/>
              <a:tblGrid>
                <a:gridCol w="7891464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垂直于半径的直线是圆的切线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经过半径外端的直线是圆的切线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经过半径的一端，垂直于这条半径的直线是圆的切线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经过半径的外端且垂直于这条半径的直线是圆的切线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pic>
        <p:nvPicPr>
          <p:cNvPr id="3" name="yt_shape_1697708572988">
            <a:extLst>
              <a:ext uri="{FF2B5EF4-FFF2-40B4-BE49-F238E27FC236}">
                <a16:creationId xmlns:a16="http://schemas.microsoft.com/office/drawing/2014/main" id="{CDDAFB9E-473A-E4CE-2FC7-E7617A77AA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22440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9309DE-6BB2-E539-F975-FAED3A96BC98}"/>
              </a:ext>
            </a:extLst>
          </p:cNvPr>
          <p:cNvSpPr txBox="1"/>
          <p:nvPr/>
        </p:nvSpPr>
        <p:spPr>
          <a:xfrm>
            <a:off x="2888389" y="177281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686A05-9272-A319-54D0-8E06785A4DBD}"/>
              </a:ext>
            </a:extLst>
          </p:cNvPr>
          <p:cNvSpPr txBox="1"/>
          <p:nvPr/>
        </p:nvSpPr>
        <p:spPr>
          <a:xfrm>
            <a:off x="4717189" y="177281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垂直于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DE7C75-A765-705E-8794-4EDFDE96A393}"/>
              </a:ext>
            </a:extLst>
          </p:cNvPr>
          <p:cNvSpPr txBox="1"/>
          <p:nvPr/>
        </p:nvSpPr>
        <p:spPr>
          <a:xfrm>
            <a:off x="3574189" y="36378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8" name="yt_shape_12188"/>
          <p:cNvSpPr txBox="1"/>
          <p:nvPr/>
        </p:nvSpPr>
        <p:spPr>
          <a:xfrm>
            <a:off x="540119" y="7088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的直线互相垂直，垂足为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89" name="yt_image_1218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1871002"/>
            <a:ext cx="2138502" cy="202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1" name="yt_shape_12191"/>
          <p:cNvSpPr txBox="1"/>
          <p:nvPr/>
        </p:nvSpPr>
        <p:spPr>
          <a:xfrm>
            <a:off x="540119" y="1665413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2194">
            <a:extLst>
              <a:ext uri="{FF2B5EF4-FFF2-40B4-BE49-F238E27FC236}">
                <a16:creationId xmlns:a16="http://schemas.microsoft.com/office/drawing/2014/main" id="{A87F0325-A139-2CC5-1AFD-CFB5E1C3F1FE}"/>
              </a:ext>
            </a:extLst>
          </p:cNvPr>
          <p:cNvSpPr txBox="1"/>
          <p:nvPr/>
        </p:nvSpPr>
        <p:spPr>
          <a:xfrm>
            <a:off x="512351" y="2033853"/>
            <a:ext cx="2813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195">
            <a:extLst>
              <a:ext uri="{FF2B5EF4-FFF2-40B4-BE49-F238E27FC236}">
                <a16:creationId xmlns:a16="http://schemas.microsoft.com/office/drawing/2014/main" id="{8B1BDFDA-36F0-BC0C-2EE9-C10EF2B1C23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4292" y="1918053"/>
            <a:ext cx="2042511" cy="1797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198">
            <a:extLst>
              <a:ext uri="{FF2B5EF4-FFF2-40B4-BE49-F238E27FC236}">
                <a16:creationId xmlns:a16="http://schemas.microsoft.com/office/drawing/2014/main" id="{145EF245-81ED-AED1-A218-1A3FF736AB76}"/>
              </a:ext>
            </a:extLst>
          </p:cNvPr>
          <p:cNvSpPr txBox="1"/>
          <p:nvPr/>
        </p:nvSpPr>
        <p:spPr>
          <a:xfrm>
            <a:off x="602362" y="2545148"/>
            <a:ext cx="2277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199">
            <a:extLst>
              <a:ext uri="{FF2B5EF4-FFF2-40B4-BE49-F238E27FC236}">
                <a16:creationId xmlns:a16="http://schemas.microsoft.com/office/drawing/2014/main" id="{E2FCE8B6-3B33-664D-AC16-DAF36FE44CDC}"/>
              </a:ext>
            </a:extLst>
          </p:cNvPr>
          <p:cNvSpPr txBox="1"/>
          <p:nvPr/>
        </p:nvSpPr>
        <p:spPr>
          <a:xfrm>
            <a:off x="602362" y="3024451"/>
            <a:ext cx="3278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200">
            <a:extLst>
              <a:ext uri="{FF2B5EF4-FFF2-40B4-BE49-F238E27FC236}">
                <a16:creationId xmlns:a16="http://schemas.microsoft.com/office/drawing/2014/main" id="{DC50564A-BAF7-E730-BFD5-5C6824FDF783}"/>
              </a:ext>
            </a:extLst>
          </p:cNvPr>
          <p:cNvSpPr txBox="1"/>
          <p:nvPr/>
        </p:nvSpPr>
        <p:spPr>
          <a:xfrm>
            <a:off x="602362" y="3503754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201">
            <a:extLst>
              <a:ext uri="{FF2B5EF4-FFF2-40B4-BE49-F238E27FC236}">
                <a16:creationId xmlns:a16="http://schemas.microsoft.com/office/drawing/2014/main" id="{0263A955-CA8B-7992-BBE2-A10615424F43}"/>
              </a:ext>
            </a:extLst>
          </p:cNvPr>
          <p:cNvSpPr txBox="1"/>
          <p:nvPr/>
        </p:nvSpPr>
        <p:spPr>
          <a:xfrm>
            <a:off x="602362" y="3983057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202">
            <a:extLst>
              <a:ext uri="{FF2B5EF4-FFF2-40B4-BE49-F238E27FC236}">
                <a16:creationId xmlns:a16="http://schemas.microsoft.com/office/drawing/2014/main" id="{8B337BFB-A1B1-0264-3031-FF5B2723ABD9}"/>
              </a:ext>
            </a:extLst>
          </p:cNvPr>
          <p:cNvSpPr txBox="1"/>
          <p:nvPr/>
        </p:nvSpPr>
        <p:spPr>
          <a:xfrm>
            <a:off x="602362" y="4462360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203">
            <a:extLst>
              <a:ext uri="{FF2B5EF4-FFF2-40B4-BE49-F238E27FC236}">
                <a16:creationId xmlns:a16="http://schemas.microsoft.com/office/drawing/2014/main" id="{9491E76B-0EF0-51B6-5CEE-2A45125E2950}"/>
              </a:ext>
            </a:extLst>
          </p:cNvPr>
          <p:cNvSpPr txBox="1"/>
          <p:nvPr/>
        </p:nvSpPr>
        <p:spPr>
          <a:xfrm>
            <a:off x="602362" y="4941663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204">
            <a:extLst>
              <a:ext uri="{FF2B5EF4-FFF2-40B4-BE49-F238E27FC236}">
                <a16:creationId xmlns:a16="http://schemas.microsoft.com/office/drawing/2014/main" id="{83267D06-AD86-1DE2-1714-A3E35FF74DCF}"/>
              </a:ext>
            </a:extLst>
          </p:cNvPr>
          <p:cNvSpPr txBox="1"/>
          <p:nvPr/>
        </p:nvSpPr>
        <p:spPr>
          <a:xfrm>
            <a:off x="602362" y="5420966"/>
            <a:ext cx="59711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205">
            <a:extLst>
              <a:ext uri="{FF2B5EF4-FFF2-40B4-BE49-F238E27FC236}">
                <a16:creationId xmlns:a16="http://schemas.microsoft.com/office/drawing/2014/main" id="{213F5ED7-6D18-7185-A86B-69E75450B7B7}"/>
              </a:ext>
            </a:extLst>
          </p:cNvPr>
          <p:cNvSpPr txBox="1"/>
          <p:nvPr/>
        </p:nvSpPr>
        <p:spPr>
          <a:xfrm>
            <a:off x="602362" y="5900269"/>
            <a:ext cx="40059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上一点，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702905-3CC6-E8E7-D376-5F72A7134F94}"/>
              </a:ext>
            </a:extLst>
          </p:cNvPr>
          <p:cNvSpPr txBox="1"/>
          <p:nvPr/>
        </p:nvSpPr>
        <p:spPr>
          <a:xfrm>
            <a:off x="422340" y="1987047"/>
            <a:ext cx="2966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AD737A6-4873-9A0C-CF9B-5D9611810D80}"/>
              </a:ext>
            </a:extLst>
          </p:cNvPr>
          <p:cNvSpPr txBox="1"/>
          <p:nvPr/>
        </p:nvSpPr>
        <p:spPr>
          <a:xfrm>
            <a:off x="512351" y="2498342"/>
            <a:ext cx="2435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0CABBFF-F59E-58FA-0003-56D018496047}"/>
              </a:ext>
            </a:extLst>
          </p:cNvPr>
          <p:cNvSpPr txBox="1"/>
          <p:nvPr/>
        </p:nvSpPr>
        <p:spPr>
          <a:xfrm>
            <a:off x="512351" y="2977645"/>
            <a:ext cx="342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2233AAB-3804-7545-AF9E-18340405CA1D}"/>
              </a:ext>
            </a:extLst>
          </p:cNvPr>
          <p:cNvSpPr txBox="1"/>
          <p:nvPr/>
        </p:nvSpPr>
        <p:spPr>
          <a:xfrm>
            <a:off x="512351" y="3456948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636C9A3-F791-4EAE-2D35-BC7B0563EA7D}"/>
              </a:ext>
            </a:extLst>
          </p:cNvPr>
          <p:cNvSpPr txBox="1"/>
          <p:nvPr/>
        </p:nvSpPr>
        <p:spPr>
          <a:xfrm>
            <a:off x="512351" y="3936251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A0F6201-E26B-7F39-32E4-8F2169217294}"/>
              </a:ext>
            </a:extLst>
          </p:cNvPr>
          <p:cNvSpPr txBox="1"/>
          <p:nvPr/>
        </p:nvSpPr>
        <p:spPr>
          <a:xfrm>
            <a:off x="512351" y="4415554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AE21428-A1C7-AC01-8940-D08833A638DF}"/>
              </a:ext>
            </a:extLst>
          </p:cNvPr>
          <p:cNvSpPr txBox="1"/>
          <p:nvPr/>
        </p:nvSpPr>
        <p:spPr>
          <a:xfrm>
            <a:off x="512351" y="489485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BDE706F-2CE7-0233-E689-4369CC5F4FC2}"/>
              </a:ext>
            </a:extLst>
          </p:cNvPr>
          <p:cNvSpPr txBox="1"/>
          <p:nvPr/>
        </p:nvSpPr>
        <p:spPr>
          <a:xfrm>
            <a:off x="512351" y="5374160"/>
            <a:ext cx="6093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E40774C-B3FC-EDC5-23E5-DE28781A779F}"/>
              </a:ext>
            </a:extLst>
          </p:cNvPr>
          <p:cNvSpPr txBox="1"/>
          <p:nvPr/>
        </p:nvSpPr>
        <p:spPr>
          <a:xfrm>
            <a:off x="512351" y="5853463"/>
            <a:ext cx="414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上一点，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DA44BA8-E12A-A398-C202-0998224D3E69}"/>
              </a:ext>
            </a:extLst>
          </p:cNvPr>
          <p:cNvSpPr txBox="1"/>
          <p:nvPr/>
        </p:nvSpPr>
        <p:spPr>
          <a:xfrm>
            <a:off x="526138" y="6242641"/>
            <a:ext cx="268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06" name="yt_shape_12206"/>
              <p:cNvSpPr txBox="1"/>
              <p:nvPr/>
            </p:nvSpPr>
            <p:spPr>
              <a:xfrm>
                <a:off x="540000" y="1886444"/>
                <a:ext cx="9063379" cy="34451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向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边作垂线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为角平分线，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为公共边，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，则可得：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06" name="yt_shape_12206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6444"/>
                <a:ext cx="9063379" cy="3445110"/>
              </a:xfrm>
              <a:prstGeom prst="rect">
                <a:avLst/>
              </a:prstGeom>
              <a:blipFill>
                <a:blip r:embed="rId2"/>
                <a:stretch>
                  <a:fillRect l="-2086" t="-1413" r="-1211" b="-45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F867C49-254E-3769-F255-11A5B791BB16}"/>
              </a:ext>
            </a:extLst>
          </p:cNvPr>
          <p:cNvSpPr txBox="1"/>
          <p:nvPr/>
        </p:nvSpPr>
        <p:spPr>
          <a:xfrm>
            <a:off x="335360" y="1927974"/>
            <a:ext cx="915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向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边作垂线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BE3F3C-4D0E-C529-9F13-F81420E4F5CE}"/>
                  </a:ext>
                </a:extLst>
              </p:cNvPr>
              <p:cNvSpPr txBox="1"/>
              <p:nvPr/>
            </p:nvSpPr>
            <p:spPr>
              <a:xfrm>
                <a:off x="335360" y="2403462"/>
                <a:ext cx="48744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为角平分线，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BE3F3C-4D0E-C529-9F13-F81420E4F5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2403462"/>
                <a:ext cx="4874451" cy="613931"/>
              </a:xfrm>
              <a:prstGeom prst="rect">
                <a:avLst/>
              </a:prstGeom>
              <a:blipFill>
                <a:blip r:embed="rId3"/>
                <a:stretch>
                  <a:fillRect l="-1875" r="-200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096CF47-D22F-F959-5679-E33C65481984}"/>
              </a:ext>
            </a:extLst>
          </p:cNvPr>
          <p:cNvSpPr txBox="1"/>
          <p:nvPr/>
        </p:nvSpPr>
        <p:spPr>
          <a:xfrm>
            <a:off x="335360" y="2923781"/>
            <a:ext cx="568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为公共边，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EEB179-E9FA-01C6-EC86-1C4712A5536A}"/>
                  </a:ext>
                </a:extLst>
              </p:cNvPr>
              <p:cNvSpPr txBox="1"/>
              <p:nvPr/>
            </p:nvSpPr>
            <p:spPr>
              <a:xfrm>
                <a:off x="335360" y="3399269"/>
                <a:ext cx="6949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，则可得：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EEB179-E9FA-01C6-EC86-1C4712A553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399269"/>
                <a:ext cx="6949313" cy="613931"/>
              </a:xfrm>
              <a:prstGeom prst="rect">
                <a:avLst/>
              </a:prstGeom>
              <a:blipFill>
                <a:blip r:embed="rId4"/>
                <a:stretch>
                  <a:fillRect l="-1316" r="-1404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427A27-8553-43DB-CC7D-466841A1ACA4}"/>
                  </a:ext>
                </a:extLst>
              </p:cNvPr>
              <p:cNvSpPr txBox="1"/>
              <p:nvPr/>
            </p:nvSpPr>
            <p:spPr>
              <a:xfrm>
                <a:off x="335360" y="3919588"/>
                <a:ext cx="39870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B427A27-8553-43DB-CC7D-466841A1AC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60" y="3919588"/>
                <a:ext cx="3987038" cy="613931"/>
              </a:xfrm>
              <a:prstGeom prst="rect">
                <a:avLst/>
              </a:prstGeom>
              <a:blipFill>
                <a:blip r:embed="rId5"/>
                <a:stretch>
                  <a:fillRect l="-2294" r="-244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0372E72-65B2-0E8A-5CEC-CE2B803DB1A6}"/>
              </a:ext>
            </a:extLst>
          </p:cNvPr>
          <p:cNvSpPr txBox="1"/>
          <p:nvPr/>
        </p:nvSpPr>
        <p:spPr>
          <a:xfrm>
            <a:off x="335360" y="4439907"/>
            <a:ext cx="3901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192">
                <a:extLst>
                  <a:ext uri="{FF2B5EF4-FFF2-40B4-BE49-F238E27FC236}">
                    <a16:creationId xmlns:a16="http://schemas.microsoft.com/office/drawing/2014/main" id="{9DF4D5DE-F69F-B312-EDE4-629C7C4CD2B5}"/>
                  </a:ext>
                </a:extLst>
              </p:cNvPr>
              <p:cNvSpPr txBox="1"/>
              <p:nvPr/>
            </p:nvSpPr>
            <p:spPr>
              <a:xfrm>
                <a:off x="447567" y="1422835"/>
                <a:ext cx="5463162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192">
                <a:extLst>
                  <a:ext uri="{FF2B5EF4-FFF2-40B4-BE49-F238E27FC236}">
                    <a16:creationId xmlns:a16="http://schemas.microsoft.com/office/drawing/2014/main" id="{9DF4D5DE-F69F-B312-EDE4-629C7C4CD2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7567" y="1422835"/>
                <a:ext cx="5463162" cy="465577"/>
              </a:xfrm>
              <a:prstGeom prst="rect">
                <a:avLst/>
              </a:prstGeom>
              <a:blipFill>
                <a:blip r:embed="rId6"/>
                <a:stretch>
                  <a:fillRect l="-3344" t="-3896" r="-2341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3" name="yt_shape_12213"/>
          <p:cNvSpPr txBox="1"/>
          <p:nvPr/>
        </p:nvSpPr>
        <p:spPr>
          <a:xfrm>
            <a:off x="530940" y="73432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212" name="yt_image_12212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940" y="73432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5" name="yt_shape_12215"/>
          <p:cNvSpPr txBox="1"/>
          <p:nvPr/>
        </p:nvSpPr>
        <p:spPr>
          <a:xfrm>
            <a:off x="531059" y="14319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（贵港市中考）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16" name="yt_image_12216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3084" y="2836337"/>
            <a:ext cx="2659671" cy="132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8" name="yt_shape_12218"/>
          <p:cNvSpPr txBox="1"/>
          <p:nvPr/>
        </p:nvSpPr>
        <p:spPr>
          <a:xfrm>
            <a:off x="509150" y="2357034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2221">
            <a:extLst>
              <a:ext uri="{FF2B5EF4-FFF2-40B4-BE49-F238E27FC236}">
                <a16:creationId xmlns:a16="http://schemas.microsoft.com/office/drawing/2014/main" id="{67B1193D-99B1-D67F-675C-BBC9574C80D6}"/>
              </a:ext>
            </a:extLst>
          </p:cNvPr>
          <p:cNvSpPr txBox="1"/>
          <p:nvPr/>
        </p:nvSpPr>
        <p:spPr>
          <a:xfrm>
            <a:off x="535777" y="2883801"/>
            <a:ext cx="3736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223">
            <a:extLst>
              <a:ext uri="{FF2B5EF4-FFF2-40B4-BE49-F238E27FC236}">
                <a16:creationId xmlns:a16="http://schemas.microsoft.com/office/drawing/2014/main" id="{8485CD41-060D-FE16-0184-ED3EEB7A0B95}"/>
              </a:ext>
            </a:extLst>
          </p:cNvPr>
          <p:cNvSpPr txBox="1"/>
          <p:nvPr/>
        </p:nvSpPr>
        <p:spPr>
          <a:xfrm>
            <a:off x="4519697" y="3515468"/>
            <a:ext cx="2754472" cy="118865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en-US" altLang="zh-CN" sz="6600" b="0" i="0" u="none" spc="19829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  <a:cs typeface="宋体" pitchFamily="6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222">
            <a:extLst>
              <a:ext uri="{FF2B5EF4-FFF2-40B4-BE49-F238E27FC236}">
                <a16:creationId xmlns:a16="http://schemas.microsoft.com/office/drawing/2014/main" id="{8DFF43CD-B067-9DF9-5ACD-0BF295FE1E3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4426" y="2875663"/>
            <a:ext cx="272724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225">
            <a:extLst>
              <a:ext uri="{FF2B5EF4-FFF2-40B4-BE49-F238E27FC236}">
                <a16:creationId xmlns:a16="http://schemas.microsoft.com/office/drawing/2014/main" id="{715F70F7-B72E-F0E5-A173-8B3B1809702F}"/>
              </a:ext>
            </a:extLst>
          </p:cNvPr>
          <p:cNvSpPr txBox="1"/>
          <p:nvPr/>
        </p:nvSpPr>
        <p:spPr>
          <a:xfrm>
            <a:off x="672340" y="3358843"/>
            <a:ext cx="2739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226">
            <a:extLst>
              <a:ext uri="{FF2B5EF4-FFF2-40B4-BE49-F238E27FC236}">
                <a16:creationId xmlns:a16="http://schemas.microsoft.com/office/drawing/2014/main" id="{2566F604-79A9-3F4B-803A-9B40F74014AF}"/>
              </a:ext>
            </a:extLst>
          </p:cNvPr>
          <p:cNvSpPr txBox="1"/>
          <p:nvPr/>
        </p:nvSpPr>
        <p:spPr>
          <a:xfrm>
            <a:off x="672340" y="3838146"/>
            <a:ext cx="2277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227">
            <a:extLst>
              <a:ext uri="{FF2B5EF4-FFF2-40B4-BE49-F238E27FC236}">
                <a16:creationId xmlns:a16="http://schemas.microsoft.com/office/drawing/2014/main" id="{DCD923DA-5634-4E08-9D75-E148206A0ED2}"/>
              </a:ext>
            </a:extLst>
          </p:cNvPr>
          <p:cNvSpPr txBox="1"/>
          <p:nvPr/>
        </p:nvSpPr>
        <p:spPr>
          <a:xfrm>
            <a:off x="672340" y="4317449"/>
            <a:ext cx="3278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228">
            <a:extLst>
              <a:ext uri="{FF2B5EF4-FFF2-40B4-BE49-F238E27FC236}">
                <a16:creationId xmlns:a16="http://schemas.microsoft.com/office/drawing/2014/main" id="{C1AE9B4A-BA44-F317-A938-00C071EDDE4B}"/>
              </a:ext>
            </a:extLst>
          </p:cNvPr>
          <p:cNvSpPr txBox="1"/>
          <p:nvPr/>
        </p:nvSpPr>
        <p:spPr>
          <a:xfrm>
            <a:off x="700258" y="4340055"/>
            <a:ext cx="1796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229">
            <a:extLst>
              <a:ext uri="{FF2B5EF4-FFF2-40B4-BE49-F238E27FC236}">
                <a16:creationId xmlns:a16="http://schemas.microsoft.com/office/drawing/2014/main" id="{AE15255E-C7D8-A30F-7832-8D73DB08DDC6}"/>
              </a:ext>
            </a:extLst>
          </p:cNvPr>
          <p:cNvSpPr txBox="1"/>
          <p:nvPr/>
        </p:nvSpPr>
        <p:spPr>
          <a:xfrm>
            <a:off x="700258" y="4819358"/>
            <a:ext cx="25744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230">
            <a:extLst>
              <a:ext uri="{FF2B5EF4-FFF2-40B4-BE49-F238E27FC236}">
                <a16:creationId xmlns:a16="http://schemas.microsoft.com/office/drawing/2014/main" id="{BEB056D4-0EDF-82AB-7195-C3FAE698CC26}"/>
              </a:ext>
            </a:extLst>
          </p:cNvPr>
          <p:cNvSpPr txBox="1"/>
          <p:nvPr/>
        </p:nvSpPr>
        <p:spPr>
          <a:xfrm>
            <a:off x="735396" y="4823777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231">
            <a:extLst>
              <a:ext uri="{FF2B5EF4-FFF2-40B4-BE49-F238E27FC236}">
                <a16:creationId xmlns:a16="http://schemas.microsoft.com/office/drawing/2014/main" id="{ECD35561-316C-C614-6885-1E524AA5EC5E}"/>
              </a:ext>
            </a:extLst>
          </p:cNvPr>
          <p:cNvSpPr txBox="1"/>
          <p:nvPr/>
        </p:nvSpPr>
        <p:spPr>
          <a:xfrm>
            <a:off x="735396" y="5303080"/>
            <a:ext cx="35442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232">
            <a:extLst>
              <a:ext uri="{FF2B5EF4-FFF2-40B4-BE49-F238E27FC236}">
                <a16:creationId xmlns:a16="http://schemas.microsoft.com/office/drawing/2014/main" id="{BA2518CE-9A1A-1791-3FF7-44C6520ED583}"/>
              </a:ext>
            </a:extLst>
          </p:cNvPr>
          <p:cNvSpPr txBox="1"/>
          <p:nvPr/>
        </p:nvSpPr>
        <p:spPr>
          <a:xfrm>
            <a:off x="735396" y="5782383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69670BF-A38D-84F9-FC80-0FF86DD71452}"/>
              </a:ext>
            </a:extLst>
          </p:cNvPr>
          <p:cNvSpPr txBox="1"/>
          <p:nvPr/>
        </p:nvSpPr>
        <p:spPr>
          <a:xfrm>
            <a:off x="445766" y="2836995"/>
            <a:ext cx="3880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5B09616-B1BC-D546-AC58-526798662D68}"/>
              </a:ext>
            </a:extLst>
          </p:cNvPr>
          <p:cNvSpPr txBox="1"/>
          <p:nvPr/>
        </p:nvSpPr>
        <p:spPr>
          <a:xfrm>
            <a:off x="582329" y="3312037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3C93993-D4EF-BC3F-4F23-B488DB58D21C}"/>
              </a:ext>
            </a:extLst>
          </p:cNvPr>
          <p:cNvSpPr txBox="1"/>
          <p:nvPr/>
        </p:nvSpPr>
        <p:spPr>
          <a:xfrm>
            <a:off x="582329" y="3791340"/>
            <a:ext cx="2435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EEC6A63-69AB-9927-E919-2AE983E8DE4B}"/>
              </a:ext>
            </a:extLst>
          </p:cNvPr>
          <p:cNvSpPr txBox="1"/>
          <p:nvPr/>
        </p:nvSpPr>
        <p:spPr>
          <a:xfrm>
            <a:off x="2738390" y="3752492"/>
            <a:ext cx="342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E1A6F0B-9A74-478E-50CE-A241448F5EB2}"/>
              </a:ext>
            </a:extLst>
          </p:cNvPr>
          <p:cNvSpPr txBox="1"/>
          <p:nvPr/>
        </p:nvSpPr>
        <p:spPr>
          <a:xfrm>
            <a:off x="610247" y="4293249"/>
            <a:ext cx="195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859A66B-2034-3C81-77AF-19275C18B5E0}"/>
              </a:ext>
            </a:extLst>
          </p:cNvPr>
          <p:cNvSpPr txBox="1"/>
          <p:nvPr/>
        </p:nvSpPr>
        <p:spPr>
          <a:xfrm>
            <a:off x="2259428" y="4289249"/>
            <a:ext cx="272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39D1757-21D6-1D70-55C7-147771681F38}"/>
              </a:ext>
            </a:extLst>
          </p:cNvPr>
          <p:cNvSpPr txBox="1"/>
          <p:nvPr/>
        </p:nvSpPr>
        <p:spPr>
          <a:xfrm>
            <a:off x="645385" y="4776972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C15A154-8EE2-1D34-9ECE-5116A6882A51}"/>
              </a:ext>
            </a:extLst>
          </p:cNvPr>
          <p:cNvSpPr txBox="1"/>
          <p:nvPr/>
        </p:nvSpPr>
        <p:spPr>
          <a:xfrm>
            <a:off x="645385" y="5256274"/>
            <a:ext cx="3690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12D4D37-17BA-712B-17F9-682B233E40FF}"/>
              </a:ext>
            </a:extLst>
          </p:cNvPr>
          <p:cNvSpPr txBox="1"/>
          <p:nvPr/>
        </p:nvSpPr>
        <p:spPr>
          <a:xfrm>
            <a:off x="4071908" y="5264400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yt_shape_12233">
            <a:extLst>
              <a:ext uri="{FF2B5EF4-FFF2-40B4-BE49-F238E27FC236}">
                <a16:creationId xmlns:a16="http://schemas.microsoft.com/office/drawing/2014/main" id="{47346978-2215-522E-2D57-4CD6D00E10EB}"/>
              </a:ext>
            </a:extLst>
          </p:cNvPr>
          <p:cNvSpPr txBox="1"/>
          <p:nvPr/>
        </p:nvSpPr>
        <p:spPr>
          <a:xfrm>
            <a:off x="684007" y="5781937"/>
            <a:ext cx="306494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DEF1B23-37F3-15B1-8813-8A23CFF7D46F}"/>
              </a:ext>
            </a:extLst>
          </p:cNvPr>
          <p:cNvSpPr txBox="1"/>
          <p:nvPr/>
        </p:nvSpPr>
        <p:spPr>
          <a:xfrm>
            <a:off x="593996" y="5735131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24577BA-A438-3BDE-D233-25AF36BF1451}"/>
              </a:ext>
            </a:extLst>
          </p:cNvPr>
          <p:cNvSpPr txBox="1"/>
          <p:nvPr/>
        </p:nvSpPr>
        <p:spPr>
          <a:xfrm>
            <a:off x="593996" y="6210619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  <p:bldP spid="2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35" name="yt_shape_12235"/>
              <p:cNvSpPr txBox="1"/>
              <p:nvPr/>
            </p:nvSpPr>
            <p:spPr>
              <a:xfrm>
                <a:off x="551384" y="1484784"/>
                <a:ext cx="6326091" cy="48884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en-US" altLang="zh-CN" sz="2400" b="0" i="0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235" name="yt_shape_122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484784"/>
                <a:ext cx="6326091" cy="4888454"/>
              </a:xfrm>
              <a:prstGeom prst="rect">
                <a:avLst/>
              </a:prstGeom>
              <a:blipFill>
                <a:blip r:embed="rId2"/>
                <a:stretch>
                  <a:fillRect l="-2890" r="-2119" b="-1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51D7C9-2B7D-0F5C-4E1E-9C5B473D8519}"/>
                  </a:ext>
                </a:extLst>
              </p:cNvPr>
              <p:cNvSpPr txBox="1"/>
              <p:nvPr/>
            </p:nvSpPr>
            <p:spPr>
              <a:xfrm>
                <a:off x="461373" y="1437978"/>
                <a:ext cx="520134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851D7C9-2B7D-0F5C-4E1E-9C5B473D85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1437978"/>
                <a:ext cx="5201348" cy="769062"/>
              </a:xfrm>
              <a:prstGeom prst="rect">
                <a:avLst/>
              </a:prstGeom>
              <a:blipFill>
                <a:blip r:embed="rId3"/>
                <a:stretch>
                  <a:fillRect l="-1876" r="-19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BA22A4-98C1-8AEE-74A6-4961E3B4C078}"/>
                  </a:ext>
                </a:extLst>
              </p:cNvPr>
              <p:cNvSpPr txBox="1"/>
              <p:nvPr/>
            </p:nvSpPr>
            <p:spPr>
              <a:xfrm>
                <a:off x="461373" y="2113428"/>
                <a:ext cx="231527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0BA22A4-98C1-8AEE-74A6-4961E3B4C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113428"/>
                <a:ext cx="2315274" cy="769061"/>
              </a:xfrm>
              <a:prstGeom prst="rect">
                <a:avLst/>
              </a:prstGeom>
              <a:blipFill>
                <a:blip r:embed="rId4"/>
                <a:stretch>
                  <a:fillRect l="-4222" r="-448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E0A7F1-A097-E646-352A-38FA16A5877D}"/>
                  </a:ext>
                </a:extLst>
              </p:cNvPr>
              <p:cNvSpPr txBox="1"/>
              <p:nvPr/>
            </p:nvSpPr>
            <p:spPr>
              <a:xfrm>
                <a:off x="461373" y="2788877"/>
                <a:ext cx="6444997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E0A7F1-A097-E646-352A-38FA16A587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2788877"/>
                <a:ext cx="6444997" cy="769062"/>
              </a:xfrm>
              <a:prstGeom prst="rect">
                <a:avLst/>
              </a:prstGeom>
              <a:blipFill>
                <a:blip r:embed="rId5"/>
                <a:stretch>
                  <a:fillRect l="-1514" r="-160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CBFE48-BDBF-969C-9C45-19039716EF35}"/>
                  </a:ext>
                </a:extLst>
              </p:cNvPr>
              <p:cNvSpPr txBox="1"/>
              <p:nvPr/>
            </p:nvSpPr>
            <p:spPr>
              <a:xfrm>
                <a:off x="461373" y="3464327"/>
                <a:ext cx="16469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CBFE48-BDBF-969C-9C45-19039716EF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464327"/>
                <a:ext cx="1646936" cy="769061"/>
              </a:xfrm>
              <a:prstGeom prst="rect">
                <a:avLst/>
              </a:prstGeom>
              <a:blipFill>
                <a:blip r:embed="rId6"/>
                <a:stretch>
                  <a:fillRect l="-5926" r="-555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0DF835-1D85-C854-D9B4-5571F28C7A99}"/>
                  </a:ext>
                </a:extLst>
              </p:cNvPr>
              <p:cNvSpPr txBox="1"/>
              <p:nvPr/>
            </p:nvSpPr>
            <p:spPr>
              <a:xfrm>
                <a:off x="461373" y="4139776"/>
                <a:ext cx="5368925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5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10DF835-1D85-C854-D9B4-5571F28C7A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139776"/>
                <a:ext cx="5368925" cy="1061162"/>
              </a:xfrm>
              <a:prstGeom prst="rect">
                <a:avLst/>
              </a:prstGeom>
              <a:blipFill>
                <a:blip r:embed="rId7"/>
                <a:stretch>
                  <a:fillRect l="-1818" r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13E02D6-2022-CB04-E2DE-C4BEC28EDAB5}"/>
                  </a:ext>
                </a:extLst>
              </p:cNvPr>
              <p:cNvSpPr txBox="1"/>
              <p:nvPr/>
            </p:nvSpPr>
            <p:spPr>
              <a:xfrm>
                <a:off x="461373" y="5107326"/>
                <a:ext cx="1293559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13E02D6-2022-CB04-E2DE-C4BEC28EDA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5107326"/>
                <a:ext cx="1293559" cy="772109"/>
              </a:xfrm>
              <a:prstGeom prst="rect">
                <a:avLst/>
              </a:prstGeom>
              <a:blipFill>
                <a:blip r:embed="rId8"/>
                <a:stretch>
                  <a:fillRect l="-7547" r="-75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A113798-EE82-D814-C2DE-2C05D9E5A2B6}"/>
              </a:ext>
            </a:extLst>
          </p:cNvPr>
          <p:cNvSpPr txBox="1"/>
          <p:nvPr/>
        </p:nvSpPr>
        <p:spPr>
          <a:xfrm>
            <a:off x="461373" y="5785823"/>
            <a:ext cx="443972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219">
                <a:extLst>
                  <a:ext uri="{FF2B5EF4-FFF2-40B4-BE49-F238E27FC236}">
                    <a16:creationId xmlns:a16="http://schemas.microsoft.com/office/drawing/2014/main" id="{88C4F74B-B35B-9698-8175-D69BC5EA3DDA}"/>
                  </a:ext>
                </a:extLst>
              </p:cNvPr>
              <p:cNvSpPr txBox="1"/>
              <p:nvPr/>
            </p:nvSpPr>
            <p:spPr>
              <a:xfrm>
                <a:off x="551384" y="973837"/>
                <a:ext cx="5010987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219">
                <a:extLst>
                  <a:ext uri="{FF2B5EF4-FFF2-40B4-BE49-F238E27FC236}">
                    <a16:creationId xmlns:a16="http://schemas.microsoft.com/office/drawing/2014/main" id="{88C4F74B-B35B-9698-8175-D69BC5EA3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973837"/>
                <a:ext cx="5010987" cy="642740"/>
              </a:xfrm>
              <a:prstGeom prst="rect">
                <a:avLst/>
              </a:prstGeom>
              <a:blipFill>
                <a:blip r:embed="rId9"/>
                <a:stretch>
                  <a:fillRect l="-3650" r="-292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2">
                <a:extLst>
                  <a:ext uri="{FF2B5EF4-FFF2-40B4-BE49-F238E27FC236}">
                    <a16:creationId xmlns:a16="http://schemas.microsoft.com/office/drawing/2014/main" id="{FA040DE4-E86E-3917-FDFE-B824EBE30A26}"/>
                  </a:ext>
                </a:extLst>
              </p:cNvPr>
              <p:cNvSpPr txBox="1"/>
              <p:nvPr/>
            </p:nvSpPr>
            <p:spPr>
              <a:xfrm>
                <a:off x="540000" y="2366160"/>
                <a:ext cx="6138283" cy="248568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FAC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𝐹𝐴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:a16="http://schemas.microsoft.com/office/drawing/2014/main" xmlns="">
          <p:sp>
            <p:nvSpPr>
              <p:cNvPr id="2" name="yt_shape_2" descr="{&quot;rangeId&quot;:23,&quot;mathAnswerShape&quot;:1,&quot;NoSplit&quot;:1,&quot;pageBreak&quot;:true}">
                <a:extLst>
                  <a:ext uri="{FF2B5EF4-FFF2-40B4-BE49-F238E27FC236}">
                    <a16:creationId xmlns:a16="http://schemas.microsoft.com/office/drawing/2014/main" id="{FA040DE4-E86E-3917-FDFE-B824EBE30A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6160"/>
                <a:ext cx="6138283" cy="2485680"/>
              </a:xfrm>
              <a:prstGeom prst="rect">
                <a:avLst/>
              </a:prstGeom>
              <a:blipFill>
                <a:blip r:embed="rId2"/>
                <a:stretch>
                  <a:fillRect l="-3078" r="-1887" b="-343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768128-A5C9-BF6F-8731-4BE4AF502990}"/>
                  </a:ext>
                </a:extLst>
              </p:cNvPr>
              <p:cNvSpPr txBox="1"/>
              <p:nvPr/>
            </p:nvSpPr>
            <p:spPr>
              <a:xfrm>
                <a:off x="449989" y="2319354"/>
                <a:ext cx="516547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mathAnswerShape': 1, 'NoSplit': 1, 'pageBreak': True}">
                <a:extLst>
                  <a:ext uri="{FF2B5EF4-FFF2-40B4-BE49-F238E27FC236}">
                    <a16:creationId xmlns:a16="http://schemas.microsoft.com/office/drawing/2014/main" id="{C9768128-A5C9-BF6F-8731-4BE4AF5029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19354"/>
                <a:ext cx="5165472" cy="772110"/>
              </a:xfrm>
              <a:prstGeom prst="rect">
                <a:avLst/>
              </a:prstGeom>
              <a:blipFill>
                <a:blip r:embed="rId3"/>
                <a:stretch>
                  <a:fillRect l="-1889" r="-177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7717B4A-8760-9769-5E13-47D67F7EE080}"/>
              </a:ext>
            </a:extLst>
          </p:cNvPr>
          <p:cNvSpPr txBox="1"/>
          <p:nvPr/>
        </p:nvSpPr>
        <p:spPr>
          <a:xfrm>
            <a:off x="449989" y="2997852"/>
            <a:ext cx="62590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74F851-B393-95C3-62AF-238943131812}"/>
                  </a:ext>
                </a:extLst>
              </p:cNvPr>
              <p:cNvSpPr txBox="1"/>
              <p:nvPr/>
            </p:nvSpPr>
            <p:spPr>
              <a:xfrm>
                <a:off x="449989" y="3473340"/>
                <a:ext cx="295783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, 'NoSplit': 1, 'pageBreak': True}">
                <a:extLst>
                  <a:ext uri="{FF2B5EF4-FFF2-40B4-BE49-F238E27FC236}">
                    <a16:creationId xmlns:a16="http://schemas.microsoft.com/office/drawing/2014/main" id="{5A74F851-B393-95C3-62AF-2389431318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73340"/>
                <a:ext cx="2957831" cy="766839"/>
              </a:xfrm>
              <a:prstGeom prst="rect">
                <a:avLst/>
              </a:prstGeom>
              <a:blipFill>
                <a:blip r:embed="rId4"/>
                <a:stretch>
                  <a:fillRect l="-3299" r="-309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B9A761C-7887-673B-7CC0-5DF2F41F0D92}"/>
                  </a:ext>
                </a:extLst>
              </p:cNvPr>
              <p:cNvSpPr txBox="1"/>
              <p:nvPr/>
            </p:nvSpPr>
            <p:spPr>
              <a:xfrm>
                <a:off x="449989" y="4146567"/>
                <a:ext cx="2420049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mathAnswerShape': 1, 'NoSplit': 1, 'pageBreak': True}">
                <a:extLst>
                  <a:ext uri="{FF2B5EF4-FFF2-40B4-BE49-F238E27FC236}">
                    <a16:creationId xmlns:a16="http://schemas.microsoft.com/office/drawing/2014/main" id="{CB9A761C-7887-673B-7CC0-5DF2F41F0D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6567"/>
                <a:ext cx="2420049" cy="728040"/>
              </a:xfrm>
              <a:prstGeom prst="rect">
                <a:avLst/>
              </a:prstGeom>
              <a:blipFill>
                <a:blip r:embed="rId5"/>
                <a:stretch>
                  <a:fillRect l="-4030" r="-377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8" name="yt_shape_12238"/>
          <p:cNvSpPr txBox="1"/>
          <p:nvPr/>
        </p:nvSpPr>
        <p:spPr>
          <a:xfrm>
            <a:off x="540000" y="3126131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237" name="yt_image_122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202962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0" name="yt_shape_12240"/>
          <p:cNvSpPr txBox="1"/>
          <p:nvPr/>
        </p:nvSpPr>
        <p:spPr>
          <a:xfrm>
            <a:off x="598735" y="3577130"/>
            <a:ext cx="10994530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spAutoFit/>
          </a:bodyPr>
          <a:lstStyle/>
          <a:p>
            <a:pPr algn="ctr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证明切线有两种典型方法：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，连半径证垂直；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无点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，作垂直证半径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4" name="yt_shape_12144"/>
          <p:cNvSpPr txBox="1"/>
          <p:nvPr/>
        </p:nvSpPr>
        <p:spPr>
          <a:xfrm>
            <a:off x="540119" y="15440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48" name="yt_table_1214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5991911"/>
              </p:ext>
            </p:extLst>
          </p:nvPr>
        </p:nvGraphicFramePr>
        <p:xfrm>
          <a:off x="540000" y="2503448"/>
          <a:ext cx="66236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4"/>
                  </a:ext>
                </a:extLst>
              </a:tr>
            </a:tbl>
          </a:graphicData>
        </a:graphic>
      </p:graphicFrame>
      <p:grpSp>
        <p:nvGrpSpPr>
          <p:cNvPr id="12145" name="yt_shape_12145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3752" y="2246395"/>
            <a:ext cx="2089654" cy="1685304"/>
            <a:chOff x="0" y="0"/>
            <a:chExt cx="2089654" cy="1685304"/>
          </a:xfrm>
        </p:grpSpPr>
        <p:pic>
          <p:nvPicPr>
            <p:cNvPr id="2" name="yt_image_1214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9654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47" name="yt_shape_12147"/>
            <p:cNvSpPr txBox="1"/>
            <p:nvPr/>
          </p:nvSpPr>
          <p:spPr>
            <a:xfrm>
              <a:off x="511546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150" name="yt_shape_12150"/>
          <p:cNvSpPr txBox="1"/>
          <p:nvPr/>
        </p:nvSpPr>
        <p:spPr>
          <a:xfrm>
            <a:off x="540119" y="42391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矩形的两邻边长分别为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，若以较长一边为直径作圆，则与圆相切的矩形的边共有（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51" name="yt_table_1215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945916"/>
              </p:ext>
            </p:extLst>
          </p:nvPr>
        </p:nvGraphicFramePr>
        <p:xfrm>
          <a:off x="540000" y="5198603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2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2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2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5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191F5B4E-E824-BD07-2FA9-C97BD5F4A9D9}"/>
              </a:ext>
            </a:extLst>
          </p:cNvPr>
          <p:cNvSpPr txBox="1"/>
          <p:nvPr/>
        </p:nvSpPr>
        <p:spPr>
          <a:xfrm>
            <a:off x="907308" y="197269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557D01-5B57-8AE0-39EE-44B0E9889A39}"/>
              </a:ext>
            </a:extLst>
          </p:cNvPr>
          <p:cNvSpPr txBox="1"/>
          <p:nvPr/>
        </p:nvSpPr>
        <p:spPr>
          <a:xfrm>
            <a:off x="1821708" y="46678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3" name="yt_shape_12153"/>
          <p:cNvSpPr txBox="1"/>
          <p:nvPr/>
        </p:nvSpPr>
        <p:spPr>
          <a:xfrm>
            <a:off x="540119" y="22708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垂直的直线交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57" name="yt_table_1215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415327"/>
              </p:ext>
            </p:extLst>
          </p:nvPr>
        </p:nvGraphicFramePr>
        <p:xfrm>
          <a:off x="540000" y="3230253"/>
          <a:ext cx="45231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grpSp>
        <p:nvGrpSpPr>
          <p:cNvPr id="12154" name="yt_shape_12154_skip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2893" y="3230253"/>
            <a:ext cx="1476916" cy="1717308"/>
            <a:chOff x="0" y="0"/>
            <a:chExt cx="1476916" cy="1717308"/>
          </a:xfrm>
        </p:grpSpPr>
        <p:pic>
          <p:nvPicPr>
            <p:cNvPr id="2" name="yt_image_1215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6916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56" name="yt_shape_12156"/>
            <p:cNvSpPr txBox="1"/>
            <p:nvPr/>
          </p:nvSpPr>
          <p:spPr>
            <a:xfrm>
              <a:off x="205177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44042D6-95B5-2F55-66A3-A947679DFE5A}"/>
              </a:ext>
            </a:extLst>
          </p:cNvPr>
          <p:cNvSpPr txBox="1"/>
          <p:nvPr/>
        </p:nvSpPr>
        <p:spPr>
          <a:xfrm>
            <a:off x="8265371" y="269950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9" name="yt_shape_12159"/>
          <p:cNvSpPr txBox="1"/>
          <p:nvPr/>
        </p:nvSpPr>
        <p:spPr>
          <a:xfrm>
            <a:off x="540119" y="20216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63" name="yt_shape_12163"/>
          <p:cNvSpPr txBox="1"/>
          <p:nvPr/>
        </p:nvSpPr>
        <p:spPr>
          <a:xfrm>
            <a:off x="540000" y="48737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0" name="yt_shape_12160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30321" y="3133427"/>
            <a:ext cx="1531357" cy="1689876"/>
            <a:chOff x="0" y="0"/>
            <a:chExt cx="1531357" cy="1689876"/>
          </a:xfrm>
        </p:grpSpPr>
        <p:pic>
          <p:nvPicPr>
            <p:cNvPr id="2" name="yt_image_1216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1357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2" name="yt_shape_12162"/>
            <p:cNvSpPr txBox="1"/>
            <p:nvPr/>
          </p:nvSpPr>
          <p:spPr>
            <a:xfrm>
              <a:off x="-529432" y="1329876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645D47-7A21-ECBE-D7AE-0E44D6105C4C}"/>
              </a:ext>
            </a:extLst>
          </p:cNvPr>
          <p:cNvSpPr txBox="1"/>
          <p:nvPr/>
        </p:nvSpPr>
        <p:spPr>
          <a:xfrm>
            <a:off x="10554546" y="197482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4" name="yt_shape_12164"/>
          <p:cNvSpPr txBox="1"/>
          <p:nvPr/>
        </p:nvSpPr>
        <p:spPr>
          <a:xfrm>
            <a:off x="540119" y="21639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168" name="yt_shape_12168"/>
          <p:cNvSpPr txBox="1"/>
          <p:nvPr/>
        </p:nvSpPr>
        <p:spPr>
          <a:xfrm>
            <a:off x="540000" y="47314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65" name="yt_shape_12165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832" y="3275699"/>
            <a:ext cx="1920335" cy="1405269"/>
            <a:chOff x="0" y="0"/>
            <a:chExt cx="1920335" cy="1405269"/>
          </a:xfrm>
        </p:grpSpPr>
        <p:pic>
          <p:nvPicPr>
            <p:cNvPr id="2" name="yt_image_1216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0335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67" name="yt_shape_12167"/>
            <p:cNvSpPr txBox="1"/>
            <p:nvPr/>
          </p:nvSpPr>
          <p:spPr>
            <a:xfrm>
              <a:off x="426886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1AADD9-0911-CA9B-4199-02E4CF2E70EF}"/>
              </a:ext>
            </a:extLst>
          </p:cNvPr>
          <p:cNvSpPr txBox="1"/>
          <p:nvPr/>
        </p:nvSpPr>
        <p:spPr>
          <a:xfrm>
            <a:off x="1431183" y="259258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69" name="yt_shape_12169"/>
              <p:cNvSpPr txBox="1"/>
              <p:nvPr/>
            </p:nvSpPr>
            <p:spPr>
              <a:xfrm>
                <a:off x="540119" y="1988796"/>
                <a:ext cx="11111999" cy="16005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沿射线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方向平移到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时，平移的距离的长为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69" name="yt_shape_12169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8796"/>
                <a:ext cx="11111999" cy="1600503"/>
              </a:xfrm>
              <a:prstGeom prst="rect">
                <a:avLst/>
              </a:prstGeom>
              <a:blipFill>
                <a:blip r:embed="rId2"/>
                <a:stretch>
                  <a:fillRect l="-1701" t="-3042" r="-1427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71" name="yt_image_121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764" y="3792451"/>
            <a:ext cx="1846470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8892C0-6D40-FFB4-712D-4FAACB02259D}"/>
                  </a:ext>
                </a:extLst>
              </p:cNvPr>
              <p:cNvSpPr txBox="1"/>
              <p:nvPr/>
            </p:nvSpPr>
            <p:spPr>
              <a:xfrm>
                <a:off x="1059708" y="2708920"/>
                <a:ext cx="30867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8892C0-6D40-FFB4-712D-4FAACB0225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08920"/>
                <a:ext cx="308674" cy="727660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3" name="yt_shape_12173"/>
          <p:cNvSpPr txBox="1"/>
          <p:nvPr/>
        </p:nvSpPr>
        <p:spPr>
          <a:xfrm>
            <a:off x="540000" y="2243420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不能正确理解圆的切线判定导致出错</a:t>
            </a:r>
          </a:p>
        </p:txBody>
      </p:sp>
      <p:sp>
        <p:nvSpPr>
          <p:cNvPr id="12174" name="yt_shape_12174"/>
          <p:cNvSpPr txBox="1"/>
          <p:nvPr/>
        </p:nvSpPr>
        <p:spPr>
          <a:xfrm>
            <a:off x="540119" y="27429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，要使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的切线，还需补充一个条件，则补充的条件不正确的是（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76" name="yt_table_1217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665732"/>
              </p:ext>
            </p:extLst>
          </p:nvPr>
        </p:nvGraphicFramePr>
        <p:xfrm>
          <a:off x="540000" y="3702420"/>
          <a:ext cx="4981893" cy="950976"/>
        </p:xfrm>
        <a:graphic>
          <a:graphicData uri="http://schemas.openxmlformats.org/drawingml/2006/table">
            <a:tbl>
              <a:tblPr/>
              <a:tblGrid>
                <a:gridCol w="2965768">
                  <a:extLst>
                    <a:ext uri="{9D8B030D-6E8A-4147-A177-3AD203B41FA5}">
                      <a16:colId xmlns:a16="http://schemas.microsoft.com/office/drawing/2014/main" val="10328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DO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p:pic>
        <p:nvPicPr>
          <p:cNvPr id="12175" name="yt_image_12175_skip" title="H_100.1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94739" y="3702420"/>
            <a:ext cx="1455064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573246">
            <a:extLst>
              <a:ext uri="{FF2B5EF4-FFF2-40B4-BE49-F238E27FC236}">
                <a16:creationId xmlns:a16="http://schemas.microsoft.com/office/drawing/2014/main" id="{42FFA094-E156-A6A4-4C69-B5659AB320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8274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A4465F-FB29-7311-4829-0F8F1535E560}"/>
              </a:ext>
            </a:extLst>
          </p:cNvPr>
          <p:cNvSpPr txBox="1"/>
          <p:nvPr/>
        </p:nvSpPr>
        <p:spPr>
          <a:xfrm>
            <a:off x="7003307" y="31716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9" name="yt_shape_12179"/>
          <p:cNvSpPr txBox="1"/>
          <p:nvPr/>
        </p:nvSpPr>
        <p:spPr>
          <a:xfrm>
            <a:off x="540000" y="196038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78" name="yt_image_12178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6038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1" name="yt_shape_12181"/>
          <p:cNvSpPr txBox="1"/>
          <p:nvPr/>
        </p:nvSpPr>
        <p:spPr>
          <a:xfrm>
            <a:off x="540119" y="26522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如图，在平面直角坐标系中，过格点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作一圆弧，点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与下列格点的连线中，能够与该圆弧相切的是（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183" name="yt_table_1218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364256"/>
              </p:ext>
            </p:extLst>
          </p:nvPr>
        </p:nvGraphicFramePr>
        <p:xfrm>
          <a:off x="540000" y="3611692"/>
          <a:ext cx="57423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pic>
        <p:nvPicPr>
          <p:cNvPr id="12182" name="yt_image_12182_skip" title="H_129.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5478" y="3611692"/>
            <a:ext cx="2564571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9CB6A5-79F4-C3B6-A7AF-B5FB5A1A9263}"/>
              </a:ext>
            </a:extLst>
          </p:cNvPr>
          <p:cNvSpPr txBox="1"/>
          <p:nvPr/>
        </p:nvSpPr>
        <p:spPr>
          <a:xfrm>
            <a:off x="4564908" y="30809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" name="yt_shape_12185"/>
          <p:cNvSpPr txBox="1"/>
          <p:nvPr/>
        </p:nvSpPr>
        <p:spPr>
          <a:xfrm>
            <a:off x="540119" y="21603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出发，以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的速度在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上按逆时针方向运动一周回到点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立即停止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运动的时间为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86" name="yt_image_121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5656" y="3752312"/>
            <a:ext cx="1960687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41C046-C521-E536-F46F-991230BCCDD0}"/>
              </a:ext>
            </a:extLst>
          </p:cNvPr>
          <p:cNvSpPr txBox="1"/>
          <p:nvPr/>
        </p:nvSpPr>
        <p:spPr>
          <a:xfrm>
            <a:off x="1974108" y="306455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1820</Words>
  <Application>Microsoft Office PowerPoint</Application>
  <PresentationFormat>宽屏</PresentationFormat>
  <Paragraphs>146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2023-10-20T11:58:35Z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