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8" r:id="rId6"/>
    <p:sldId id="370" r:id="rId7"/>
    <p:sldId id="256" r:id="rId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2" name="yt_shape_14422"/>
          <p:cNvSpPr txBox="1"/>
          <p:nvPr/>
        </p:nvSpPr>
        <p:spPr>
          <a:xfrm>
            <a:off x="3787676" y="1240128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  <a:cs typeface="宋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p:sp>
        <p:nvSpPr>
          <p:cNvPr id="14423" name="yt_shape_14423"/>
          <p:cNvSpPr txBox="1"/>
          <p:nvPr/>
        </p:nvSpPr>
        <p:spPr>
          <a:xfrm>
            <a:off x="540000" y="1719431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变式训练</a:t>
            </a:r>
          </a:p>
        </p:txBody>
      </p:sp>
      <p:sp>
        <p:nvSpPr>
          <p:cNvPr id="14424" name="yt_shape_14424"/>
          <p:cNvSpPr txBox="1"/>
          <p:nvPr/>
        </p:nvSpPr>
        <p:spPr>
          <a:xfrm>
            <a:off x="540119" y="219873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甲、乙、丙、丁四人玩扑克牌游戏，他们先取出两张红心和两张黑桃共四张扑克牌，洗匀后背面朝上放在桌面上，每人抽取其中一张，拿到相同颜色的即为游戏搭档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现甲、乙两人各抽取了一张，求两人恰好成为游戏搭档的概率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25" name="yt_shape_14425"/>
          <p:cNvSpPr txBox="1"/>
          <p:nvPr/>
        </p:nvSpPr>
        <p:spPr>
          <a:xfrm>
            <a:off x="540000" y="3638300"/>
            <a:ext cx="4001095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解：根据题意画树状图如下：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27" name="yt_shape_14427"/>
          <p:cNvSpPr txBox="1"/>
          <p:nvPr/>
        </p:nvSpPr>
        <p:spPr>
          <a:xfrm>
            <a:off x="540000" y="4253488"/>
            <a:ext cx="3953583" cy="49526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50" b="0" i="0" u="none" spc="-2750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  <a:cs typeface="宋体" pitchFamily="28"/>
              </a:rPr>
              <a:t> </a:t>
            </a:r>
            <a:r>
              <a:rPr lang="en-US" altLang="zh-CN" sz="2750" b="0" i="0" u="none" spc="30142">
                <a:solidFill>
                  <a:srgbClr val="1EE3CF"/>
                </a:solidFill>
                <a:effectLst/>
                <a:latin typeface="Times New Roman" pitchFamily="28"/>
                <a:ea typeface="宋体" pitchFamily="28"/>
                <a:cs typeface="宋体" pitchFamily="2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26" name="yt_image_14426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253488"/>
            <a:ext cx="3912958" cy="553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9" name="yt_shape_14429"/>
          <p:cNvSpPr txBox="1"/>
          <p:nvPr/>
        </p:nvSpPr>
        <p:spPr>
          <a:xfrm>
            <a:off x="540000" y="4857366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种等可能的情况，从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张牌中任意摸出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张牌颜色相同的有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种可能，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30" name="yt_shape_14430"/>
              <p:cNvSpPr txBox="1"/>
              <p:nvPr/>
            </p:nvSpPr>
            <p:spPr>
              <a:xfrm>
                <a:off x="540000" y="5336669"/>
                <a:ext cx="557845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（两人恰好成为游戏搭档）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430" name="yt_shape_14430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36669"/>
                <a:ext cx="5578450" cy="641201"/>
              </a:xfrm>
              <a:prstGeom prst="rect">
                <a:avLst/>
              </a:prstGeom>
              <a:blipFill>
                <a:blip r:embed="rId3"/>
                <a:stretch>
                  <a:fillRect l="-3388" r="-229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66F186-0E8F-5525-5594-C83B70384BB8}"/>
              </a:ext>
            </a:extLst>
          </p:cNvPr>
          <p:cNvSpPr txBox="1"/>
          <p:nvPr/>
        </p:nvSpPr>
        <p:spPr>
          <a:xfrm>
            <a:off x="449989" y="3591494"/>
            <a:ext cx="41424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解：根据题意画树状图如下：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BC0A3-4746-8F48-BFB9-01454CD742B3}"/>
              </a:ext>
            </a:extLst>
          </p:cNvPr>
          <p:cNvSpPr txBox="1"/>
          <p:nvPr/>
        </p:nvSpPr>
        <p:spPr>
          <a:xfrm>
            <a:off x="449989" y="4810560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种等可能的情况，从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张牌中任意摸出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张牌颜色相同的有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种可能，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24CAA99-A8FB-C89C-6BAE-DB1C6C25BAC0}"/>
                  </a:ext>
                </a:extLst>
              </p:cNvPr>
              <p:cNvSpPr txBox="1"/>
              <p:nvPr/>
            </p:nvSpPr>
            <p:spPr>
              <a:xfrm>
                <a:off x="449989" y="5289863"/>
                <a:ext cx="570458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（两人恰好成为游戏搭档）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, 'mathAnswerShape': 1}">
                <a:extLst>
                  <a:ext uri="{FF2B5EF4-FFF2-40B4-BE49-F238E27FC236}">
                    <a16:creationId xmlns:a16="http://schemas.microsoft.com/office/drawing/2014/main" id="{C24CAA99-A8FB-C89C-6BAE-DB1C6C25B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9863"/>
                <a:ext cx="5704586" cy="728612"/>
              </a:xfrm>
              <a:prstGeom prst="rect">
                <a:avLst/>
              </a:prstGeom>
              <a:blipFill>
                <a:blip r:embed="rId4"/>
                <a:stretch>
                  <a:fillRect l="-1709" r="-160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2" name="yt_shape_14432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（南京市中考）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不透明的袋子中装有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个红球、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个白球，这些球除颜色外无其他差别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33" name="yt_shape_14433"/>
          <p:cNvSpPr txBox="1"/>
          <p:nvPr/>
        </p:nvSpPr>
        <p:spPr>
          <a:xfrm>
            <a:off x="540119" y="185943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）从袋子中随机摸出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个球，放回并摇匀，再随机摸出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求两次摸出的球都是红色的概率；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34" name="yt_shape_14434"/>
              <p:cNvSpPr txBox="1"/>
              <p:nvPr/>
            </p:nvSpPr>
            <p:spPr>
              <a:xfrm>
                <a:off x="540000" y="2818870"/>
                <a:ext cx="8824532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）从袋子中随机摸出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个球，摸出的球都是红球的概率是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34" name="yt_shape_14434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18870"/>
                <a:ext cx="8824532" cy="641201"/>
              </a:xfrm>
              <a:prstGeom prst="rect">
                <a:avLst/>
              </a:prstGeom>
              <a:blipFill>
                <a:blip r:embed="rId2"/>
                <a:stretch>
                  <a:fillRect l="-2142" r="-117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36" name="yt_shape_14436"/>
          <p:cNvSpPr txBox="1"/>
          <p:nvPr/>
        </p:nvSpPr>
        <p:spPr>
          <a:xfrm>
            <a:off x="540000" y="3510859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）画树状图如图；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438" name="yt_shape_14438"/>
          <p:cNvSpPr txBox="1"/>
          <p:nvPr/>
        </p:nvSpPr>
        <p:spPr>
          <a:xfrm>
            <a:off x="4461649" y="4142526"/>
            <a:ext cx="2880276" cy="10265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700" b="0" i="0" u="none" spc="-5700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  <a:cs typeface="宋体" pitchFamily="57"/>
              </a:rPr>
              <a:t> </a:t>
            </a:r>
            <a:r>
              <a:rPr lang="en-US" altLang="zh-CN" sz="5700" b="0" i="0" u="none" spc="21035">
                <a:solidFill>
                  <a:srgbClr val="1EE3CF"/>
                </a:solidFill>
                <a:effectLst/>
                <a:latin typeface="Times New Roman" pitchFamily="57"/>
                <a:ea typeface="宋体" pitchFamily="57"/>
                <a:cs typeface="宋体" pitchFamily="5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437" name="yt_image_144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1649" y="4142526"/>
            <a:ext cx="2851785" cy="114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0" name="yt_shape_14440"/>
          <p:cNvSpPr txBox="1"/>
          <p:nvPr/>
        </p:nvSpPr>
        <p:spPr>
          <a:xfrm>
            <a:off x="540000" y="5333776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种等可能的结果，两次摸出的球都是红球的结果有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441" name="yt_shape_14441"/>
              <p:cNvSpPr txBox="1"/>
              <p:nvPr/>
            </p:nvSpPr>
            <p:spPr>
              <a:xfrm>
                <a:off x="540000" y="5813079"/>
                <a:ext cx="4823436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两次摸出的球都是红球的概率为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41" name="yt_shape_14441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813079"/>
                <a:ext cx="4823436" cy="640368"/>
              </a:xfrm>
              <a:prstGeom prst="rect">
                <a:avLst/>
              </a:prstGeom>
              <a:blipFill>
                <a:blip r:embed="rId4"/>
                <a:stretch>
                  <a:fillRect l="-3919" r="-29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5C3DD1-6F64-CFE4-FA99-0C9710E6F27F}"/>
                  </a:ext>
                </a:extLst>
              </p:cNvPr>
              <p:cNvSpPr txBox="1"/>
              <p:nvPr/>
            </p:nvSpPr>
            <p:spPr>
              <a:xfrm>
                <a:off x="8679589" y="2622534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E5C3DD1-6F64-CFE4-FA99-0C9710E6F2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79589" y="2622534"/>
                <a:ext cx="308674" cy="728612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29F878A-1435-69E7-D9E9-03CD725EE69C}"/>
              </a:ext>
            </a:extLst>
          </p:cNvPr>
          <p:cNvSpPr txBox="1"/>
          <p:nvPr/>
        </p:nvSpPr>
        <p:spPr>
          <a:xfrm>
            <a:off x="449989" y="3464053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）画树状图如图；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A2BE36-3473-5D22-B5F4-2460DB863CDA}"/>
              </a:ext>
            </a:extLst>
          </p:cNvPr>
          <p:cNvSpPr txBox="1"/>
          <p:nvPr/>
        </p:nvSpPr>
        <p:spPr>
          <a:xfrm>
            <a:off x="449989" y="5286970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种等可能的结果，两次摸出的球都是红球的结果有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C4C6A4E-6B3A-83AF-9F23-EA7FE863D565}"/>
                  </a:ext>
                </a:extLst>
              </p:cNvPr>
              <p:cNvSpPr txBox="1"/>
              <p:nvPr/>
            </p:nvSpPr>
            <p:spPr>
              <a:xfrm>
                <a:off x="449989" y="5766273"/>
                <a:ext cx="4956873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两次摸出的球都是红球的概率为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mathAnswerShape': 1}">
                <a:extLst>
                  <a:ext uri="{FF2B5EF4-FFF2-40B4-BE49-F238E27FC236}">
                    <a16:creationId xmlns:a16="http://schemas.microsoft.com/office/drawing/2014/main" id="{AC4C6A4E-6B3A-83AF-9F23-EA7FE863D5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66273"/>
                <a:ext cx="4956873" cy="727787"/>
              </a:xfrm>
              <a:prstGeom prst="rect">
                <a:avLst/>
              </a:prstGeom>
              <a:blipFill>
                <a:blip r:embed="rId6"/>
                <a:stretch>
                  <a:fillRect l="-1968" r="-19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3" name="yt_shape_14443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拓展训练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在一个不透明的布袋里装有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个标有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的小球，它们的形状、大小完全相同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小明从布袋中随机取出一个小球，记下数字为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，小红在剩下的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个小球中随机取出一个小球，记下数字为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确定的点（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图象上的概率；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6" name="yt_shape_14446"/>
          <p:cNvSpPr txBox="1"/>
          <p:nvPr/>
        </p:nvSpPr>
        <p:spPr>
          <a:xfrm>
            <a:off x="540119" y="91868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）小明和小红约定一个游戏，其规则为：若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，则小明胜；若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，则小红胜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这个游戏公平吗？说明理由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若不公平，请写出公平的游戏规则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447" name="yt_shape_14447"/>
          <p:cNvSpPr txBox="1"/>
          <p:nvPr/>
        </p:nvSpPr>
        <p:spPr>
          <a:xfrm>
            <a:off x="540000" y="2358250"/>
            <a:ext cx="29238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）表格如下：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4448" name="yt_table_14448" title="H_260.6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169138"/>
              </p:ext>
            </p:extLst>
          </p:nvPr>
        </p:nvGraphicFramePr>
        <p:xfrm>
          <a:off x="550562" y="2811992"/>
          <a:ext cx="11111998" cy="26949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696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0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60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60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602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indent="609523" algn="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小红</a:t>
                      </a:r>
                    </a:p>
                    <a:p>
                      <a:pPr algn="l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小明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黑体" pitchFamily="24"/>
                          <a:cs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00000"/>
                        </a:lnSpc>
                      </a:pPr>
                      <a:endParaRPr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  <a:lnTlToBr w="9522" cap="flat" cmpd="sng" algn="ctr">
                      <a:solidFill>
                        <a:srgbClr val="FF0000"/>
                      </a:solidFill>
                      <a:prstDash val="solid"/>
                      <a:round/>
                    </a:lnTlToB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D0922A-9613-0246-0EA5-73F6816F2F8D}"/>
              </a:ext>
            </a:extLst>
          </p:cNvPr>
          <p:cNvSpPr txBox="1"/>
          <p:nvPr/>
        </p:nvSpPr>
        <p:spPr>
          <a:xfrm>
            <a:off x="449989" y="2311444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）表格如下：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6136F7-DDA1-D2B7-825F-68628FE493DC}"/>
              </a:ext>
            </a:extLst>
          </p:cNvPr>
          <p:cNvSpPr txBox="1"/>
          <p:nvPr/>
        </p:nvSpPr>
        <p:spPr>
          <a:xfrm>
            <a:off x="449989" y="5600005"/>
            <a:ext cx="10965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种等可能的结果，在函数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的图象上的有（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722A9E-4EF1-577E-E4BA-CA572993DC7D}"/>
              </a:ext>
            </a:extLst>
          </p:cNvPr>
          <p:cNvSpPr txBox="1"/>
          <p:nvPr/>
        </p:nvSpPr>
        <p:spPr>
          <a:xfrm>
            <a:off x="448129" y="6199186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99FCC3-4799-26AF-8D8C-93E9492EACD9}"/>
                  </a:ext>
                </a:extLst>
              </p:cNvPr>
              <p:cNvSpPr txBox="1"/>
              <p:nvPr/>
            </p:nvSpPr>
            <p:spPr>
              <a:xfrm>
                <a:off x="3525675" y="6046896"/>
                <a:ext cx="71253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）在函数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图象上的概率为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399FCC3-4799-26AF-8D8C-93E9492EAC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5675" y="6046896"/>
                <a:ext cx="7125398" cy="728612"/>
              </a:xfrm>
              <a:prstGeom prst="rect">
                <a:avLst/>
              </a:prstGeom>
              <a:blipFill>
                <a:blip r:embed="rId2"/>
                <a:stretch>
                  <a:fillRect l="-1283" r="-136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52" name="yt_shape_14452"/>
              <p:cNvSpPr txBox="1"/>
              <p:nvPr/>
            </p:nvSpPr>
            <p:spPr>
              <a:xfrm>
                <a:off x="540119" y="1614126"/>
                <a:ext cx="11111999" cy="39897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）不公平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种情况，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（小明胜）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（小红胜）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（小明胜）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（小红胜），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游戏不公平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公平的游戏规则为：若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，则小明胜；若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，则小红胜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52" name="yt_shape_14452" descr="{&quot;rangeId&quot;:9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4126"/>
                <a:ext cx="11111999" cy="3989747"/>
              </a:xfrm>
              <a:prstGeom prst="rect">
                <a:avLst/>
              </a:prstGeom>
              <a:blipFill>
                <a:blip r:embed="rId2"/>
                <a:stretch>
                  <a:fillRect l="-1701" t="-1376" r="-1153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9B8954C-D386-FE76-8BCF-B2CD7061EA36}"/>
              </a:ext>
            </a:extLst>
          </p:cNvPr>
          <p:cNvSpPr txBox="1"/>
          <p:nvPr/>
        </p:nvSpPr>
        <p:spPr>
          <a:xfrm>
            <a:off x="450108" y="1567320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F48454-33D1-88F1-E880-43FDFC6DF44D}"/>
              </a:ext>
            </a:extLst>
          </p:cNvPr>
          <p:cNvSpPr txBox="1"/>
          <p:nvPr/>
        </p:nvSpPr>
        <p:spPr>
          <a:xfrm>
            <a:off x="450108" y="2042808"/>
            <a:ext cx="10168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FACA25-A942-ADD3-E2FA-16787318829A}"/>
              </a:ext>
            </a:extLst>
          </p:cNvPr>
          <p:cNvSpPr txBox="1"/>
          <p:nvPr/>
        </p:nvSpPr>
        <p:spPr>
          <a:xfrm>
            <a:off x="450108" y="2518296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AB96DA8-8100-C5E6-1C83-C93677D6D937}"/>
              </a:ext>
            </a:extLst>
          </p:cNvPr>
          <p:cNvSpPr txBox="1"/>
          <p:nvPr/>
        </p:nvSpPr>
        <p:spPr>
          <a:xfrm>
            <a:off x="450108" y="299378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种情况，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A245B3C-4BDE-9FEE-069E-108C70046602}"/>
                  </a:ext>
                </a:extLst>
              </p:cNvPr>
              <p:cNvSpPr txBox="1"/>
              <p:nvPr/>
            </p:nvSpPr>
            <p:spPr>
              <a:xfrm>
                <a:off x="450108" y="3469272"/>
                <a:ext cx="627608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（小明胜）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（小红胜）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9, 'mathAnswerShape': 1, 'pageBreak': True}">
                <a:extLst>
                  <a:ext uri="{FF2B5EF4-FFF2-40B4-BE49-F238E27FC236}">
                    <a16:creationId xmlns:a16="http://schemas.microsoft.com/office/drawing/2014/main" id="{FA245B3C-4BDE-9FEE-069E-108C700466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69272"/>
                <a:ext cx="6276086" cy="767474"/>
              </a:xfrm>
              <a:prstGeom prst="rect">
                <a:avLst/>
              </a:prstGeom>
              <a:blipFill>
                <a:blip r:embed="rId3"/>
                <a:stretch>
                  <a:fillRect l="-1555" r="-145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AAE9020-82F8-2E41-AE44-977BF75BB433}"/>
              </a:ext>
            </a:extLst>
          </p:cNvPr>
          <p:cNvSpPr txBox="1"/>
          <p:nvPr/>
        </p:nvSpPr>
        <p:spPr>
          <a:xfrm>
            <a:off x="450108" y="4143134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（小明胜）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（小红胜），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E21856E-4BCB-CB3C-D441-CFA3785B2263}"/>
              </a:ext>
            </a:extLst>
          </p:cNvPr>
          <p:cNvSpPr txBox="1"/>
          <p:nvPr/>
        </p:nvSpPr>
        <p:spPr>
          <a:xfrm>
            <a:off x="450108" y="461862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游戏不公平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F455AAC-2D77-3481-17AB-8479F6CE3433}"/>
              </a:ext>
            </a:extLst>
          </p:cNvPr>
          <p:cNvSpPr txBox="1"/>
          <p:nvPr/>
        </p:nvSpPr>
        <p:spPr>
          <a:xfrm>
            <a:off x="450108" y="5094110"/>
            <a:ext cx="107845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公平的游戏规则为：若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，则小明胜；若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，则小红胜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1145</Words>
  <Application>Microsoft Office PowerPoint</Application>
  <PresentationFormat>宽屏</PresentationFormat>
  <Paragraphs>73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2023-10-20T06:49:47Z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