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0" r:id="rId8"/>
    <p:sldId id="371" r:id="rId9"/>
    <p:sldId id="372" r:id="rId10"/>
    <p:sldId id="374" r:id="rId11"/>
    <p:sldId id="376" r:id="rId12"/>
    <p:sldId id="377" r:id="rId13"/>
    <p:sldId id="378" r:id="rId14"/>
    <p:sldId id="379" r:id="rId15"/>
    <p:sldId id="384" r:id="rId16"/>
    <p:sldId id="380" r:id="rId17"/>
    <p:sldId id="386" r:id="rId18"/>
    <p:sldId id="382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bin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29" name="yt_image_12829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679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31" name="yt_shape_12831"/>
              <p:cNvSpPr txBox="1"/>
              <p:nvPr/>
            </p:nvSpPr>
            <p:spPr>
              <a:xfrm>
                <a:off x="540000" y="2474377"/>
                <a:ext cx="7446654" cy="6061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indent="609523"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圆心角所对的弧长是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831" name="yt_shape_12831" descr="{&quot;rangeId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4377"/>
                <a:ext cx="7446654" cy="606128"/>
              </a:xfrm>
              <a:prstGeom prst="rect">
                <a:avLst/>
              </a:prstGeom>
              <a:blipFill>
                <a:blip r:embed="rId3"/>
                <a:stretch>
                  <a:fillRect r="-1556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33" name="yt_image_12833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283657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35" name="yt_shape_12835"/>
          <p:cNvSpPr txBox="1"/>
          <p:nvPr/>
        </p:nvSpPr>
        <p:spPr>
          <a:xfrm>
            <a:off x="540000" y="3986954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弧长的计算</a:t>
            </a:r>
          </a:p>
        </p:txBody>
      </p:sp>
      <p:sp>
        <p:nvSpPr>
          <p:cNvPr id="12836" name="yt_shape_12836"/>
          <p:cNvSpPr txBox="1"/>
          <p:nvPr/>
        </p:nvSpPr>
        <p:spPr>
          <a:xfrm>
            <a:off x="540000" y="4486519"/>
            <a:ext cx="108715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（包头市中考）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的圆心角所对的弧长是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，则此弧所在圆的半径是（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37" name="yt_table_128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5806"/>
              </p:ext>
            </p:extLst>
          </p:nvPr>
        </p:nvGraphicFramePr>
        <p:xfrm>
          <a:off x="540000" y="4965822"/>
          <a:ext cx="70478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pic>
        <p:nvPicPr>
          <p:cNvPr id="3" name="yt_shape_1697708698028">
            <a:extLst>
              <a:ext uri="{FF2B5EF4-FFF2-40B4-BE49-F238E27FC236}">
                <a16:creationId xmlns:a16="http://schemas.microsoft.com/office/drawing/2014/main" id="{A89E8C20-9EA1-E36F-5A14-BD79E735AF2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026281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789DDA-D369-8947-531E-E75FA083BD0E}"/>
                  </a:ext>
                </a:extLst>
              </p:cNvPr>
              <p:cNvSpPr txBox="1"/>
              <p:nvPr/>
            </p:nvSpPr>
            <p:spPr>
              <a:xfrm>
                <a:off x="7023826" y="2229578"/>
                <a:ext cx="599885" cy="6938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789DDA-D369-8947-531E-E75FA083BD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3826" y="2229578"/>
                <a:ext cx="599885" cy="69387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5068917-7AAE-0C39-FB67-0F7E9EE06E5F}"/>
              </a:ext>
            </a:extLst>
          </p:cNvPr>
          <p:cNvSpPr txBox="1"/>
          <p:nvPr/>
        </p:nvSpPr>
        <p:spPr>
          <a:xfrm>
            <a:off x="10556014" y="44397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4" name="yt_shape_12884"/>
          <p:cNvSpPr txBox="1"/>
          <p:nvPr/>
        </p:nvSpPr>
        <p:spPr>
          <a:xfrm>
            <a:off x="540119" y="200846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个半圆，邻近的两半圆相切，两只小虫同时出发，以相同的速度从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点，甲虫沿弧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cs typeface="宋体" pitchFamily="5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的路线爬行，乙虫沿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cs typeface="宋体" pitchFamily="22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的路线爬行，则下列结论正确的是（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88" name="yt_table_128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173292"/>
              </p:ext>
            </p:extLst>
          </p:nvPr>
        </p:nvGraphicFramePr>
        <p:xfrm>
          <a:off x="540000" y="3448034"/>
          <a:ext cx="6383656" cy="950976"/>
        </p:xfrm>
        <a:graphic>
          <a:graphicData uri="http://schemas.openxmlformats.org/drawingml/2006/table">
            <a:tbl>
              <a:tblPr/>
              <a:tblGrid>
                <a:gridCol w="4115118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268538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甲先到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乙先到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甲、乙同时到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1"/>
                  </a:ext>
                </a:extLst>
              </a:tr>
            </a:tbl>
          </a:graphicData>
        </a:graphic>
      </p:graphicFrame>
      <p:grpSp>
        <p:nvGrpSpPr>
          <p:cNvPr id="12885" name="yt_shape_12885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02470" y="3448034"/>
            <a:ext cx="2047464" cy="1761885"/>
            <a:chOff x="0" y="0"/>
            <a:chExt cx="2047464" cy="1761885"/>
          </a:xfrm>
        </p:grpSpPr>
        <p:pic>
          <p:nvPicPr>
            <p:cNvPr id="2" name="yt_image_1288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47464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7" name="yt_shape_12887"/>
            <p:cNvSpPr txBox="1"/>
            <p:nvPr/>
          </p:nvSpPr>
          <p:spPr>
            <a:xfrm>
              <a:off x="414268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99581">
            <a:extLst>
              <a:ext uri="{FF2B5EF4-FFF2-40B4-BE49-F238E27FC236}">
                <a16:creationId xmlns:a16="http://schemas.microsoft.com/office/drawing/2014/main" id="{CDED99C2-2C59-E9C3-470E-1EDA3FD2B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394" y="2579322"/>
            <a:ext cx="854267" cy="284756"/>
          </a:xfrm>
          <a:prstGeom prst="rect">
            <a:avLst/>
          </a:prstGeom>
        </p:spPr>
      </p:pic>
      <p:pic>
        <p:nvPicPr>
          <p:cNvPr id="6" name="yt_shape_1697708699648">
            <a:extLst>
              <a:ext uri="{FF2B5EF4-FFF2-40B4-BE49-F238E27FC236}">
                <a16:creationId xmlns:a16="http://schemas.microsoft.com/office/drawing/2014/main" id="{8DF1849C-FECC-F676-17DE-535FBD625A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3269" y="2579085"/>
            <a:ext cx="965392" cy="285229"/>
          </a:xfrm>
          <a:prstGeom prst="rect">
            <a:avLst/>
          </a:prstGeom>
        </p:spPr>
      </p:pic>
      <p:pic>
        <p:nvPicPr>
          <p:cNvPr id="8" name="yt_shape_1697708699719">
            <a:extLst>
              <a:ext uri="{FF2B5EF4-FFF2-40B4-BE49-F238E27FC236}">
                <a16:creationId xmlns:a16="http://schemas.microsoft.com/office/drawing/2014/main" id="{2747A4FE-38AE-66AE-4BDD-4A35899C83A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269" y="2579085"/>
            <a:ext cx="965392" cy="285229"/>
          </a:xfrm>
          <a:prstGeom prst="rect">
            <a:avLst/>
          </a:prstGeom>
        </p:spPr>
      </p:pic>
      <p:pic>
        <p:nvPicPr>
          <p:cNvPr id="10" name="yt_shape_1697708699792">
            <a:extLst>
              <a:ext uri="{FF2B5EF4-FFF2-40B4-BE49-F238E27FC236}">
                <a16:creationId xmlns:a16="http://schemas.microsoft.com/office/drawing/2014/main" id="{F1807129-0E72-2E81-1461-33A65D9769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269" y="2579130"/>
            <a:ext cx="822517" cy="285139"/>
          </a:xfrm>
          <a:prstGeom prst="rect">
            <a:avLst/>
          </a:prstGeom>
        </p:spPr>
      </p:pic>
      <p:pic>
        <p:nvPicPr>
          <p:cNvPr id="12" name="yt_shape_1697708699998">
            <a:extLst>
              <a:ext uri="{FF2B5EF4-FFF2-40B4-BE49-F238E27FC236}">
                <a16:creationId xmlns:a16="http://schemas.microsoft.com/office/drawing/2014/main" id="{211B059B-828F-7A3E-457B-341AAE0ED4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19" y="3029124"/>
            <a:ext cx="679642" cy="285011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FC7B6B3-EA6F-640B-B28D-9B07A0BA1460}"/>
              </a:ext>
            </a:extLst>
          </p:cNvPr>
          <p:cNvSpPr txBox="1"/>
          <p:nvPr/>
        </p:nvSpPr>
        <p:spPr>
          <a:xfrm>
            <a:off x="6463558" y="29126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90" name="yt_shape_12890"/>
              <p:cNvSpPr txBox="1"/>
              <p:nvPr/>
            </p:nvSpPr>
            <p:spPr>
              <a:xfrm>
                <a:off x="540119" y="1970662"/>
                <a:ext cx="11111999" cy="14711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由现在的位置向右无滑动翻转，当点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次落在直线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上时，点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所经过的路线的长为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的式子表示）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90" name="yt_shape_12890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0662"/>
                <a:ext cx="11111999" cy="1471108"/>
              </a:xfrm>
              <a:prstGeom prst="rect">
                <a:avLst/>
              </a:prstGeom>
              <a:blipFill>
                <a:blip r:embed="rId2"/>
                <a:stretch>
                  <a:fillRect l="-1701" t="-1240" r="-165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95" name="yt_shape_12895"/>
          <p:cNvSpPr txBox="1"/>
          <p:nvPr/>
        </p:nvSpPr>
        <p:spPr>
          <a:xfrm>
            <a:off x="540000" y="49246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92" name="yt_shape_12892" title="H_96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4065" y="3644922"/>
            <a:ext cx="2183868" cy="1229247"/>
            <a:chOff x="0" y="0"/>
            <a:chExt cx="2183868" cy="1229247"/>
          </a:xfrm>
        </p:grpSpPr>
        <p:pic>
          <p:nvPicPr>
            <p:cNvPr id="2" name="yt_image_1289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3868" cy="8332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4" name="yt_shape_12894"/>
            <p:cNvSpPr txBox="1"/>
            <p:nvPr/>
          </p:nvSpPr>
          <p:spPr>
            <a:xfrm>
              <a:off x="482470" y="86924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2E3BEAB-B3A5-C723-C6A4-7924991F12EA}"/>
                  </a:ext>
                </a:extLst>
              </p:cNvPr>
              <p:cNvSpPr txBox="1"/>
              <p:nvPr/>
            </p:nvSpPr>
            <p:spPr>
              <a:xfrm>
                <a:off x="4903046" y="2838713"/>
                <a:ext cx="176930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62E3BEAB-B3A5-C723-C6A4-7924991F12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03046" y="2838713"/>
                <a:ext cx="1769301" cy="554686"/>
              </a:xfrm>
              <a:prstGeom prst="rect">
                <a:avLst/>
              </a:prstGeom>
              <a:blipFill>
                <a:blip r:embed="rId4"/>
                <a:stretch>
                  <a:fillRect l="-5155" r="-515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6" name="yt_shape_12896"/>
          <p:cNvSpPr txBox="1"/>
          <p:nvPr/>
        </p:nvSpPr>
        <p:spPr>
          <a:xfrm>
            <a:off x="540119" y="178956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如图，分别以正三角形的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个顶点为圆心、边长为半径画弧，三段弧围成的图形称为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莱洛三角形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若正三角形的边长为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莱洛三角形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2900" name="yt_shape_12900"/>
          <p:cNvSpPr txBox="1"/>
          <p:nvPr/>
        </p:nvSpPr>
        <p:spPr>
          <a:xfrm>
            <a:off x="540000" y="510578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97" name="yt_shape_12897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48890" y="3381492"/>
            <a:ext cx="1294219" cy="1673874"/>
            <a:chOff x="0" y="0"/>
            <a:chExt cx="1294219" cy="1673874"/>
          </a:xfrm>
        </p:grpSpPr>
        <p:pic>
          <p:nvPicPr>
            <p:cNvPr id="2" name="yt_image_1289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94219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99" name="yt_shape_12899"/>
            <p:cNvSpPr txBox="1"/>
            <p:nvPr/>
          </p:nvSpPr>
          <p:spPr>
            <a:xfrm>
              <a:off x="37645" y="131387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495FF78-6EEA-2C99-2F0D-D74B1A85EBCC}"/>
              </a:ext>
            </a:extLst>
          </p:cNvPr>
          <p:cNvSpPr txBox="1"/>
          <p:nvPr/>
        </p:nvSpPr>
        <p:spPr>
          <a:xfrm>
            <a:off x="1059708" y="2693732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1" name="yt_shape_12901"/>
          <p:cNvSpPr txBox="1"/>
          <p:nvPr/>
        </p:nvSpPr>
        <p:spPr>
          <a:xfrm>
            <a:off x="540119" y="15807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（福建省中考）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02" name="yt_image_1290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3641011"/>
            <a:ext cx="2101231" cy="17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04" name="yt_shape_12904"/>
          <p:cNvSpPr txBox="1"/>
          <p:nvPr/>
        </p:nvSpPr>
        <p:spPr>
          <a:xfrm>
            <a:off x="540119" y="2636670"/>
            <a:ext cx="30761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53316D-F0C4-EF4F-019E-35D7BAF4BD84}"/>
              </a:ext>
            </a:extLst>
          </p:cNvPr>
          <p:cNvSpPr txBox="1"/>
          <p:nvPr/>
        </p:nvSpPr>
        <p:spPr>
          <a:xfrm>
            <a:off x="407368" y="3039216"/>
            <a:ext cx="495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7F3F42-22BC-58AC-66CC-2021E8C4C69E}"/>
              </a:ext>
            </a:extLst>
          </p:cNvPr>
          <p:cNvSpPr txBox="1"/>
          <p:nvPr/>
        </p:nvSpPr>
        <p:spPr>
          <a:xfrm>
            <a:off x="407368" y="3514704"/>
            <a:ext cx="431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025954-2DB8-8563-FE2D-AA9C8176DECD}"/>
              </a:ext>
            </a:extLst>
          </p:cNvPr>
          <p:cNvSpPr txBox="1"/>
          <p:nvPr/>
        </p:nvSpPr>
        <p:spPr>
          <a:xfrm>
            <a:off x="407368" y="3990192"/>
            <a:ext cx="188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24DC877-F062-939E-76A7-E303F33982FC}"/>
              </a:ext>
            </a:extLst>
          </p:cNvPr>
          <p:cNvSpPr txBox="1"/>
          <p:nvPr/>
        </p:nvSpPr>
        <p:spPr>
          <a:xfrm>
            <a:off x="407368" y="4465680"/>
            <a:ext cx="4479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1E12E3-65D0-549A-35CC-FAA555AA34D4}"/>
              </a:ext>
            </a:extLst>
          </p:cNvPr>
          <p:cNvSpPr txBox="1"/>
          <p:nvPr/>
        </p:nvSpPr>
        <p:spPr>
          <a:xfrm>
            <a:off x="407368" y="4941168"/>
            <a:ext cx="4299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2905">
                <a:extLst>
                  <a:ext uri="{FF2B5EF4-FFF2-40B4-BE49-F238E27FC236}">
                    <a16:creationId xmlns:a16="http://schemas.microsoft.com/office/drawing/2014/main" id="{E798B0F9-F6E3-D9CF-DF14-5466BACBE8D5}"/>
                  </a:ext>
                </a:extLst>
              </p:cNvPr>
              <p:cNvSpPr txBox="1"/>
              <p:nvPr/>
            </p:nvSpPr>
            <p:spPr>
              <a:xfrm>
                <a:off x="551384" y="1052736"/>
                <a:ext cx="8583184" cy="5759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的长（结果保留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100" b="0" i="0" u="none" dirty="0">
                  <a:noFill/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2" name="yt_shape_12905">
                <a:extLst>
                  <a:ext uri="{FF2B5EF4-FFF2-40B4-BE49-F238E27FC236}">
                    <a16:creationId xmlns:a16="http://schemas.microsoft.com/office/drawing/2014/main" id="{E798B0F9-F6E3-D9CF-DF14-5466BACBE8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052736"/>
                <a:ext cx="8583184" cy="575992"/>
              </a:xfrm>
              <a:prstGeom prst="rect">
                <a:avLst/>
              </a:prstGeom>
              <a:blipFill>
                <a:blip r:embed="rId2"/>
                <a:stretch>
                  <a:fillRect l="-2131" r="-1136" b="-17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2908">
            <a:extLst>
              <a:ext uri="{FF2B5EF4-FFF2-40B4-BE49-F238E27FC236}">
                <a16:creationId xmlns:a16="http://schemas.microsoft.com/office/drawing/2014/main" id="{F026DD84-3329-333A-9EBE-9DD5727B5FEE}"/>
              </a:ext>
            </a:extLst>
          </p:cNvPr>
          <p:cNvSpPr txBox="1"/>
          <p:nvPr/>
        </p:nvSpPr>
        <p:spPr>
          <a:xfrm>
            <a:off x="641395" y="1732554"/>
            <a:ext cx="76928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910">
            <a:extLst>
              <a:ext uri="{FF2B5EF4-FFF2-40B4-BE49-F238E27FC236}">
                <a16:creationId xmlns:a16="http://schemas.microsoft.com/office/drawing/2014/main" id="{BB2B7D5D-1E78-20C3-65B8-5456C4BE049E}"/>
              </a:ext>
            </a:extLst>
          </p:cNvPr>
          <p:cNvSpPr txBox="1"/>
          <p:nvPr/>
        </p:nvSpPr>
        <p:spPr>
          <a:xfrm>
            <a:off x="5225387" y="2364221"/>
            <a:ext cx="1542345" cy="12787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7100" b="0" i="0" u="none" spc="10252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2909">
            <a:extLst>
              <a:ext uri="{FF2B5EF4-FFF2-40B4-BE49-F238E27FC236}">
                <a16:creationId xmlns:a16="http://schemas.microsoft.com/office/drawing/2014/main" id="{3993E76C-8F8F-0A16-FE56-98AC98CD3A0C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4050" y="2392876"/>
            <a:ext cx="1527100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2912">
            <a:extLst>
              <a:ext uri="{FF2B5EF4-FFF2-40B4-BE49-F238E27FC236}">
                <a16:creationId xmlns:a16="http://schemas.microsoft.com/office/drawing/2014/main" id="{A84BC081-D2AC-372C-1E5F-ADF58169ABA8}"/>
              </a:ext>
            </a:extLst>
          </p:cNvPr>
          <p:cNvSpPr txBox="1"/>
          <p:nvPr/>
        </p:nvSpPr>
        <p:spPr>
          <a:xfrm>
            <a:off x="682576" y="2216126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2913">
                <a:extLst>
                  <a:ext uri="{FF2B5EF4-FFF2-40B4-BE49-F238E27FC236}">
                    <a16:creationId xmlns:a16="http://schemas.microsoft.com/office/drawing/2014/main" id="{61F29731-3CA4-1DAA-5A49-249DC2C3164B}"/>
                  </a:ext>
                </a:extLst>
              </p:cNvPr>
              <p:cNvSpPr txBox="1"/>
              <p:nvPr/>
            </p:nvSpPr>
            <p:spPr>
              <a:xfrm>
                <a:off x="682576" y="2695429"/>
                <a:ext cx="776174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" name="yt_shape_12913">
                <a:extLst>
                  <a:ext uri="{FF2B5EF4-FFF2-40B4-BE49-F238E27FC236}">
                    <a16:creationId xmlns:a16="http://schemas.microsoft.com/office/drawing/2014/main" id="{61F29731-3CA4-1DAA-5A49-249DC2C316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576" y="2695429"/>
                <a:ext cx="7761740" cy="638893"/>
              </a:xfrm>
              <a:prstGeom prst="rect">
                <a:avLst/>
              </a:prstGeom>
              <a:blipFill>
                <a:blip r:embed="rId4"/>
                <a:stretch>
                  <a:fillRect l="-2435" r="-102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yt_shape_12915">
            <a:extLst>
              <a:ext uri="{FF2B5EF4-FFF2-40B4-BE49-F238E27FC236}">
                <a16:creationId xmlns:a16="http://schemas.microsoft.com/office/drawing/2014/main" id="{68276B9D-73EA-449A-5739-E882074AFBE0}"/>
              </a:ext>
            </a:extLst>
          </p:cNvPr>
          <p:cNvSpPr txBox="1"/>
          <p:nvPr/>
        </p:nvSpPr>
        <p:spPr>
          <a:xfrm>
            <a:off x="682576" y="3385110"/>
            <a:ext cx="49821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2916">
                <a:extLst>
                  <a:ext uri="{FF2B5EF4-FFF2-40B4-BE49-F238E27FC236}">
                    <a16:creationId xmlns:a16="http://schemas.microsoft.com/office/drawing/2014/main" id="{5E86367A-F193-8FB8-CC7D-C9650CE6BA3E}"/>
                  </a:ext>
                </a:extLst>
              </p:cNvPr>
              <p:cNvSpPr txBox="1"/>
              <p:nvPr/>
            </p:nvSpPr>
            <p:spPr>
              <a:xfrm>
                <a:off x="682576" y="3864413"/>
                <a:ext cx="3283656" cy="6493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4" name="yt_shape_12916">
                <a:extLst>
                  <a:ext uri="{FF2B5EF4-FFF2-40B4-BE49-F238E27FC236}">
                    <a16:creationId xmlns:a16="http://schemas.microsoft.com/office/drawing/2014/main" id="{5E86367A-F193-8FB8-CC7D-C9650CE6BA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576" y="3864413"/>
                <a:ext cx="3283656" cy="649345"/>
              </a:xfrm>
              <a:prstGeom prst="rect">
                <a:avLst/>
              </a:prstGeom>
              <a:blipFill>
                <a:blip r:embed="rId5"/>
                <a:stretch>
                  <a:fillRect l="-5751" r="-463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CEEA7D15-BFA7-4247-8DD6-BD3564BF9960}"/>
              </a:ext>
            </a:extLst>
          </p:cNvPr>
          <p:cNvSpPr txBox="1"/>
          <p:nvPr/>
        </p:nvSpPr>
        <p:spPr>
          <a:xfrm>
            <a:off x="551384" y="1685748"/>
            <a:ext cx="7798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441F30-5D86-044D-DC6D-3BFFCD193BAA}"/>
              </a:ext>
            </a:extLst>
          </p:cNvPr>
          <p:cNvSpPr txBox="1"/>
          <p:nvPr/>
        </p:nvSpPr>
        <p:spPr>
          <a:xfrm>
            <a:off x="592565" y="2169320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C47B760-1CB5-EA00-73AB-1BF472F0CF47}"/>
                  </a:ext>
                </a:extLst>
              </p:cNvPr>
              <p:cNvSpPr txBox="1"/>
              <p:nvPr/>
            </p:nvSpPr>
            <p:spPr>
              <a:xfrm>
                <a:off x="592565" y="2648623"/>
                <a:ext cx="78667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2C47B760-1CB5-EA00-73AB-1BF472F0CF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565" y="2648623"/>
                <a:ext cx="7866762" cy="726326"/>
              </a:xfrm>
              <a:prstGeom prst="rect">
                <a:avLst/>
              </a:prstGeom>
              <a:blipFill>
                <a:blip r:embed="rId6"/>
                <a:stretch>
                  <a:fillRect l="-1162" r="-85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18FCF68C-A431-5E0F-9367-F4DEBF40B0F3}"/>
              </a:ext>
            </a:extLst>
          </p:cNvPr>
          <p:cNvSpPr txBox="1"/>
          <p:nvPr/>
        </p:nvSpPr>
        <p:spPr>
          <a:xfrm>
            <a:off x="592565" y="3338304"/>
            <a:ext cx="5114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2D67C9C-CD30-0D1F-9D19-8D3350A130CC}"/>
                  </a:ext>
                </a:extLst>
              </p:cNvPr>
              <p:cNvSpPr txBox="1"/>
              <p:nvPr/>
            </p:nvSpPr>
            <p:spPr>
              <a:xfrm>
                <a:off x="592565" y="3817607"/>
                <a:ext cx="3431984" cy="7366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2D67C9C-CD30-0D1F-9D19-8D3350A13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565" y="3817607"/>
                <a:ext cx="3431984" cy="736677"/>
              </a:xfrm>
              <a:prstGeom prst="rect">
                <a:avLst/>
              </a:prstGeom>
              <a:blipFill>
                <a:blip r:embed="rId7"/>
                <a:stretch>
                  <a:fillRect l="-2664" r="-3020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9" name="yt_shape_12919"/>
          <p:cNvSpPr txBox="1"/>
          <p:nvPr/>
        </p:nvSpPr>
        <p:spPr>
          <a:xfrm>
            <a:off x="540000" y="1139487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18" name="yt_image_1291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39487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1" name="yt_shape_12921"/>
          <p:cNvSpPr txBox="1"/>
          <p:nvPr/>
        </p:nvSpPr>
        <p:spPr>
          <a:xfrm>
            <a:off x="540119" y="183707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模型观念）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分别是边长均大于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的三角形、四边形、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、凸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边形，分别以它们的各顶点为圆心，以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为半径画弧与两邻边相交，得到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条弧、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条弧、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22" name="yt_image_1292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712" y="3429000"/>
            <a:ext cx="4724575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4" name="yt_shape_12924"/>
          <p:cNvSpPr txBox="1"/>
          <p:nvPr/>
        </p:nvSpPr>
        <p:spPr>
          <a:xfrm>
            <a:off x="540000" y="5004213"/>
            <a:ext cx="9850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条弧的弧长的和为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条弧的弧长的和为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0E8AFF-1065-C075-35DB-663899971F77}"/>
              </a:ext>
            </a:extLst>
          </p:cNvPr>
          <p:cNvSpPr txBox="1"/>
          <p:nvPr/>
        </p:nvSpPr>
        <p:spPr>
          <a:xfrm>
            <a:off x="4869589" y="4957407"/>
            <a:ext cx="334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A84C4C-F627-8B47-9489-F48F131BB24F}"/>
              </a:ext>
            </a:extLst>
          </p:cNvPr>
          <p:cNvSpPr txBox="1"/>
          <p:nvPr/>
        </p:nvSpPr>
        <p:spPr>
          <a:xfrm>
            <a:off x="9290776" y="495740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5" name="yt_shape_12925"/>
          <p:cNvSpPr txBox="1"/>
          <p:nvPr/>
        </p:nvSpPr>
        <p:spPr>
          <a:xfrm>
            <a:off x="539881" y="2093437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条弧的弧长的和（用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26" name="yt_shape_12926"/>
              <p:cNvSpPr txBox="1"/>
              <p:nvPr/>
            </p:nvSpPr>
            <p:spPr>
              <a:xfrm>
                <a:off x="540000" y="2572740"/>
                <a:ext cx="11111999" cy="17125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的度数分别为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…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黑体" pitchFamily="24"/>
                    <a:ea typeface="黑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×180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926" name="yt_shape_129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72740"/>
                <a:ext cx="11111999" cy="1712520"/>
              </a:xfrm>
              <a:prstGeom prst="rect">
                <a:avLst/>
              </a:prstGeom>
              <a:blipFill>
                <a:blip r:embed="rId2"/>
                <a:stretch>
                  <a:fillRect l="-1701" t="-2847" r="-1482" b="-103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AC09616-7911-3679-8145-5C375C6E2EAE}"/>
              </a:ext>
            </a:extLst>
          </p:cNvPr>
          <p:cNvSpPr txBox="1"/>
          <p:nvPr/>
        </p:nvSpPr>
        <p:spPr>
          <a:xfrm>
            <a:off x="449989" y="2525934"/>
            <a:ext cx="9805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4"/>
                <a:ea typeface="黑体" pitchFamily="24"/>
                <a:cs typeface="宋体" pitchFamily="24"/>
              </a:rPr>
              <a:t>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的度数分别为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itchFamily="24"/>
                <a:ea typeface="黑体" pitchFamily="24"/>
                <a:cs typeface="宋体" pitchFamily="24"/>
              </a:rPr>
              <a:t>…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0CAFCB-9F50-70F9-4E54-BBB147D757C1}"/>
                  </a:ext>
                </a:extLst>
              </p:cNvPr>
              <p:cNvSpPr txBox="1"/>
              <p:nvPr/>
            </p:nvSpPr>
            <p:spPr>
              <a:xfrm>
                <a:off x="449989" y="3001422"/>
                <a:ext cx="11278236" cy="8897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黑体" pitchFamily="24"/>
                    <a:ea typeface="黑体" pitchFamily="24"/>
                    <a:cs typeface="宋体" pitchFamily="24"/>
                  </a:rPr>
                  <a:t>…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b>
                        </m:sSub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×180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80CAFCB-9F50-70F9-4E54-BBB147D757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1422"/>
                <a:ext cx="11278236" cy="889712"/>
              </a:xfrm>
              <a:prstGeom prst="rect">
                <a:avLst/>
              </a:prstGeom>
              <a:blipFill>
                <a:blip r:embed="rId3"/>
                <a:stretch>
                  <a:fillRect b="-1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A011548-9C77-9B11-CAF2-1F64FA8A7855}"/>
              </a:ext>
            </a:extLst>
          </p:cNvPr>
          <p:cNvSpPr txBox="1"/>
          <p:nvPr/>
        </p:nvSpPr>
        <p:spPr>
          <a:xfrm>
            <a:off x="449989" y="3797522"/>
            <a:ext cx="8674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9" name="yt_shape_12929"/>
          <p:cNvSpPr txBox="1"/>
          <p:nvPr/>
        </p:nvSpPr>
        <p:spPr>
          <a:xfrm>
            <a:off x="540000" y="265276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928" name="yt_image_129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1" name="yt_shape_12931"/>
          <p:cNvSpPr txBox="1"/>
          <p:nvPr/>
        </p:nvSpPr>
        <p:spPr>
          <a:xfrm>
            <a:off x="2791643" y="3103759"/>
            <a:ext cx="6608714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求弧长时注意公式中的分母为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，不带单位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涉及滚动时注意其不动点与半径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不规则图形转化为规则图形，并注意整体思想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39" name="yt_shape_12839"/>
              <p:cNvSpPr txBox="1"/>
              <p:nvPr/>
            </p:nvSpPr>
            <p:spPr>
              <a:xfrm>
                <a:off x="540119" y="2245215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的正方形网格中，每个小正方形的边长都是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得到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点运动的路径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𝐴𝐴</m:t>
                        </m:r>
                      </m:e>
                    </m:groupChr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839" name="yt_shape_1283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45215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31" r="-274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44" name="yt_table_1284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600707"/>
              </p:ext>
            </p:extLst>
          </p:nvPr>
        </p:nvGraphicFramePr>
        <p:xfrm>
          <a:off x="540000" y="3266140"/>
          <a:ext cx="7359016" cy="475488"/>
        </p:xfrm>
        <a:graphic>
          <a:graphicData uri="http://schemas.openxmlformats.org/drawingml/2006/table">
            <a:tbl>
              <a:tblPr/>
              <a:tblGrid>
                <a:gridCol w="196723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1187450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8"/>
                  </a:ext>
                </a:extLst>
              </a:tr>
            </a:tbl>
          </a:graphicData>
        </a:graphic>
      </p:graphicFrame>
      <p:grpSp>
        <p:nvGrpSpPr>
          <p:cNvPr id="12841" name="yt_shape_12841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3065" y="3266140"/>
            <a:ext cx="1496748" cy="1707021"/>
            <a:chOff x="0" y="0"/>
            <a:chExt cx="1496748" cy="1707021"/>
          </a:xfrm>
        </p:grpSpPr>
        <p:pic>
          <p:nvPicPr>
            <p:cNvPr id="2" name="yt_image_1284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6748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43" name="yt_shape_12843"/>
            <p:cNvSpPr txBox="1"/>
            <p:nvPr/>
          </p:nvSpPr>
          <p:spPr>
            <a:xfrm>
              <a:off x="215093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38CB2F2-DF96-ACAE-5487-1B5BF06B7055}"/>
              </a:ext>
            </a:extLst>
          </p:cNvPr>
          <p:cNvSpPr txBox="1"/>
          <p:nvPr/>
        </p:nvSpPr>
        <p:spPr>
          <a:xfrm>
            <a:off x="8184217" y="2673897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46" name="yt_shape_12846"/>
              <p:cNvSpPr txBox="1"/>
              <p:nvPr/>
            </p:nvSpPr>
            <p:spPr>
              <a:xfrm>
                <a:off x="540119" y="2111444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（台州市中考）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如图，将线段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绕点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顺时针旋转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，得到线段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经过的路径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46" name="yt_shape_12846" descr="{&quot;rangeId&quot;: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111444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00" b="-1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51" name="yt_shape_12851"/>
          <p:cNvSpPr txBox="1"/>
          <p:nvPr/>
        </p:nvSpPr>
        <p:spPr>
          <a:xfrm>
            <a:off x="540000" y="47839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48" name="yt_shape_12848" title="H_114.07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9783" y="3284733"/>
            <a:ext cx="1852432" cy="1448703"/>
            <a:chOff x="0" y="0"/>
            <a:chExt cx="1852432" cy="1448703"/>
          </a:xfrm>
        </p:grpSpPr>
        <p:pic>
          <p:nvPicPr>
            <p:cNvPr id="2" name="yt_image_1284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2432" cy="1052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0" name="yt_shape_12850"/>
            <p:cNvSpPr txBox="1"/>
            <p:nvPr/>
          </p:nvSpPr>
          <p:spPr>
            <a:xfrm>
              <a:off x="392935" y="108870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B99A51-B8FE-3D4F-BB00-0E717AC3241C}"/>
              </a:ext>
            </a:extLst>
          </p:cNvPr>
          <p:cNvSpPr txBox="1"/>
          <p:nvPr/>
        </p:nvSpPr>
        <p:spPr>
          <a:xfrm>
            <a:off x="4079832" y="2540126"/>
            <a:ext cx="486474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2" name="yt_shape_12852"/>
          <p:cNvSpPr txBox="1"/>
          <p:nvPr/>
        </p:nvSpPr>
        <p:spPr>
          <a:xfrm>
            <a:off x="540000" y="1467904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弧长公式的实际应用</a:t>
            </a:r>
          </a:p>
        </p:txBody>
      </p:sp>
      <p:sp>
        <p:nvSpPr>
          <p:cNvPr id="12853" name="yt_shape_12853"/>
          <p:cNvSpPr txBox="1"/>
          <p:nvPr/>
        </p:nvSpPr>
        <p:spPr>
          <a:xfrm>
            <a:off x="540119" y="1967469"/>
            <a:ext cx="11111999" cy="12365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（益阳市中考）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小明家有一个如图所示的闹钟，他观察发现圆心角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，测得</a:t>
            </a:r>
            <a:r>
              <a:rPr lang="zh-CN" altLang="zh-CN" sz="4200" b="0" i="0" u="none">
                <a:noFill/>
                <a:effectLst/>
                <a:latin typeface="Times New Roman" pitchFamily="42"/>
                <a:ea typeface="Times New Roman" pitchFamily="42"/>
                <a:cs typeface="宋体" pitchFamily="4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cs typeface="宋体" pitchFamily="2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zh-CN" altLang="zh-CN" sz="4200" b="0" i="0" u="none">
                <a:noFill/>
                <a:effectLst/>
                <a:latin typeface="Times New Roman" pitchFamily="42"/>
                <a:ea typeface="Times New Roman" pitchFamily="42"/>
                <a:cs typeface="宋体" pitchFamily="42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cs typeface="宋体" pitchFamily="2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</a:p>
        </p:txBody>
      </p:sp>
      <p:sp>
        <p:nvSpPr>
          <p:cNvPr id="12857" name="yt_shape_12857"/>
          <p:cNvSpPr txBox="1"/>
          <p:nvPr/>
        </p:nvSpPr>
        <p:spPr>
          <a:xfrm>
            <a:off x="540000" y="542744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4" name="yt_shape_12854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14063" y="3407178"/>
            <a:ext cx="1363872" cy="1969911"/>
            <a:chOff x="0" y="0"/>
            <a:chExt cx="1363872" cy="1969911"/>
          </a:xfrm>
        </p:grpSpPr>
        <p:pic>
          <p:nvPicPr>
            <p:cNvPr id="2" name="yt_image_1285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63872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56" name="yt_shape_12856"/>
            <p:cNvSpPr txBox="1"/>
            <p:nvPr/>
          </p:nvSpPr>
          <p:spPr>
            <a:xfrm>
              <a:off x="148655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98234">
            <a:extLst>
              <a:ext uri="{FF2B5EF4-FFF2-40B4-BE49-F238E27FC236}">
                <a16:creationId xmlns:a16="http://schemas.microsoft.com/office/drawing/2014/main" id="{9160B699-6A3A-CE53-7AC2-971B655ECC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7231"/>
            <a:ext cx="1355917" cy="365782"/>
          </a:xfrm>
          <a:prstGeom prst="rect">
            <a:avLst/>
          </a:prstGeom>
        </p:spPr>
      </p:pic>
      <p:pic>
        <p:nvPicPr>
          <p:cNvPr id="6" name="yt_shape_1697708698711">
            <a:extLst>
              <a:ext uri="{FF2B5EF4-FFF2-40B4-BE49-F238E27FC236}">
                <a16:creationId xmlns:a16="http://schemas.microsoft.com/office/drawing/2014/main" id="{AAB9BF00-02A6-38EC-6C66-D17FE6D19D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931" y="2627838"/>
            <a:ext cx="849355" cy="527630"/>
          </a:xfrm>
          <a:prstGeom prst="rect">
            <a:avLst/>
          </a:prstGeom>
        </p:spPr>
      </p:pic>
      <p:pic>
        <p:nvPicPr>
          <p:cNvPr id="8" name="yt_shape_1697708698790">
            <a:extLst>
              <a:ext uri="{FF2B5EF4-FFF2-40B4-BE49-F238E27FC236}">
                <a16:creationId xmlns:a16="http://schemas.microsoft.com/office/drawing/2014/main" id="{AD68A564-4F27-DCE0-D650-331795CD5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506" y="2627838"/>
            <a:ext cx="849355" cy="52763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8B3A936-FD88-EBD8-01D5-76BAFF266A07}"/>
              </a:ext>
            </a:extLst>
          </p:cNvPr>
          <p:cNvSpPr txBox="1"/>
          <p:nvPr/>
        </p:nvSpPr>
        <p:spPr>
          <a:xfrm>
            <a:off x="6739782" y="2627837"/>
            <a:ext cx="580354" cy="611035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8" name="yt_shape_12858"/>
          <p:cNvSpPr txBox="1"/>
          <p:nvPr/>
        </p:nvSpPr>
        <p:spPr>
          <a:xfrm>
            <a:off x="540119" y="20873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如图，扇形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，则该扇形的弧长为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2862" name="yt_shape_12862"/>
          <p:cNvSpPr txBox="1"/>
          <p:nvPr/>
        </p:nvSpPr>
        <p:spPr>
          <a:xfrm>
            <a:off x="540000" y="48080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59" name="yt_shape_12859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8325" y="3199135"/>
            <a:ext cx="2055349" cy="1558431"/>
            <a:chOff x="0" y="0"/>
            <a:chExt cx="2055349" cy="1558431"/>
          </a:xfrm>
        </p:grpSpPr>
        <p:pic>
          <p:nvPicPr>
            <p:cNvPr id="2" name="yt_image_1285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55349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61" name="yt_shape_12861"/>
            <p:cNvSpPr txBox="1"/>
            <p:nvPr/>
          </p:nvSpPr>
          <p:spPr>
            <a:xfrm>
              <a:off x="494393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8FBA79-00F0-8A00-8E5A-A86CA8261F79}"/>
              </a:ext>
            </a:extLst>
          </p:cNvPr>
          <p:cNvSpPr txBox="1"/>
          <p:nvPr/>
        </p:nvSpPr>
        <p:spPr>
          <a:xfrm>
            <a:off x="1059708" y="2516018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3" name="yt_shape_12863"/>
          <p:cNvSpPr txBox="1"/>
          <p:nvPr/>
        </p:nvSpPr>
        <p:spPr>
          <a:xfrm>
            <a:off x="540119" y="22581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（娄底市中考）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如图，公路弯道标志表示圆弧道路所在圆的半径为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米，某车在标有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处的弯道上从点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行驶了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米到达点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864" name="yt_image_1286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3345" y="3369943"/>
            <a:ext cx="3745308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34DE15-86C4-0F44-967F-B29BB990FCAE}"/>
              </a:ext>
            </a:extLst>
          </p:cNvPr>
          <p:cNvSpPr txBox="1"/>
          <p:nvPr/>
        </p:nvSpPr>
        <p:spPr>
          <a:xfrm>
            <a:off x="9152782" y="268682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66" name="yt_shape_12866"/>
              <p:cNvSpPr txBox="1"/>
              <p:nvPr/>
            </p:nvSpPr>
            <p:spPr>
              <a:xfrm>
                <a:off x="540119" y="1120602"/>
                <a:ext cx="11111999" cy="20245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制造弯形管道时，经常要先按中心线计算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展直长度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，再备料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如图是一段管道，其中直管道部分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3000mm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，弯形管道部分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（图中虚线部分）的半径都是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1000mm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的圆心），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，计算图中中心虚线的长度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6" name="yt_shape_12866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024593"/>
              </a:xfrm>
              <a:prstGeom prst="rect">
                <a:avLst/>
              </a:prstGeom>
              <a:blipFill>
                <a:blip r:embed="rId2"/>
                <a:stretch>
                  <a:fillRect l="-1701" t="-2711" r="-1372" b="-84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868" name="yt_image_1286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7063" y="3348347"/>
            <a:ext cx="2137872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70" name="yt_shape_12870"/>
              <p:cNvSpPr txBox="1"/>
              <p:nvPr/>
            </p:nvSpPr>
            <p:spPr>
              <a:xfrm>
                <a:off x="540000" y="4495030"/>
                <a:ext cx="4057906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×1000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500π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70" name="yt_shape_12870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95030"/>
                <a:ext cx="4057906" cy="642933"/>
              </a:xfrm>
              <a:prstGeom prst="rect">
                <a:avLst/>
              </a:prstGeom>
              <a:blipFill>
                <a:blip r:embed="rId4"/>
                <a:stretch>
                  <a:fillRect l="-4662" r="-360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72" name="yt_shape_12872"/>
          <p:cNvSpPr txBox="1"/>
          <p:nvPr/>
        </p:nvSpPr>
        <p:spPr>
          <a:xfrm>
            <a:off x="540119" y="51887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中心虚线的长度为：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500π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6140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924F963-4826-7E3A-9EFF-6B7A70F1F840}"/>
                  </a:ext>
                </a:extLst>
              </p:cNvPr>
              <p:cNvSpPr txBox="1"/>
              <p:nvPr/>
            </p:nvSpPr>
            <p:spPr>
              <a:xfrm>
                <a:off x="449989" y="4448224"/>
                <a:ext cx="4198747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×1000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500π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1924F963-4826-7E3A-9EFF-6B7A70F1F8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48224"/>
                <a:ext cx="4198747" cy="730327"/>
              </a:xfrm>
              <a:prstGeom prst="rect">
                <a:avLst/>
              </a:prstGeom>
              <a:blipFill>
                <a:blip r:embed="rId5"/>
                <a:stretch>
                  <a:fillRect l="-2322" r="-217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B17CF38-A19F-4C87-4DC3-6506CCDAF795}"/>
              </a:ext>
            </a:extLst>
          </p:cNvPr>
          <p:cNvSpPr txBox="1"/>
          <p:nvPr/>
        </p:nvSpPr>
        <p:spPr>
          <a:xfrm>
            <a:off x="450108" y="5141945"/>
            <a:ext cx="104701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中心虚线的长度为：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500π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1000π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6140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8488CF-5485-111D-3385-ED98DA1B3513}"/>
              </a:ext>
            </a:extLst>
          </p:cNvPr>
          <p:cNvSpPr txBox="1"/>
          <p:nvPr/>
        </p:nvSpPr>
        <p:spPr>
          <a:xfrm>
            <a:off x="10616731" y="5137448"/>
            <a:ext cx="1338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3" name="yt_shape_12873"/>
          <p:cNvSpPr txBox="1"/>
          <p:nvPr/>
        </p:nvSpPr>
        <p:spPr>
          <a:xfrm>
            <a:off x="540000" y="3020663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因不理解题意出错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74" name="yt_shape_12874"/>
              <p:cNvSpPr txBox="1"/>
              <p:nvPr/>
            </p:nvSpPr>
            <p:spPr>
              <a:xfrm>
                <a:off x="540000" y="3520228"/>
                <a:ext cx="10911000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一个扇形的圆心角为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，则这个扇形的周长是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sty m:val="p"/>
                              </m:rP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π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74" name="yt_shape_12874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20228"/>
                <a:ext cx="10911000" cy="677108"/>
              </a:xfrm>
              <a:prstGeom prst="rect">
                <a:avLst/>
              </a:prstGeom>
              <a:blipFill>
                <a:blip r:embed="rId2"/>
                <a:stretch>
                  <a:fillRect l="-1733" r="-671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699027">
            <a:extLst>
              <a:ext uri="{FF2B5EF4-FFF2-40B4-BE49-F238E27FC236}">
                <a16:creationId xmlns:a16="http://schemas.microsoft.com/office/drawing/2014/main" id="{569D4EAA-6F2D-2133-7A68-E2DB4D01C9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59990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B1B0FC-A9D6-9511-DBDD-4E6376E6AB9F}"/>
                  </a:ext>
                </a:extLst>
              </p:cNvPr>
              <p:cNvSpPr txBox="1"/>
              <p:nvPr/>
            </p:nvSpPr>
            <p:spPr>
              <a:xfrm>
                <a:off x="9097101" y="3293616"/>
                <a:ext cx="1585976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  <m:r>
                              <m:rPr>
                                <m:sty m:val="p"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π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7B1B0FC-A9D6-9511-DBDD-4E6376E6AB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7101" y="3293616"/>
                <a:ext cx="1585976" cy="7641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7" name="yt_shape_12877"/>
          <p:cNvSpPr txBox="1"/>
          <p:nvPr/>
        </p:nvSpPr>
        <p:spPr>
          <a:xfrm>
            <a:off x="540000" y="1245907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876" name="yt_image_12876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4590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9" name="yt_shape_12879"/>
          <p:cNvSpPr txBox="1"/>
          <p:nvPr/>
        </p:nvSpPr>
        <p:spPr>
          <a:xfrm>
            <a:off x="540119" y="193777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如图，某厂生产横截面直径为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的圆柱形罐头，需将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蘑菇罐头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字样贴在罐头侧面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为了获得较佳视觉效果，字样在罐头侧面形成的弧所对的圆心角的度数为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蘑菇罐头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字样的长度为（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83" name="yt_table_12883_skip" title="H_49.69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8833737"/>
                  </p:ext>
                </p:extLst>
              </p:nvPr>
            </p:nvGraphicFramePr>
            <p:xfrm>
              <a:off x="540000" y="5341105"/>
              <a:ext cx="8787765" cy="631127"/>
            </p:xfrm>
            <a:graphic>
              <a:graphicData uri="http://schemas.openxmlformats.org/drawingml/2006/table">
                <a:tbl>
                  <a:tblPr/>
                  <a:tblGrid>
                    <a:gridCol w="2335530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2446655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446655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1558925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D.7πcm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883" name="yt_table_12883_skip" descr="{&quot;rangeId&quot;:13,&quot;type&quot;:&quot;Option&quot;,&quot;drawing&quot;:[&quot;yt_shape_12880&quot;]}" title="H_49.69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8833737"/>
                  </p:ext>
                </p:extLst>
              </p:nvPr>
            </p:nvGraphicFramePr>
            <p:xfrm>
              <a:off x="540000" y="4995198"/>
              <a:ext cx="8787765" cy="631127"/>
            </p:xfrm>
            <a:graphic>
              <a:graphicData uri="http://schemas.openxmlformats.org/drawingml/2006/table">
                <a:tbl>
                  <a:tblPr/>
                  <a:tblGrid>
                    <a:gridCol w="2335530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2446655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446655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1558925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</a:tblGrid>
                  <a:tr h="6311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7578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761" r="-16409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274" r="-6368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D.7πcm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80" name="yt_shape_12880_skip" title="H_154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67293" y="3377342"/>
            <a:ext cx="2655550" cy="1964196"/>
            <a:chOff x="0" y="0"/>
            <a:chExt cx="2655550" cy="1964196"/>
          </a:xfrm>
        </p:grpSpPr>
        <p:pic>
          <p:nvPicPr>
            <p:cNvPr id="2" name="yt_image_12880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655550" cy="15681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82" name="yt_shape_12882"/>
            <p:cNvSpPr txBox="1"/>
            <p:nvPr/>
          </p:nvSpPr>
          <p:spPr>
            <a:xfrm>
              <a:off x="794494" y="16041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A0959A-718A-4A61-4E4A-86F4C4837C8C}"/>
              </a:ext>
            </a:extLst>
          </p:cNvPr>
          <p:cNvSpPr txBox="1"/>
          <p:nvPr/>
        </p:nvSpPr>
        <p:spPr>
          <a:xfrm>
            <a:off x="5601546" y="284194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1608</Words>
  <Application>Microsoft Office PowerPoint</Application>
  <PresentationFormat>宽屏</PresentationFormat>
  <Paragraphs>98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2023-10-20T12:46:45Z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