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1" r:id="rId6"/>
    <p:sldId id="372" r:id="rId7"/>
    <p:sldId id="374" r:id="rId8"/>
    <p:sldId id="375" r:id="rId9"/>
    <p:sldId id="376" r:id="rId10"/>
    <p:sldId id="378" r:id="rId11"/>
    <p:sldId id="380" r:id="rId12"/>
    <p:sldId id="382" r:id="rId13"/>
    <p:sldId id="383" r:id="rId14"/>
    <p:sldId id="384" r:id="rId15"/>
    <p:sldId id="385" r:id="rId16"/>
    <p:sldId id="390" r:id="rId17"/>
    <p:sldId id="386" r:id="rId18"/>
    <p:sldId id="388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bin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bin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bin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bin"/><Relationship Id="rId5" Type="http://schemas.openxmlformats.org/officeDocument/2006/relationships/image" Target="../media/image13.bin"/><Relationship Id="rId4" Type="http://schemas.openxmlformats.org/officeDocument/2006/relationships/image" Target="../media/image1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22" name="yt_image_13722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4" name="yt_shape_13724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物体在立于它后面的竖直平面上的正投影称为该物体的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，物体在立于它的右边的竖直平面上的正投影称为该物体的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，物体在置于它的下方的水平面上的正投影称为该物体的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画三视图的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三等规则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是长对正，高平齐，宽相等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9E1A6FE-C300-8E79-C3FC-2EE53237CAE0}"/>
              </a:ext>
            </a:extLst>
          </p:cNvPr>
          <p:cNvSpPr txBox="1"/>
          <p:nvPr/>
        </p:nvSpPr>
        <p:spPr>
          <a:xfrm>
            <a:off x="8298707" y="292642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主视图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7885912-A392-EEE0-2B8D-F12B3B002568}"/>
              </a:ext>
            </a:extLst>
          </p:cNvPr>
          <p:cNvSpPr txBox="1"/>
          <p:nvPr/>
        </p:nvSpPr>
        <p:spPr>
          <a:xfrm>
            <a:off x="6850907" y="340191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左视图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D9DBF3-8EBF-ED0A-AF2A-B66E0B92360B}"/>
              </a:ext>
            </a:extLst>
          </p:cNvPr>
          <p:cNvSpPr txBox="1"/>
          <p:nvPr/>
        </p:nvSpPr>
        <p:spPr>
          <a:xfrm>
            <a:off x="5022108" y="387739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俯视图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177644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09" name="yt_image_1380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7644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2" name="yt_shape_13812"/>
          <p:cNvSpPr txBox="1"/>
          <p:nvPr/>
        </p:nvSpPr>
        <p:spPr>
          <a:xfrm>
            <a:off x="540119" y="246831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个相同的小正方体组成的几何体，它的左视图是（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13" name="yt_image_138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7496" y="3580110"/>
            <a:ext cx="1177007" cy="89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15" name="yt_image_138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674605"/>
            <a:ext cx="3609828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E2CF15-D79E-ECF6-FF7A-946F1A76C225}"/>
              </a:ext>
            </a:extLst>
          </p:cNvPr>
          <p:cNvSpPr txBox="1"/>
          <p:nvPr/>
        </p:nvSpPr>
        <p:spPr>
          <a:xfrm>
            <a:off x="907308" y="28969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7" name="yt_shape_13817"/>
          <p:cNvSpPr txBox="1"/>
          <p:nvPr/>
        </p:nvSpPr>
        <p:spPr>
          <a:xfrm>
            <a:off x="540119" y="233264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（抚州市中考）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某运动器材的形状如图所示，以箭头所指的方向为左视方向，则它的主视图可以是（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18" name="yt_image_138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931" y="3444443"/>
            <a:ext cx="1088136" cy="486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0" name="yt_image_138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34405"/>
            <a:ext cx="2924895" cy="75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94D2165-FD40-73E8-46B4-3F3E8A50CAFA}"/>
              </a:ext>
            </a:extLst>
          </p:cNvPr>
          <p:cNvSpPr txBox="1"/>
          <p:nvPr/>
        </p:nvSpPr>
        <p:spPr>
          <a:xfrm>
            <a:off x="3345708" y="276132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2" name="yt_shape_13822"/>
          <p:cNvSpPr txBox="1"/>
          <p:nvPr/>
        </p:nvSpPr>
        <p:spPr>
          <a:xfrm>
            <a:off x="540119" y="17892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（铜仁市中考）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如图，是一个底面为等边三角形的正三棱柱，它的主视图是（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23" name="yt_image_138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1615" y="2901051"/>
            <a:ext cx="888768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25" name="yt_image_138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40637"/>
            <a:ext cx="3742561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8ABB37-C973-E463-1953-734488C0E3CE}"/>
              </a:ext>
            </a:extLst>
          </p:cNvPr>
          <p:cNvSpPr txBox="1"/>
          <p:nvPr/>
        </p:nvSpPr>
        <p:spPr>
          <a:xfrm>
            <a:off x="907308" y="221793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7" name="yt_shape_13827"/>
          <p:cNvSpPr txBox="1"/>
          <p:nvPr/>
        </p:nvSpPr>
        <p:spPr>
          <a:xfrm>
            <a:off x="540000" y="2117313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（温州市中考）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正六棱柱如图所示，它的俯视图是（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28" name="yt_image_1382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5259" y="2748980"/>
            <a:ext cx="1021480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30" name="yt_image_138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45722"/>
            <a:ext cx="3719368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74ACFB-721C-363F-55D3-8695AF703376}"/>
              </a:ext>
            </a:extLst>
          </p:cNvPr>
          <p:cNvSpPr txBox="1"/>
          <p:nvPr/>
        </p:nvSpPr>
        <p:spPr>
          <a:xfrm>
            <a:off x="7993789" y="20705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653480" y="1864585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如图，添线补全各物体的三视图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653480" y="2343888"/>
            <a:ext cx="4023537" cy="207114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1500" b="0" i="0" u="none">
                <a:noFill/>
                <a:effectLst/>
                <a:latin typeface="Times New Roman" pitchFamily="115"/>
                <a:ea typeface="Times New Roman" pitchFamily="115"/>
                <a:cs typeface="宋体" pitchFamily="11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</a:t>
            </a:r>
            <a:r>
              <a:rPr lang="en-US" altLang="zh-CN" sz="700" b="0" i="0" u="none">
                <a:solidFill>
                  <a:srgbClr val="1EE3CF"/>
                </a:solidFill>
                <a:effectLst/>
                <a:latin typeface="Times New Roman" pitchFamily="7"/>
                <a:ea typeface="宋体" pitchFamily="7"/>
                <a:cs typeface="宋体" pitchFamily="7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p:pic>
        <p:nvPicPr>
          <p:cNvPr id="3" name="yt_shape_1697708871358">
            <a:extLst>
              <a:ext uri="{FF2B5EF4-FFF2-40B4-BE49-F238E27FC236}">
                <a16:creationId xmlns:a16="http://schemas.microsoft.com/office/drawing/2014/main" id="{5B0D427A-EBDF-37FE-E5C1-25AC1C3633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2343888"/>
            <a:ext cx="3066259" cy="205111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D8D23E-777C-05ED-8CBA-B6069DB02314}"/>
              </a:ext>
            </a:extLst>
          </p:cNvPr>
          <p:cNvSpPr txBox="1"/>
          <p:nvPr/>
        </p:nvSpPr>
        <p:spPr>
          <a:xfrm>
            <a:off x="653480" y="4465820"/>
            <a:ext cx="6504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）主视图正确，左视图、俯视图如图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6" name="yt_shape_13836"/>
          <p:cNvSpPr txBox="1"/>
          <p:nvPr/>
        </p:nvSpPr>
        <p:spPr>
          <a:xfrm>
            <a:off x="596426" y="3224747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）主视图正确，左视图、俯视图如图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96426" y="3856414"/>
            <a:ext cx="3916393" cy="110761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en-US" altLang="zh-CN" sz="6150" b="0" i="0" u="none" spc="29002">
                <a:solidFill>
                  <a:srgbClr val="1EE3CF"/>
                </a:solidFill>
                <a:effectLst/>
                <a:latin typeface="Times New Roman" pitchFamily="62"/>
                <a:ea typeface="宋体" pitchFamily="62"/>
                <a:cs typeface="宋体" pitchFamily="62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837" name="yt_image_138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6426" y="3856414"/>
            <a:ext cx="387604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EAB580-796A-A796-F079-168B9E3B148D}"/>
              </a:ext>
            </a:extLst>
          </p:cNvPr>
          <p:cNvSpPr txBox="1"/>
          <p:nvPr/>
        </p:nvSpPr>
        <p:spPr>
          <a:xfrm>
            <a:off x="506415" y="3177941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）主视图正确，左视图、俯视图如图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yt_shape_13834">
            <a:extLst>
              <a:ext uri="{FF2B5EF4-FFF2-40B4-BE49-F238E27FC236}">
                <a16:creationId xmlns:a16="http://schemas.microsoft.com/office/drawing/2014/main" id="{4CBEFFC6-23F9-8F28-3EE7-C0E3845BA486}"/>
              </a:ext>
            </a:extLst>
          </p:cNvPr>
          <p:cNvSpPr txBox="1"/>
          <p:nvPr/>
        </p:nvSpPr>
        <p:spPr>
          <a:xfrm>
            <a:off x="581472" y="1196752"/>
            <a:ext cx="4142160" cy="194508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10800" b="0" i="0" u="none" dirty="0">
                <a:noFill/>
                <a:effectLst/>
                <a:latin typeface="Times New Roman" pitchFamily="108"/>
                <a:ea typeface="Times New Roman" pitchFamily="108"/>
                <a:cs typeface="宋体" pitchFamily="108"/>
                <a:sym typeface="Finished"/>
              </a:rPr>
              <a:t>⁠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         </a:t>
            </a:r>
            <a:r>
              <a:rPr lang="en-US" altLang="zh-CN" sz="2000" b="0" i="0" u="none" dirty="0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cs typeface="宋体" pitchFamily="20"/>
                <a:sym typeface=""/>
              </a:rPr>
              <a:t> </a:t>
            </a:r>
            <a:r>
              <a:rPr lang="zh-CN" altLang="zh-CN" sz="2400" b="0" i="0" u="none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</a:p>
        </p:txBody>
      </p:sp>
      <p:pic>
        <p:nvPicPr>
          <p:cNvPr id="4" name="yt_shape_1697708871548">
            <a:extLst>
              <a:ext uri="{FF2B5EF4-FFF2-40B4-BE49-F238E27FC236}">
                <a16:creationId xmlns:a16="http://schemas.microsoft.com/office/drawing/2014/main" id="{751A2F01-282D-6878-8923-62B268F685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196752"/>
            <a:ext cx="3196515" cy="192627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1" name="yt_shape_13841"/>
          <p:cNvSpPr txBox="1"/>
          <p:nvPr/>
        </p:nvSpPr>
        <p:spPr>
          <a:xfrm>
            <a:off x="540000" y="125857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840" name="yt_image_1384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5857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3" name="yt_shape_13843"/>
          <p:cNvSpPr txBox="1"/>
          <p:nvPr/>
        </p:nvSpPr>
        <p:spPr>
          <a:xfrm>
            <a:off x="540119" y="1956158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建模观念）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中央电视台有一个非常受欢迎的娱乐节目：墙来了！选手需按墙上的空洞造型摆出相同姿势，才能穿墙而过，否则会被墙推入水池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类似地，如图，有一个几何体恰好无缝隙地以三个不同形状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姿势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穿过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上的三个空洞，则该几何体为下列几何体中的（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44" name="yt_image_138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4207" y="4028138"/>
            <a:ext cx="1549402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846" name="yt_image_1384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4971872"/>
            <a:ext cx="371352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933D18-D473-B4DB-4296-F66F937F239F}"/>
              </a:ext>
            </a:extLst>
          </p:cNvPr>
          <p:cNvSpPr txBox="1"/>
          <p:nvPr/>
        </p:nvSpPr>
        <p:spPr>
          <a:xfrm>
            <a:off x="6088908" y="33358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9" name="yt_shape_13849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848" name="yt_image_138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1" name="yt_shape_13851"/>
          <p:cNvSpPr txBox="1"/>
          <p:nvPr/>
        </p:nvSpPr>
        <p:spPr>
          <a:xfrm>
            <a:off x="637207" y="3343824"/>
            <a:ext cx="1091758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三视图中，主视图与俯视图等长，主视图与左视图等高，俯视图与左视图等宽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眼见为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，不见为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7" name="yt_shape_13727"/>
          <p:cNvSpPr txBox="1"/>
          <p:nvPr/>
        </p:nvSpPr>
        <p:spPr>
          <a:xfrm>
            <a:off x="540000" y="203316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26" name="yt_image_1372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3316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9" name="yt_shape_13729"/>
          <p:cNvSpPr txBox="1"/>
          <p:nvPr/>
        </p:nvSpPr>
        <p:spPr>
          <a:xfrm>
            <a:off x="540000" y="2736461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简单几何体的三视图</a:t>
            </a:r>
          </a:p>
        </p:txBody>
      </p:sp>
      <p:sp>
        <p:nvSpPr>
          <p:cNvPr id="13730" name="yt_shape_13730"/>
          <p:cNvSpPr txBox="1"/>
          <p:nvPr/>
        </p:nvSpPr>
        <p:spPr>
          <a:xfrm>
            <a:off x="540000" y="3236026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下列几何体中，其主视图为三角形的是（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31" name="yt_image_137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889410"/>
            <a:ext cx="664417" cy="83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32" name="yt_image_137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4417" y="3993423"/>
            <a:ext cx="764474" cy="729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33" name="yt_image_137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88891" y="3867693"/>
            <a:ext cx="860409" cy="854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34" name="yt_image_137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09300" y="3883695"/>
            <a:ext cx="730359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37" name="yt_shape_13737"/>
          <p:cNvSpPr txBox="1"/>
          <p:nvPr/>
        </p:nvSpPr>
        <p:spPr>
          <a:xfrm>
            <a:off x="672174" y="472265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3738" name="yt_shape_13738"/>
          <p:cNvSpPr txBox="1"/>
          <p:nvPr/>
        </p:nvSpPr>
        <p:spPr>
          <a:xfrm>
            <a:off x="1755027" y="472265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739" name="yt_shape_13739"/>
          <p:cNvSpPr txBox="1"/>
          <p:nvPr/>
        </p:nvSpPr>
        <p:spPr>
          <a:xfrm>
            <a:off x="2927468" y="4722657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3740" name="yt_shape_13740"/>
          <p:cNvSpPr txBox="1"/>
          <p:nvPr/>
        </p:nvSpPr>
        <p:spPr>
          <a:xfrm>
            <a:off x="4074445" y="4722657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pic>
        <p:nvPicPr>
          <p:cNvPr id="3" name="yt_shape_1697708869774">
            <a:extLst>
              <a:ext uri="{FF2B5EF4-FFF2-40B4-BE49-F238E27FC236}">
                <a16:creationId xmlns:a16="http://schemas.microsoft.com/office/drawing/2014/main" id="{0C7D2AF9-76D1-39FE-8045-F8662CA37FC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757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F69884-59F8-A9FD-BD29-51B41C74E7F3}"/>
              </a:ext>
            </a:extLst>
          </p:cNvPr>
          <p:cNvSpPr txBox="1"/>
          <p:nvPr/>
        </p:nvSpPr>
        <p:spPr>
          <a:xfrm>
            <a:off x="8450989" y="31892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1" name="yt_shape_13741"/>
          <p:cNvSpPr txBox="1"/>
          <p:nvPr/>
        </p:nvSpPr>
        <p:spPr>
          <a:xfrm>
            <a:off x="540000" y="931268"/>
            <a:ext cx="8148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下列四个图形中，圆柱的俯视图是（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42" name="yt_image_137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52156" y="1562935"/>
            <a:ext cx="687686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4" name="yt_image_1374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857411"/>
            <a:ext cx="4251645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46" name="yt_shape_13746"/>
          <p:cNvSpPr txBox="1"/>
          <p:nvPr/>
        </p:nvSpPr>
        <p:spPr>
          <a:xfrm>
            <a:off x="540119" y="39995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下列几何体中，其三视图的主视图和左视图都为三角形的是（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47" name="yt_image_137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259912"/>
            <a:ext cx="1258959" cy="56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8" name="yt_image_137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58959" y="5238195"/>
            <a:ext cx="1074992" cy="58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49" name="yt_image_137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93951" y="5111322"/>
            <a:ext cx="857509" cy="713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50" name="yt_image_1375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11460" y="5193618"/>
            <a:ext cx="1045242" cy="630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3" name="yt_shape_13753"/>
          <p:cNvSpPr txBox="1"/>
          <p:nvPr/>
        </p:nvSpPr>
        <p:spPr>
          <a:xfrm>
            <a:off x="969445" y="582455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3754" name="yt_shape_13754"/>
          <p:cNvSpPr txBox="1"/>
          <p:nvPr/>
        </p:nvSpPr>
        <p:spPr>
          <a:xfrm>
            <a:off x="2504828" y="58245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755" name="yt_shape_13755"/>
          <p:cNvSpPr txBox="1"/>
          <p:nvPr/>
        </p:nvSpPr>
        <p:spPr>
          <a:xfrm>
            <a:off x="3831078" y="582455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3756" name="yt_shape_13756"/>
          <p:cNvSpPr txBox="1"/>
          <p:nvPr/>
        </p:nvSpPr>
        <p:spPr>
          <a:xfrm>
            <a:off x="5134047" y="582455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D07C7D-5C6B-060F-1B7B-9BAE95811B26}"/>
              </a:ext>
            </a:extLst>
          </p:cNvPr>
          <p:cNvSpPr txBox="1"/>
          <p:nvPr/>
        </p:nvSpPr>
        <p:spPr>
          <a:xfrm>
            <a:off x="7841389" y="8844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8B4D0D-F196-7070-BE09-B37B1E64258E}"/>
              </a:ext>
            </a:extLst>
          </p:cNvPr>
          <p:cNvSpPr txBox="1"/>
          <p:nvPr/>
        </p:nvSpPr>
        <p:spPr>
          <a:xfrm>
            <a:off x="907308" y="44282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7" name="yt_shape_13757"/>
          <p:cNvSpPr txBox="1"/>
          <p:nvPr/>
        </p:nvSpPr>
        <p:spPr>
          <a:xfrm>
            <a:off x="540000" y="2514008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下列几何体中，各自的三视图完全一样的是（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758" name="yt_image_137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145675"/>
            <a:ext cx="799662" cy="1096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59" name="yt_image_1375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9662" y="3161677"/>
            <a:ext cx="1044675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60" name="yt_image_137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4337" y="3189109"/>
            <a:ext cx="772525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61" name="yt_image_137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36862" y="3232543"/>
            <a:ext cx="1009269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64" name="yt_shape_13764"/>
          <p:cNvSpPr txBox="1"/>
          <p:nvPr/>
        </p:nvSpPr>
        <p:spPr>
          <a:xfrm>
            <a:off x="739797" y="424181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3765" name="yt_shape_13765"/>
          <p:cNvSpPr txBox="1"/>
          <p:nvPr/>
        </p:nvSpPr>
        <p:spPr>
          <a:xfrm>
            <a:off x="2030372" y="424181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766" name="yt_shape_13766"/>
          <p:cNvSpPr txBox="1"/>
          <p:nvPr/>
        </p:nvSpPr>
        <p:spPr>
          <a:xfrm>
            <a:off x="3298972" y="4241812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3767" name="yt_shape_13767"/>
          <p:cNvSpPr txBox="1"/>
          <p:nvPr/>
        </p:nvSpPr>
        <p:spPr>
          <a:xfrm>
            <a:off x="4541462" y="4241812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64A2B3-771F-C338-DBDB-FA596B1A643B}"/>
              </a:ext>
            </a:extLst>
          </p:cNvPr>
          <p:cNvSpPr txBox="1"/>
          <p:nvPr/>
        </p:nvSpPr>
        <p:spPr>
          <a:xfrm>
            <a:off x="9060589" y="24672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8" name="yt_shape_13768"/>
          <p:cNvSpPr txBox="1"/>
          <p:nvPr/>
        </p:nvSpPr>
        <p:spPr>
          <a:xfrm>
            <a:off x="540000" y="1069618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组合体的三视图</a:t>
            </a:r>
          </a:p>
        </p:txBody>
      </p:sp>
      <p:sp>
        <p:nvSpPr>
          <p:cNvPr id="13769" name="yt_shape_13769"/>
          <p:cNvSpPr txBox="1"/>
          <p:nvPr/>
        </p:nvSpPr>
        <p:spPr>
          <a:xfrm>
            <a:off x="540119" y="15691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（张家界市中考）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个完全相同的小正方体组成的立体图形，其主视图是（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773" name="yt_shape_13773"/>
          <p:cNvSpPr txBox="1"/>
          <p:nvPr/>
        </p:nvSpPr>
        <p:spPr>
          <a:xfrm>
            <a:off x="540000" y="437784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70" name="yt_shape_13770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644846" y="2599473"/>
            <a:ext cx="931701" cy="1646442"/>
            <a:chOff x="0" y="0"/>
            <a:chExt cx="931701" cy="1646442"/>
          </a:xfrm>
        </p:grpSpPr>
        <p:pic>
          <p:nvPicPr>
            <p:cNvPr id="2" name="yt_image_1377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931701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2" name="yt_shape_13772"/>
            <p:cNvSpPr txBox="1"/>
            <p:nvPr/>
          </p:nvSpPr>
          <p:spPr>
            <a:xfrm>
              <a:off x="-524528" y="1286442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pic>
        <p:nvPicPr>
          <p:cNvPr id="13774" name="yt_image_137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5400" y="2599473"/>
            <a:ext cx="6311529" cy="1656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697708870056">
            <a:extLst>
              <a:ext uri="{FF2B5EF4-FFF2-40B4-BE49-F238E27FC236}">
                <a16:creationId xmlns:a16="http://schemas.microsoft.com/office/drawing/2014/main" id="{7E635F16-5C75-8DAD-BA5D-0E90119C664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108945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22048E9-9A7F-6850-73D5-66B57703D679}"/>
              </a:ext>
            </a:extLst>
          </p:cNvPr>
          <p:cNvSpPr txBox="1"/>
          <p:nvPr/>
        </p:nvSpPr>
        <p:spPr>
          <a:xfrm>
            <a:off x="907308" y="19978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6" name="yt_shape_13776"/>
          <p:cNvSpPr txBox="1"/>
          <p:nvPr/>
        </p:nvSpPr>
        <p:spPr>
          <a:xfrm>
            <a:off x="540119" y="1249065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（衡阳市中考）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作为中国非物质文化遗产之一的紫砂壶，成型工艺特别，造型式样丰富，陶器色泽古朴典雅，从一个方面鲜明地反映了中华民族造型审美意识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如图是一把做工精湛的紫砂壶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景舟石瓢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，其左视图的大致形状是（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780" name="yt_shape_13780"/>
          <p:cNvSpPr txBox="1"/>
          <p:nvPr/>
        </p:nvSpPr>
        <p:spPr>
          <a:xfrm>
            <a:off x="540000" y="44830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77" name="yt_shape_13777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9996" y="2840995"/>
            <a:ext cx="1792006" cy="1591578"/>
            <a:chOff x="0" y="0"/>
            <a:chExt cx="1792006" cy="1591578"/>
          </a:xfrm>
        </p:grpSpPr>
        <p:pic>
          <p:nvPicPr>
            <p:cNvPr id="2" name="yt_image_137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2006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9" name="yt_shape_13779"/>
            <p:cNvSpPr txBox="1"/>
            <p:nvPr/>
          </p:nvSpPr>
          <p:spPr>
            <a:xfrm>
              <a:off x="362722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781" name="yt_image_137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644336"/>
            <a:ext cx="5798849" cy="1161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0340B69-65F3-0B01-0B8D-B82F85F34DAF}"/>
              </a:ext>
            </a:extLst>
          </p:cNvPr>
          <p:cNvSpPr txBox="1"/>
          <p:nvPr/>
        </p:nvSpPr>
        <p:spPr>
          <a:xfrm>
            <a:off x="9441707" y="21532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119" y="168602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（资阳市中考）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个相同的小立方体堆成的几何体的俯视图，小正方形中的数字表示该位置小立方体的个数，则这个几何体的主视图是（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787" name="yt_shape_13787"/>
          <p:cNvSpPr txBox="1"/>
          <p:nvPr/>
        </p:nvSpPr>
        <p:spPr>
          <a:xfrm>
            <a:off x="540000" y="375989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84" name="yt_shape_13784" title="H_71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838253" y="2797819"/>
            <a:ext cx="515493" cy="911493"/>
            <a:chOff x="0" y="0"/>
            <a:chExt cx="515493" cy="911493"/>
          </a:xfrm>
        </p:grpSpPr>
        <p:pic>
          <p:nvPicPr>
            <p:cNvPr id="2" name="yt_image_1378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15493" cy="5154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6" name="yt_shape_13786"/>
            <p:cNvSpPr txBox="1"/>
            <p:nvPr/>
          </p:nvSpPr>
          <p:spPr>
            <a:xfrm>
              <a:off x="-884998" y="551493"/>
              <a:ext cx="2321490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pic>
        <p:nvPicPr>
          <p:cNvPr id="13788" name="yt_image_137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85703"/>
            <a:ext cx="528175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89" name="yt_image_137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175" y="4285703"/>
            <a:ext cx="528175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90" name="yt_image_1379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16350" y="4285703"/>
            <a:ext cx="528175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791" name="yt_image_1379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4525" y="4285703"/>
            <a:ext cx="528175" cy="78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94" name="yt_shape_13794"/>
          <p:cNvSpPr txBox="1"/>
          <p:nvPr/>
        </p:nvSpPr>
        <p:spPr>
          <a:xfrm>
            <a:off x="604053" y="506980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3795" name="yt_shape_13795"/>
          <p:cNvSpPr txBox="1"/>
          <p:nvPr/>
        </p:nvSpPr>
        <p:spPr>
          <a:xfrm>
            <a:off x="1500635" y="506980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3796" name="yt_shape_13796"/>
          <p:cNvSpPr txBox="1"/>
          <p:nvPr/>
        </p:nvSpPr>
        <p:spPr>
          <a:xfrm>
            <a:off x="2388810" y="5069801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3797" name="yt_shape_13797"/>
          <p:cNvSpPr txBox="1"/>
          <p:nvPr/>
        </p:nvSpPr>
        <p:spPr>
          <a:xfrm>
            <a:off x="3268578" y="5069801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801843-8406-664E-CDA4-41744CB12097}"/>
              </a:ext>
            </a:extLst>
          </p:cNvPr>
          <p:cNvSpPr txBox="1"/>
          <p:nvPr/>
        </p:nvSpPr>
        <p:spPr>
          <a:xfrm>
            <a:off x="9136907" y="21147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8" name="yt_shape_13798"/>
          <p:cNvSpPr txBox="1"/>
          <p:nvPr/>
        </p:nvSpPr>
        <p:spPr>
          <a:xfrm>
            <a:off x="540000" y="1932150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三视图的画法</a:t>
            </a:r>
          </a:p>
        </p:txBody>
      </p:sp>
      <p:sp>
        <p:nvSpPr>
          <p:cNvPr id="13799" name="yt_shape_13799"/>
          <p:cNvSpPr txBox="1"/>
          <p:nvPr/>
        </p:nvSpPr>
        <p:spPr>
          <a:xfrm>
            <a:off x="540000" y="2431715"/>
            <a:ext cx="106102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（杭州市中考）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下列选项中，如图所示的圆柱的三视图画法正确的是（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803" name="yt_table_13803_skip" title="H_191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629196"/>
              </p:ext>
            </p:extLst>
          </p:nvPr>
        </p:nvGraphicFramePr>
        <p:xfrm>
          <a:off x="540000" y="2911018"/>
          <a:ext cx="5177156" cy="2436876"/>
        </p:xfrm>
        <a:graphic>
          <a:graphicData uri="http://schemas.openxmlformats.org/drawingml/2006/table">
            <a:tbl>
              <a:tblPr/>
              <a:tblGrid>
                <a:gridCol w="3054668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2122488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6000" b="0" i="0" u="none">
                          <a:noFill/>
                          <a:effectLst/>
                          <a:latin typeface="Times New Roman" pitchFamily="60"/>
                          <a:ea typeface="Times New Roman" pitchFamily="60"/>
                          <a:cs typeface="宋体" pitchFamily="60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cs typeface="宋体" pitchFamily="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6300" b="0" i="0" u="none">
                          <a:noFill/>
                          <a:effectLst/>
                          <a:latin typeface="Times New Roman" pitchFamily="63"/>
                          <a:ea typeface="Times New Roman" pitchFamily="63"/>
                          <a:cs typeface="宋体" pitchFamily="63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cs typeface="宋体" pitchFamily="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6000" b="0" i="0" u="none">
                          <a:noFill/>
                          <a:effectLst/>
                          <a:latin typeface="Times New Roman" pitchFamily="60"/>
                          <a:ea typeface="Times New Roman" pitchFamily="60"/>
                          <a:cs typeface="宋体" pitchFamily="60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cs typeface="宋体" pitchFamily="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6000" b="0" i="0" u="none">
                          <a:noFill/>
                          <a:effectLst/>
                          <a:latin typeface="Times New Roman" pitchFamily="60"/>
                          <a:ea typeface="Times New Roman" pitchFamily="60"/>
                          <a:cs typeface="宋体" pitchFamily="60"/>
                          <a:sym typeface="Finished"/>
                        </a:rPr>
                        <a:t>⁠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  <a:sym typeface=""/>
                        </a:rPr>
                        <a:t>   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cs typeface="宋体" pitchFamily="7"/>
                          <a:sym typeface=""/>
                        </a:rPr>
                        <a:t> </a:t>
                      </a:r>
                      <a:r>
                        <a:rPr lang="zh-CN" altLang="zh-CN" sz="2400" b="0" i="0" u="none">
                          <a:noFill/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p:grpSp>
        <p:nvGrpSpPr>
          <p:cNvPr id="13800" name="yt_shape_13800_skip" title="H_77.35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63826" y="3429000"/>
            <a:ext cx="1116711" cy="982359"/>
            <a:chOff x="0" y="0"/>
            <a:chExt cx="1116711" cy="982359"/>
          </a:xfrm>
        </p:grpSpPr>
        <p:pic>
          <p:nvPicPr>
            <p:cNvPr id="2" name="yt_image_1380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16711" cy="5863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02" name="yt_shape_13802"/>
            <p:cNvSpPr txBox="1"/>
            <p:nvPr/>
          </p:nvSpPr>
          <p:spPr>
            <a:xfrm>
              <a:off x="25074" y="6223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870279">
            <a:extLst>
              <a:ext uri="{FF2B5EF4-FFF2-40B4-BE49-F238E27FC236}">
                <a16:creationId xmlns:a16="http://schemas.microsoft.com/office/drawing/2014/main" id="{F44EEF4C-C48A-BF0E-4501-C645679D8D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1477"/>
            <a:ext cx="1355917" cy="365782"/>
          </a:xfrm>
          <a:prstGeom prst="rect">
            <a:avLst/>
          </a:prstGeom>
        </p:spPr>
      </p:pic>
      <p:pic>
        <p:nvPicPr>
          <p:cNvPr id="6" name="yt_shape_1697708870455">
            <a:extLst>
              <a:ext uri="{FF2B5EF4-FFF2-40B4-BE49-F238E27FC236}">
                <a16:creationId xmlns:a16="http://schemas.microsoft.com/office/drawing/2014/main" id="{6CC4B1EE-85BB-C6D1-B3C0-A471B9E17B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63" y="3002781"/>
            <a:ext cx="1241614" cy="1064629"/>
          </a:xfrm>
          <a:prstGeom prst="rect">
            <a:avLst/>
          </a:prstGeom>
        </p:spPr>
      </p:pic>
      <p:pic>
        <p:nvPicPr>
          <p:cNvPr id="8" name="yt_shape_1697708870608">
            <a:extLst>
              <a:ext uri="{FF2B5EF4-FFF2-40B4-BE49-F238E27FC236}">
                <a16:creationId xmlns:a16="http://schemas.microsoft.com/office/drawing/2014/main" id="{AEE4AFFF-3AC8-F997-93C4-C49C6492C8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4068" y="2975552"/>
            <a:ext cx="1241617" cy="1119089"/>
          </a:xfrm>
          <a:prstGeom prst="rect">
            <a:avLst/>
          </a:prstGeom>
        </p:spPr>
      </p:pic>
      <p:pic>
        <p:nvPicPr>
          <p:cNvPr id="10" name="yt_shape_1697708870759">
            <a:extLst>
              <a:ext uri="{FF2B5EF4-FFF2-40B4-BE49-F238E27FC236}">
                <a16:creationId xmlns:a16="http://schemas.microsoft.com/office/drawing/2014/main" id="{9D7DA3B1-961C-30C4-B10F-5378C93590F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00" y="4221218"/>
            <a:ext cx="1241617" cy="1064632"/>
          </a:xfrm>
          <a:prstGeom prst="rect">
            <a:avLst/>
          </a:prstGeom>
        </p:spPr>
      </p:pic>
      <p:pic>
        <p:nvPicPr>
          <p:cNvPr id="12" name="yt_shape_1697708870920">
            <a:extLst>
              <a:ext uri="{FF2B5EF4-FFF2-40B4-BE49-F238E27FC236}">
                <a16:creationId xmlns:a16="http://schemas.microsoft.com/office/drawing/2014/main" id="{EBB9211D-0731-F65F-B365-ADA4DE27BFC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531" y="4221219"/>
            <a:ext cx="1241614" cy="106462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226CD56-0E2E-151C-7035-FE555808651E}"/>
              </a:ext>
            </a:extLst>
          </p:cNvPr>
          <p:cNvSpPr txBox="1"/>
          <p:nvPr/>
        </p:nvSpPr>
        <p:spPr>
          <a:xfrm>
            <a:off x="10279789" y="23849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5" name="yt_shape_13805"/>
          <p:cNvSpPr txBox="1"/>
          <p:nvPr/>
        </p:nvSpPr>
        <p:spPr>
          <a:xfrm>
            <a:off x="540000" y="2407304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忽略了看不见的轮廓用虚线而出错</a:t>
            </a:r>
          </a:p>
        </p:txBody>
      </p:sp>
      <p:sp>
        <p:nvSpPr>
          <p:cNvPr id="13806" name="yt_shape_13806"/>
          <p:cNvSpPr txBox="1"/>
          <p:nvPr/>
        </p:nvSpPr>
        <p:spPr>
          <a:xfrm>
            <a:off x="540000" y="2906869"/>
            <a:ext cx="660918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有一实物如图所示，那么它的主视图是（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807" name="yt_image_138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538536"/>
            <a:ext cx="4960332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71082">
            <a:extLst>
              <a:ext uri="{FF2B5EF4-FFF2-40B4-BE49-F238E27FC236}">
                <a16:creationId xmlns:a16="http://schemas.microsoft.com/office/drawing/2014/main" id="{2272B42D-30AF-20FB-1B9E-6CD30636F8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4663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99CD62A-29ED-358E-5C39-130955FF04F6}"/>
              </a:ext>
            </a:extLst>
          </p:cNvPr>
          <p:cNvSpPr txBox="1"/>
          <p:nvPr/>
        </p:nvSpPr>
        <p:spPr>
          <a:xfrm>
            <a:off x="6317389" y="286006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883</Words>
  <Application>Microsoft Office PowerPoint</Application>
  <PresentationFormat>宽屏</PresentationFormat>
  <Paragraphs>80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2023-10-20T13:16:13Z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