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72" r:id="rId6"/>
    <p:sldId id="373" r:id="rId7"/>
    <p:sldId id="377" r:id="rId8"/>
    <p:sldId id="379" r:id="rId9"/>
    <p:sldId id="380" r:id="rId10"/>
    <p:sldId id="382" r:id="rId11"/>
    <p:sldId id="386" r:id="rId12"/>
    <p:sldId id="388" r:id="rId13"/>
    <p:sldId id="389" r:id="rId14"/>
    <p:sldId id="391" r:id="rId15"/>
    <p:sldId id="393" r:id="rId16"/>
    <p:sldId id="394" r:id="rId17"/>
    <p:sldId id="395" r:id="rId18"/>
    <p:sldId id="396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59" name="yt_image_1125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10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1" name="yt_shape_11261"/>
          <p:cNvSpPr txBox="1"/>
          <p:nvPr/>
        </p:nvSpPr>
        <p:spPr>
          <a:xfrm>
            <a:off x="540119" y="2757877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圆是平面内到一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定点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的距离等于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定长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的所有点组成的图形，这个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定点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叫作圆心，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定长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叫作半径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连接圆上任意两点的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线段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叫作弦，经过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的弦作直径；圆上任意两点间的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部分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叫作圆弧，简称弧，弧分为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优弧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半圆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劣弧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圆的对称轴是经过圆心的任意直线；圆的对称中心是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8BC48D-966B-4AC9-2694-EAF67E8576F0}"/>
              </a:ext>
            </a:extLst>
          </p:cNvPr>
          <p:cNvSpPr txBox="1"/>
          <p:nvPr/>
        </p:nvSpPr>
        <p:spPr>
          <a:xfrm>
            <a:off x="3117108" y="27110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559934-2B63-2142-5B7A-FA4CEEED8F16}"/>
              </a:ext>
            </a:extLst>
          </p:cNvPr>
          <p:cNvSpPr txBox="1"/>
          <p:nvPr/>
        </p:nvSpPr>
        <p:spPr>
          <a:xfrm>
            <a:off x="5860308" y="271107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4E3EB8-68F8-077E-AB6C-002E3C868CC8}"/>
              </a:ext>
            </a:extLst>
          </p:cNvPr>
          <p:cNvSpPr txBox="1"/>
          <p:nvPr/>
        </p:nvSpPr>
        <p:spPr>
          <a:xfrm>
            <a:off x="10737107" y="271107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46E3C80-F997-0033-9C42-81D074ED2730}"/>
              </a:ext>
            </a:extLst>
          </p:cNvPr>
          <p:cNvSpPr txBox="1"/>
          <p:nvPr/>
        </p:nvSpPr>
        <p:spPr>
          <a:xfrm>
            <a:off x="450108" y="318655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CBA23A5-9144-33C8-6974-8523E75507B1}"/>
              </a:ext>
            </a:extLst>
          </p:cNvPr>
          <p:cNvSpPr txBox="1"/>
          <p:nvPr/>
        </p:nvSpPr>
        <p:spPr>
          <a:xfrm>
            <a:off x="2888508" y="31865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定长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A54CCB4-6927-8A8D-330A-07A30553540F}"/>
              </a:ext>
            </a:extLst>
          </p:cNvPr>
          <p:cNvSpPr txBox="1"/>
          <p:nvPr/>
        </p:nvSpPr>
        <p:spPr>
          <a:xfrm>
            <a:off x="3726708" y="36620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线段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198774A-4947-7977-4466-562B9372A98E}"/>
              </a:ext>
            </a:extLst>
          </p:cNvPr>
          <p:cNvSpPr txBox="1"/>
          <p:nvPr/>
        </p:nvSpPr>
        <p:spPr>
          <a:xfrm>
            <a:off x="6774707" y="366204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DF80401-BEFE-99F1-1CD1-337C75E43C48}"/>
              </a:ext>
            </a:extLst>
          </p:cNvPr>
          <p:cNvSpPr txBox="1"/>
          <p:nvPr/>
        </p:nvSpPr>
        <p:spPr>
          <a:xfrm>
            <a:off x="1364508" y="4137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部分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FCD1EA5-B903-CD7C-1A5A-D39A43A42228}"/>
              </a:ext>
            </a:extLst>
          </p:cNvPr>
          <p:cNvSpPr txBox="1"/>
          <p:nvPr/>
        </p:nvSpPr>
        <p:spPr>
          <a:xfrm>
            <a:off x="6241308" y="4137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优弧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69ED672-930B-8CDC-E52B-DBDEDFC81534}"/>
              </a:ext>
            </a:extLst>
          </p:cNvPr>
          <p:cNvSpPr txBox="1"/>
          <p:nvPr/>
        </p:nvSpPr>
        <p:spPr>
          <a:xfrm>
            <a:off x="7765307" y="4137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913599A-18A0-803D-C121-197D7A750803}"/>
              </a:ext>
            </a:extLst>
          </p:cNvPr>
          <p:cNvSpPr txBox="1"/>
          <p:nvPr/>
        </p:nvSpPr>
        <p:spPr>
          <a:xfrm>
            <a:off x="9289307" y="413753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劣弧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E338BFB-ED69-145B-98BC-A1EE410C0CEF}"/>
              </a:ext>
            </a:extLst>
          </p:cNvPr>
          <p:cNvSpPr txBox="1"/>
          <p:nvPr/>
        </p:nvSpPr>
        <p:spPr>
          <a:xfrm>
            <a:off x="7993907" y="46130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圆心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17" name="yt_image_11317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8128" y="3464030"/>
            <a:ext cx="2085368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319" name="yt_table_1131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976541"/>
              </p:ext>
            </p:extLst>
          </p:nvPr>
        </p:nvGraphicFramePr>
        <p:xfrm>
          <a:off x="612008" y="3064674"/>
          <a:ext cx="1930400" cy="1901952"/>
        </p:xfrm>
        <a:graphic>
          <a:graphicData uri="http://schemas.openxmlformats.org/drawingml/2006/table">
            <a:tbl>
              <a:tblPr/>
              <a:tblGrid>
                <a:gridCol w="1930400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</a:tbl>
          </a:graphicData>
        </a:graphic>
      </p:graphicFrame>
      <p:sp>
        <p:nvSpPr>
          <p:cNvPr id="2" name="yt_shape_11316">
            <a:extLst>
              <a:ext uri="{FF2B5EF4-FFF2-40B4-BE49-F238E27FC236}">
                <a16:creationId xmlns:a16="http://schemas.microsoft.com/office/drawing/2014/main" id="{6CFB1AE1-EC3A-45FC-0862-A3F57DC46F78}"/>
              </a:ext>
            </a:extLst>
          </p:cNvPr>
          <p:cNvSpPr txBox="1"/>
          <p:nvPr/>
        </p:nvSpPr>
        <p:spPr>
          <a:xfrm>
            <a:off x="537136" y="20886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（易错题）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在半圆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OEDF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HMNO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均为矩形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设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，则下列各式中正确的是（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FE779E-6DDA-B292-2A50-E98E41E43069}"/>
              </a:ext>
            </a:extLst>
          </p:cNvPr>
          <p:cNvSpPr txBox="1"/>
          <p:nvPr/>
        </p:nvSpPr>
        <p:spPr>
          <a:xfrm>
            <a:off x="8700538" y="251736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21" name="yt_shape_11321"/>
              <p:cNvSpPr txBox="1"/>
              <p:nvPr/>
            </p:nvSpPr>
            <p:spPr>
              <a:xfrm>
                <a:off x="542651" y="1717000"/>
                <a:ext cx="11111999" cy="14340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，圆心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的距离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，在直线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，问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三点与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的位置关系是怎样的？</a:t>
                </a:r>
              </a:p>
            </p:txBody>
          </p:sp>
        </mc:Choice>
        <mc:Fallback>
          <p:sp>
            <p:nvSpPr>
              <p:cNvPr id="11321" name="yt_shape_113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651" y="1717000"/>
                <a:ext cx="11111999" cy="1434047"/>
              </a:xfrm>
              <a:prstGeom prst="rect">
                <a:avLst/>
              </a:prstGeom>
              <a:blipFill>
                <a:blip r:embed="rId2"/>
                <a:stretch>
                  <a:fillRect l="-1646" t="-3830" r="-823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23" name="yt_image_1132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20136" y="3573016"/>
            <a:ext cx="2338722" cy="1469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325" name="yt_shape_11325"/>
              <p:cNvSpPr txBox="1"/>
              <p:nvPr/>
            </p:nvSpPr>
            <p:spPr>
              <a:xfrm>
                <a:off x="612008" y="3311212"/>
                <a:ext cx="5798062" cy="19623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解：由题意可得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111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内，点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上，点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1325" name="yt_shape_113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008" y="3311212"/>
                <a:ext cx="5798062" cy="1962397"/>
              </a:xfrm>
              <a:prstGeom prst="rect">
                <a:avLst/>
              </a:prstGeom>
              <a:blipFill>
                <a:blip r:embed="rId4"/>
                <a:stretch>
                  <a:fillRect l="-3151" t="-932" r="-2206" b="-90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30D2725-0BC2-941C-E423-DB6FF9F06B16}"/>
                  </a:ext>
                </a:extLst>
              </p:cNvPr>
              <p:cNvSpPr txBox="1"/>
              <p:nvPr/>
            </p:nvSpPr>
            <p:spPr>
              <a:xfrm>
                <a:off x="521997" y="3264406"/>
                <a:ext cx="5171313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解：由题意可得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30D2725-0BC2-941C-E423-DB6FF9F06B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97" y="3264406"/>
                <a:ext cx="5171313" cy="615392"/>
              </a:xfrm>
              <a:prstGeom prst="rect">
                <a:avLst/>
              </a:prstGeom>
              <a:blipFill>
                <a:blip r:embed="rId5"/>
                <a:stretch>
                  <a:fillRect l="-1887" r="-1887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1B2725-3885-F163-619B-68442730817C}"/>
                  </a:ext>
                </a:extLst>
              </p:cNvPr>
              <p:cNvSpPr txBox="1"/>
              <p:nvPr/>
            </p:nvSpPr>
            <p:spPr>
              <a:xfrm>
                <a:off x="521997" y="3786186"/>
                <a:ext cx="1918526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111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1B2725-3885-F163-619B-6844273081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97" y="3786186"/>
                <a:ext cx="1918526" cy="615391"/>
              </a:xfrm>
              <a:prstGeom prst="rect">
                <a:avLst/>
              </a:prstGeom>
              <a:blipFill>
                <a:blip r:embed="rId6"/>
                <a:stretch>
                  <a:fillRect l="-5096" r="-509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74E6B55-A2FB-1AA8-BB77-CC614C8813EA}"/>
              </a:ext>
            </a:extLst>
          </p:cNvPr>
          <p:cNvSpPr txBox="1"/>
          <p:nvPr/>
        </p:nvSpPr>
        <p:spPr>
          <a:xfrm>
            <a:off x="521997" y="4307965"/>
            <a:ext cx="3907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289016-1CB8-FFB7-8A18-A96FB89BCACA}"/>
              </a:ext>
            </a:extLst>
          </p:cNvPr>
          <p:cNvSpPr txBox="1"/>
          <p:nvPr/>
        </p:nvSpPr>
        <p:spPr>
          <a:xfrm>
            <a:off x="521997" y="4783453"/>
            <a:ext cx="5922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内，点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8" name="yt_shape_11328"/>
          <p:cNvSpPr txBox="1"/>
          <p:nvPr/>
        </p:nvSpPr>
        <p:spPr>
          <a:xfrm>
            <a:off x="540000" y="2052011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27" name="yt_image_1132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52011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30" name="yt_shape_11330"/>
              <p:cNvSpPr txBox="1"/>
              <p:nvPr/>
            </p:nvSpPr>
            <p:spPr>
              <a:xfrm>
                <a:off x="540119" y="2749594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运算能力）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CEFG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的直径上，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330" name="yt_shape_11330" descr="{&quot;rangeId&quot;:2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49594"/>
                <a:ext cx="11111999" cy="946798"/>
              </a:xfrm>
              <a:prstGeom prst="rect">
                <a:avLst/>
              </a:prstGeom>
              <a:blipFill>
                <a:blip r:embed="rId3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332" name="yt_image_1133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1097" y="3899544"/>
            <a:ext cx="2129805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CB7A1DA-EF71-7E1A-5AD8-264138CFA9AD}"/>
                  </a:ext>
                </a:extLst>
              </p:cNvPr>
              <p:cNvSpPr txBox="1"/>
              <p:nvPr/>
            </p:nvSpPr>
            <p:spPr>
              <a:xfrm>
                <a:off x="8795596" y="3097326"/>
                <a:ext cx="716787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e>
                    </m:ra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2, 'hasSerialNum': 1, 'mathAnswerShape': 1}">
                <a:extLst>
                  <a:ext uri="{FF2B5EF4-FFF2-40B4-BE49-F238E27FC236}">
                    <a16:creationId xmlns:a16="http://schemas.microsoft.com/office/drawing/2014/main" id="{0CB7A1DA-EF71-7E1A-5AD8-264138CFA9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95596" y="3097326"/>
                <a:ext cx="716787" cy="555765"/>
              </a:xfrm>
              <a:prstGeom prst="rect">
                <a:avLst/>
              </a:prstGeom>
              <a:blipFill>
                <a:blip r:embed="rId5"/>
                <a:stretch>
                  <a:fillRect l="-855" b="-2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5" name="yt_shape_11335"/>
          <p:cNvSpPr txBox="1"/>
          <p:nvPr/>
        </p:nvSpPr>
        <p:spPr>
          <a:xfrm>
            <a:off x="3369962" y="1585695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1334" name="yt_image_1133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635094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37" name="yt_shape_11337"/>
          <p:cNvSpPr txBox="1"/>
          <p:nvPr/>
        </p:nvSpPr>
        <p:spPr>
          <a:xfrm>
            <a:off x="4403229" y="2064120"/>
            <a:ext cx="33855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连接半径构造等腰三角形</a:t>
            </a:r>
          </a:p>
        </p:txBody>
      </p:sp>
      <p:sp>
        <p:nvSpPr>
          <p:cNvPr id="11338" name="yt_shape_11338"/>
          <p:cNvSpPr txBox="1"/>
          <p:nvPr/>
        </p:nvSpPr>
        <p:spPr>
          <a:xfrm>
            <a:off x="540000" y="2492635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在同圆中</a:t>
            </a:r>
          </a:p>
        </p:txBody>
      </p:sp>
      <p:sp>
        <p:nvSpPr>
          <p:cNvPr id="11339" name="yt_shape_11339"/>
          <p:cNvSpPr txBox="1"/>
          <p:nvPr/>
        </p:nvSpPr>
        <p:spPr>
          <a:xfrm>
            <a:off x="540119" y="29719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（毕节市中考）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43" name="yt_table_1134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782166"/>
              </p:ext>
            </p:extLst>
          </p:nvPr>
        </p:nvGraphicFramePr>
        <p:xfrm>
          <a:off x="540000" y="3931373"/>
          <a:ext cx="8146416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8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18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B.72°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</a:tbl>
          </a:graphicData>
        </a:graphic>
      </p:graphicFrame>
      <p:grpSp>
        <p:nvGrpSpPr>
          <p:cNvPr id="11340" name="yt_shape_11340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60848" y="3931373"/>
            <a:ext cx="1288920" cy="1701306"/>
            <a:chOff x="0" y="0"/>
            <a:chExt cx="1288920" cy="1701306"/>
          </a:xfrm>
        </p:grpSpPr>
        <p:pic>
          <p:nvPicPr>
            <p:cNvPr id="2" name="yt_image_1134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88920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2" name="yt_shape_11342"/>
            <p:cNvSpPr txBox="1"/>
            <p:nvPr/>
          </p:nvSpPr>
          <p:spPr>
            <a:xfrm>
              <a:off x="-650651" y="1341306"/>
              <a:ext cx="262622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C1151A4-9425-0267-0115-D1BF1365BD08}"/>
              </a:ext>
            </a:extLst>
          </p:cNvPr>
          <p:cNvSpPr txBox="1"/>
          <p:nvPr/>
        </p:nvSpPr>
        <p:spPr>
          <a:xfrm>
            <a:off x="907308" y="34006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5" name="yt_shape_11345"/>
          <p:cNvSpPr txBox="1"/>
          <p:nvPr/>
        </p:nvSpPr>
        <p:spPr>
          <a:xfrm>
            <a:off x="540119" y="22759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的长为半径的圆恰好经过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的长等于（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49" name="yt_table_11349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2181611"/>
                  </p:ext>
                </p:extLst>
              </p:nvPr>
            </p:nvGraphicFramePr>
            <p:xfrm>
              <a:off x="540000" y="3235395"/>
              <a:ext cx="9118220" cy="462153"/>
            </p:xfrm>
            <a:graphic>
              <a:graphicData uri="http://schemas.openxmlformats.org/drawingml/2006/table">
                <a:tbl>
                  <a:tblPr/>
                  <a:tblGrid>
                    <a:gridCol w="2337118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  <a:gridCol w="2319655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2688082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  <a:gridCol w="1773365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B.6cm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D.5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8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49" name="yt_table_11349_skip" descr="{&quot;rangeId&quot;:26,&quot;type&quot;:&quot;Option&quot;,&quot;drawing&quot;:[&quot;yt_shape_11346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52181611"/>
                  </p:ext>
                </p:extLst>
              </p:nvPr>
            </p:nvGraphicFramePr>
            <p:xfrm>
              <a:off x="540000" y="1859435"/>
              <a:ext cx="9118220" cy="462153"/>
            </p:xfrm>
            <a:graphic>
              <a:graphicData uri="http://schemas.openxmlformats.org/drawingml/2006/table">
                <a:tbl>
                  <a:tblPr/>
                  <a:tblGrid>
                    <a:gridCol w="2337118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  <a:gridCol w="2319655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2688082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  <a:gridCol w="1773365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A.5cm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B.6cm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3469" t="-2632" r="-65986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14433" t="-2632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8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346" name="yt_shape_11346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6455" y="3235395"/>
            <a:ext cx="1693402" cy="1707021"/>
            <a:chOff x="0" y="0"/>
            <a:chExt cx="1693402" cy="1707021"/>
          </a:xfrm>
        </p:grpSpPr>
        <p:pic>
          <p:nvPicPr>
            <p:cNvPr id="2" name="yt_image_11346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3402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48" name="yt_shape_11348"/>
            <p:cNvSpPr txBox="1"/>
            <p:nvPr/>
          </p:nvSpPr>
          <p:spPr>
            <a:xfrm>
              <a:off x="313420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1D23988-2907-A9DE-0EA7-3A1670DC5712}"/>
              </a:ext>
            </a:extLst>
          </p:cNvPr>
          <p:cNvSpPr txBox="1"/>
          <p:nvPr/>
        </p:nvSpPr>
        <p:spPr>
          <a:xfrm>
            <a:off x="6155583" y="27046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0" name="yt_shape_11350"/>
          <p:cNvSpPr txBox="1"/>
          <p:nvPr/>
        </p:nvSpPr>
        <p:spPr>
          <a:xfrm>
            <a:off x="540119" y="20216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长为半径的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354" name="yt_shape_11354"/>
          <p:cNvSpPr txBox="1"/>
          <p:nvPr/>
        </p:nvSpPr>
        <p:spPr>
          <a:xfrm>
            <a:off x="540000" y="48737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51" name="yt_shape_11351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9455" y="3133427"/>
            <a:ext cx="1193088" cy="1689876"/>
            <a:chOff x="0" y="0"/>
            <a:chExt cx="1193088" cy="1689876"/>
          </a:xfrm>
        </p:grpSpPr>
        <p:pic>
          <p:nvPicPr>
            <p:cNvPr id="2" name="yt_image_1135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3088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53" name="yt_shape_11353"/>
            <p:cNvSpPr txBox="1"/>
            <p:nvPr/>
          </p:nvSpPr>
          <p:spPr>
            <a:xfrm>
              <a:off x="-698567" y="1329876"/>
              <a:ext cx="262622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D4FF50E-CA9A-AAF0-1722-26E5F8C0536B}"/>
              </a:ext>
            </a:extLst>
          </p:cNvPr>
          <p:cNvSpPr txBox="1"/>
          <p:nvPr/>
        </p:nvSpPr>
        <p:spPr>
          <a:xfrm>
            <a:off x="7044582" y="245031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5" name="yt_shape_11355"/>
          <p:cNvSpPr txBox="1"/>
          <p:nvPr/>
        </p:nvSpPr>
        <p:spPr>
          <a:xfrm>
            <a:off x="540119" y="202162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°.</a:t>
            </a:r>
          </a:p>
        </p:txBody>
      </p:sp>
      <p:sp>
        <p:nvSpPr>
          <p:cNvPr id="11359" name="yt_shape_11359"/>
          <p:cNvSpPr txBox="1"/>
          <p:nvPr/>
        </p:nvSpPr>
        <p:spPr>
          <a:xfrm>
            <a:off x="540000" y="48737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56" name="yt_shape_11356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1685" y="3133427"/>
            <a:ext cx="1868628" cy="1689876"/>
            <a:chOff x="0" y="0"/>
            <a:chExt cx="1868628" cy="1689876"/>
          </a:xfrm>
        </p:grpSpPr>
        <p:pic>
          <p:nvPicPr>
            <p:cNvPr id="2" name="yt_image_1135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8628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58" name="yt_shape_11358"/>
            <p:cNvSpPr txBox="1"/>
            <p:nvPr/>
          </p:nvSpPr>
          <p:spPr>
            <a:xfrm>
              <a:off x="401033" y="132987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1A267F4-902A-C3AD-4509-AAA709E2A2C5}"/>
              </a:ext>
            </a:extLst>
          </p:cNvPr>
          <p:cNvSpPr txBox="1"/>
          <p:nvPr/>
        </p:nvSpPr>
        <p:spPr>
          <a:xfrm>
            <a:off x="1059708" y="2450310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0" name="yt_shape_11360"/>
          <p:cNvSpPr txBox="1"/>
          <p:nvPr/>
        </p:nvSpPr>
        <p:spPr>
          <a:xfrm>
            <a:off x="540000" y="1976494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类型二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在等圆中</a:t>
            </a:r>
          </a:p>
        </p:txBody>
      </p:sp>
      <p:sp>
        <p:nvSpPr>
          <p:cNvPr id="11361" name="yt_shape_11361"/>
          <p:cNvSpPr txBox="1"/>
          <p:nvPr/>
        </p:nvSpPr>
        <p:spPr>
          <a:xfrm>
            <a:off x="540119" y="24557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三点的圆的圆心为点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三点的圆的圆心为点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63°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362" name="yt_image_1136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5301" y="3567596"/>
            <a:ext cx="2461397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64" name="yt_image_113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4004" y="5059767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17B293-7375-C9F8-6484-80B56620CD66}"/>
              </a:ext>
            </a:extLst>
          </p:cNvPr>
          <p:cNvSpPr txBox="1"/>
          <p:nvPr/>
        </p:nvSpPr>
        <p:spPr>
          <a:xfrm>
            <a:off x="9502032" y="2884479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18°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yt_shape_11265"/>
          <p:cNvSpPr txBox="1"/>
          <p:nvPr/>
        </p:nvSpPr>
        <p:spPr>
          <a:xfrm>
            <a:off x="540000" y="1314414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264" name="yt_image_1126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1441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yt_shape_11267"/>
          <p:cNvSpPr txBox="1"/>
          <p:nvPr/>
        </p:nvSpPr>
        <p:spPr>
          <a:xfrm>
            <a:off x="540000" y="2017711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圆的有关概念</a:t>
            </a:r>
          </a:p>
        </p:txBody>
      </p:sp>
      <p:sp>
        <p:nvSpPr>
          <p:cNvPr id="11268" name="yt_shape_11268"/>
          <p:cNvSpPr txBox="1"/>
          <p:nvPr/>
        </p:nvSpPr>
        <p:spPr>
          <a:xfrm>
            <a:off x="540000" y="2517276"/>
            <a:ext cx="38215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69" name="yt_table_1126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051150"/>
              </p:ext>
            </p:extLst>
          </p:nvPr>
        </p:nvGraphicFramePr>
        <p:xfrm>
          <a:off x="540000" y="2996579"/>
          <a:ext cx="5435600" cy="1901952"/>
        </p:xfrm>
        <a:graphic>
          <a:graphicData uri="http://schemas.openxmlformats.org/drawingml/2006/table">
            <a:tbl>
              <a:tblPr/>
              <a:tblGrid>
                <a:gridCol w="5435600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圆有无数条直径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连接圆上任意两点之间的线段叫弦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过圆心的线段是直径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能够重合的圆叫等圆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</a:tbl>
          </a:graphicData>
        </a:graphic>
      </p:graphicFrame>
      <p:sp>
        <p:nvSpPr>
          <p:cNvPr id="11271" name="yt_shape_11271"/>
          <p:cNvSpPr txBox="1"/>
          <p:nvPr/>
        </p:nvSpPr>
        <p:spPr>
          <a:xfrm>
            <a:off x="540000" y="4948899"/>
            <a:ext cx="77777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中最长的弦的长为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72" name="yt_table_1127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9233094"/>
              </p:ext>
            </p:extLst>
          </p:nvPr>
        </p:nvGraphicFramePr>
        <p:xfrm>
          <a:off x="540000" y="5428202"/>
          <a:ext cx="8533766" cy="475488"/>
        </p:xfrm>
        <a:graphic>
          <a:graphicData uri="http://schemas.openxmlformats.org/drawingml/2006/table">
            <a:tbl>
              <a:tblPr/>
              <a:tblGrid>
                <a:gridCol w="2337118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  <a:gridCol w="2319655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</a:tbl>
          </a:graphicData>
        </a:graphic>
      </p:graphicFrame>
      <p:pic>
        <p:nvPicPr>
          <p:cNvPr id="3" name="yt_shape_1697708419125">
            <a:extLst>
              <a:ext uri="{FF2B5EF4-FFF2-40B4-BE49-F238E27FC236}">
                <a16:creationId xmlns:a16="http://schemas.microsoft.com/office/drawing/2014/main" id="{68C1126F-8EA3-5D61-C9D7-480862E02F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5703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51B4C1-239A-63CA-8D9C-FE669E64B43F}"/>
              </a:ext>
            </a:extLst>
          </p:cNvPr>
          <p:cNvSpPr txBox="1"/>
          <p:nvPr/>
        </p:nvSpPr>
        <p:spPr>
          <a:xfrm>
            <a:off x="3574189" y="24704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B4D237C-A1AE-6663-A94D-B05475B52ACE}"/>
              </a:ext>
            </a:extLst>
          </p:cNvPr>
          <p:cNvSpPr txBox="1"/>
          <p:nvPr/>
        </p:nvSpPr>
        <p:spPr>
          <a:xfrm>
            <a:off x="7492139" y="49020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yt_shape_11274"/>
          <p:cNvSpPr txBox="1"/>
          <p:nvPr/>
        </p:nvSpPr>
        <p:spPr>
          <a:xfrm>
            <a:off x="540119" y="23033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在一条直线上，点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在一条直线上，点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在一条直线上，则图中的弦有（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78" name="yt_table_1127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906199"/>
              </p:ext>
            </p:extLst>
          </p:nvPr>
        </p:nvGraphicFramePr>
        <p:xfrm>
          <a:off x="540000" y="3262821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</a:tbl>
          </a:graphicData>
        </a:graphic>
      </p:graphicFrame>
      <p:grpSp>
        <p:nvGrpSpPr>
          <p:cNvPr id="11275" name="yt_shape_11275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06238" y="3262821"/>
            <a:ext cx="1343541" cy="1652157"/>
            <a:chOff x="0" y="0"/>
            <a:chExt cx="1343541" cy="1652157"/>
          </a:xfrm>
        </p:grpSpPr>
        <p:pic>
          <p:nvPicPr>
            <p:cNvPr id="2" name="yt_image_1127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43541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77" name="yt_shape_11277"/>
            <p:cNvSpPr txBox="1"/>
            <p:nvPr/>
          </p:nvSpPr>
          <p:spPr>
            <a:xfrm>
              <a:off x="-470974" y="1292157"/>
              <a:ext cx="2321490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1A64DB2-65F0-8977-6C1E-517D86F90D6E}"/>
              </a:ext>
            </a:extLst>
          </p:cNvPr>
          <p:cNvSpPr txBox="1"/>
          <p:nvPr/>
        </p:nvSpPr>
        <p:spPr>
          <a:xfrm>
            <a:off x="5580908" y="273206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80" name="yt_shape_11280"/>
              <p:cNvSpPr txBox="1"/>
              <p:nvPr/>
            </p:nvSpPr>
            <p:spPr>
              <a:xfrm>
                <a:off x="540119" y="1914961"/>
                <a:ext cx="11111999" cy="11162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中，弦有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，直径有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，劣弧有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u="sng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，优弧有</a:t>
                </a:r>
                <a:r>
                  <a:rPr lang="zh-CN" altLang="zh-CN" sz="3100" b="0" i="0" u="sng" dirty="0">
                    <a:noFill/>
                    <a:effectLst/>
                    <a:latin typeface="Times New Roman" pitchFamily="31"/>
                    <a:ea typeface="宋体" pitchFamily="31"/>
                    <a:cs typeface="宋体" pitchFamily="31"/>
                  </a:rPr>
                  <a:t>⁠⁠</a:t>
                </a:r>
                <a:r>
                  <a:rPr lang="zh-CN" altLang="zh-CN" sz="2100" b="0" i="0" u="sng" dirty="0">
                    <a:noFill/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1"/>
                    <a:ea typeface="Times New Roman" pitchFamily="21"/>
                    <a:cs typeface="宋体" pitchFamily="21"/>
                    <a:sym typeface="Finished"/>
                  </a:rPr>
                  <a:t>⁠</a:t>
                </a:r>
                <a:r>
                  <a:rPr lang="en-US" altLang="zh-CN" sz="2400" b="0" i="0" u="sng" dirty="0">
                    <a:solidFill>
                      <a:srgbClr val="1EE3CF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  <a:sym typeface=""/>
                  </a:rPr>
                  <a:t>        </a:t>
                </a:r>
                <a:r>
                  <a:rPr lang="en-US" altLang="zh-CN" sz="600" b="0" i="0" u="sng" dirty="0">
                    <a:solidFill>
                      <a:srgbClr val="1EE3CF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6"/>
                    <a:ea typeface="宋体" pitchFamily="6"/>
                    <a:cs typeface="宋体" pitchFamily="6"/>
                    <a:sym typeface=""/>
                  </a:rPr>
                  <a:t> </a:t>
                </a:r>
                <a:r>
                  <a:rPr lang="zh-CN" altLang="zh-CN" sz="2400" b="0" i="0" u="sng" dirty="0">
                    <a:noFill/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100" b="0" i="0" u="sng" dirty="0">
                    <a:noFill/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1"/>
                    <a:ea typeface="Times New Roman" pitchFamily="21"/>
                    <a:cs typeface="宋体" pitchFamily="21"/>
                    <a:sym typeface="Finished"/>
                  </a:rPr>
                  <a:t>⁠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  <a:sym typeface=""/>
                  </a:rPr>
                  <a:t>              </a:t>
                </a:r>
                <a:r>
                  <a:rPr lang="en-US" altLang="zh-CN" sz="6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6"/>
                    <a:ea typeface="宋体" pitchFamily="6"/>
                    <a:cs typeface="宋体" pitchFamily="6"/>
                    <a:sym typeface=""/>
                  </a:rPr>
                  <a:t> </a:t>
                </a:r>
                <a:r>
                  <a:rPr lang="zh-CN" altLang="zh-CN" sz="2400" b="0" i="0" u="sng" dirty="0">
                    <a:noFill/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1" u="sng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80" name="yt_shape_112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4961"/>
                <a:ext cx="11111999" cy="1116268"/>
              </a:xfrm>
              <a:prstGeom prst="rect">
                <a:avLst/>
              </a:prstGeom>
              <a:blipFill>
                <a:blip r:embed="rId2"/>
                <a:stretch>
                  <a:fillRect l="-1701" b="-14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85" name="yt_shape_11285"/>
          <p:cNvSpPr txBox="1"/>
          <p:nvPr/>
        </p:nvSpPr>
        <p:spPr>
          <a:xfrm>
            <a:off x="540000" y="498038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82" name="yt_shape_11282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9332" y="3234381"/>
            <a:ext cx="1193335" cy="1695591"/>
            <a:chOff x="0" y="0"/>
            <a:chExt cx="1193335" cy="1695591"/>
          </a:xfrm>
        </p:grpSpPr>
        <p:pic>
          <p:nvPicPr>
            <p:cNvPr id="2" name="yt_image_1128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93335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84" name="yt_shape_11284"/>
            <p:cNvSpPr txBox="1"/>
            <p:nvPr/>
          </p:nvSpPr>
          <p:spPr>
            <a:xfrm>
              <a:off x="63386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C1D5992-9394-E798-F2B4-3036BC15CA5D}"/>
              </a:ext>
            </a:extLst>
          </p:cNvPr>
          <p:cNvSpPr txBox="1"/>
          <p:nvPr/>
        </p:nvSpPr>
        <p:spPr>
          <a:xfrm>
            <a:off x="3899746" y="1774699"/>
            <a:ext cx="1245299" cy="646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6AF421-4534-1291-1EAA-7E8C24BDF41B}"/>
              </a:ext>
            </a:extLst>
          </p:cNvPr>
          <p:cNvSpPr txBox="1"/>
          <p:nvPr/>
        </p:nvSpPr>
        <p:spPr>
          <a:xfrm>
            <a:off x="6793757" y="1774699"/>
            <a:ext cx="569024" cy="6461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EC69290-4830-E6C2-B7E3-E03DF0C4616C}"/>
                  </a:ext>
                </a:extLst>
              </p:cNvPr>
              <p:cNvSpPr txBox="1"/>
              <p:nvPr/>
            </p:nvSpPr>
            <p:spPr>
              <a:xfrm>
                <a:off x="8904312" y="1806939"/>
                <a:ext cx="1587564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EC69290-4830-E6C2-B7E3-E03DF0C461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04312" y="1806939"/>
                <a:ext cx="1587564" cy="646189"/>
              </a:xfrm>
              <a:prstGeom prst="rect">
                <a:avLst/>
              </a:prstGeom>
              <a:blipFill>
                <a:blip r:embed="rId4"/>
                <a:stretch>
                  <a:fillRect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7E5A707-4462-14A0-3C1D-90C1FA969A55}"/>
                  </a:ext>
                </a:extLst>
              </p:cNvPr>
              <p:cNvSpPr txBox="1"/>
              <p:nvPr/>
            </p:nvSpPr>
            <p:spPr>
              <a:xfrm>
                <a:off x="1024097" y="2396174"/>
                <a:ext cx="1587564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e>
                    </m:groupChr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7E5A707-4462-14A0-3C1D-90C1FA969A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4097" y="2396174"/>
                <a:ext cx="1587564" cy="646189"/>
              </a:xfrm>
              <a:prstGeom prst="rect">
                <a:avLst/>
              </a:prstGeom>
              <a:blipFill>
                <a:blip r:embed="rId5"/>
                <a:stretch>
                  <a:fillRect r="-17692" b="-132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7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6" name="yt_shape_11286"/>
          <p:cNvSpPr txBox="1"/>
          <p:nvPr/>
        </p:nvSpPr>
        <p:spPr>
          <a:xfrm>
            <a:off x="540000" y="1183970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点与圆的位置关系</a:t>
            </a:r>
          </a:p>
        </p:txBody>
      </p:sp>
      <p:sp>
        <p:nvSpPr>
          <p:cNvPr id="11287" name="yt_shape_11287"/>
          <p:cNvSpPr txBox="1"/>
          <p:nvPr/>
        </p:nvSpPr>
        <p:spPr>
          <a:xfrm>
            <a:off x="540000" y="1683535"/>
            <a:ext cx="94657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到圆心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88" name="yt_table_112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489395"/>
              </p:ext>
            </p:extLst>
          </p:nvPr>
        </p:nvGraphicFramePr>
        <p:xfrm>
          <a:off x="540000" y="2162838"/>
          <a:ext cx="51327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Times New Roman" pitchFamily="24"/>
                        </a:rPr>
                        <a:t>☉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</a:tbl>
          </a:graphicData>
        </a:graphic>
      </p:graphicFrame>
      <p:sp>
        <p:nvSpPr>
          <p:cNvPr id="11290" name="yt_shape_11290"/>
          <p:cNvSpPr txBox="1"/>
          <p:nvPr/>
        </p:nvSpPr>
        <p:spPr>
          <a:xfrm>
            <a:off x="540119" y="31643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为半径作圆，下列各点，一定在圆上的是（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291" name="yt_table_112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159243"/>
              </p:ext>
            </p:extLst>
          </p:nvPr>
        </p:nvGraphicFramePr>
        <p:xfrm>
          <a:off x="540000" y="4123827"/>
          <a:ext cx="5437506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</a:tbl>
          </a:graphicData>
        </a:graphic>
      </p:graphicFrame>
      <p:sp>
        <p:nvSpPr>
          <p:cNvPr id="11293" name="yt_shape_11293"/>
          <p:cNvSpPr txBox="1"/>
          <p:nvPr/>
        </p:nvSpPr>
        <p:spPr>
          <a:xfrm>
            <a:off x="540119" y="51253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为半径画圆，则点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420246">
            <a:extLst>
              <a:ext uri="{FF2B5EF4-FFF2-40B4-BE49-F238E27FC236}">
                <a16:creationId xmlns:a16="http://schemas.microsoft.com/office/drawing/2014/main" id="{AC969907-8CBB-D134-412C-246C0551EC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22329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E4A6A2-376E-9AF7-7A56-A15F5D90A4F3}"/>
              </a:ext>
            </a:extLst>
          </p:cNvPr>
          <p:cNvSpPr txBox="1"/>
          <p:nvPr/>
        </p:nvSpPr>
        <p:spPr>
          <a:xfrm>
            <a:off x="9146314" y="163672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A994E7-3693-D1F4-B897-46F32429422D}"/>
              </a:ext>
            </a:extLst>
          </p:cNvPr>
          <p:cNvSpPr txBox="1"/>
          <p:nvPr/>
        </p:nvSpPr>
        <p:spPr>
          <a:xfrm>
            <a:off x="907308" y="35930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843EE5-401A-D8D4-6344-933B6DBDD427}"/>
              </a:ext>
            </a:extLst>
          </p:cNvPr>
          <p:cNvSpPr txBox="1"/>
          <p:nvPr/>
        </p:nvSpPr>
        <p:spPr>
          <a:xfrm>
            <a:off x="2925021" y="555406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内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766E5B-1A2D-E699-9C6A-D97BAFBA55F2}"/>
              </a:ext>
            </a:extLst>
          </p:cNvPr>
          <p:cNvSpPr txBox="1"/>
          <p:nvPr/>
        </p:nvSpPr>
        <p:spPr>
          <a:xfrm>
            <a:off x="5382471" y="555406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外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4" name="yt_shape_11294"/>
          <p:cNvSpPr txBox="1"/>
          <p:nvPr/>
        </p:nvSpPr>
        <p:spPr>
          <a:xfrm>
            <a:off x="540000" y="1135158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圆的对称性</a:t>
            </a:r>
          </a:p>
        </p:txBody>
      </p:sp>
      <p:sp>
        <p:nvSpPr>
          <p:cNvPr id="11295" name="yt_shape_11295"/>
          <p:cNvSpPr txBox="1"/>
          <p:nvPr/>
        </p:nvSpPr>
        <p:spPr>
          <a:xfrm>
            <a:off x="540119" y="1634723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（临沂市中考）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某小区的圆形花园中间有两条互相垂直的小路，园丁在花园中栽种了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棵桂花，如图所示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两处桂花的位置关于小路对称，在分别以两条小路为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轴的平面直角坐标系内，若点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299" name="yt_shape_11299"/>
          <p:cNvSpPr txBox="1"/>
          <p:nvPr/>
        </p:nvSpPr>
        <p:spPr>
          <a:xfrm>
            <a:off x="540000" y="576018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296" name="yt_shape_11296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4272" y="3706785"/>
            <a:ext cx="1623454" cy="2003058"/>
            <a:chOff x="0" y="0"/>
            <a:chExt cx="1623454" cy="2003058"/>
          </a:xfrm>
        </p:grpSpPr>
        <p:pic>
          <p:nvPicPr>
            <p:cNvPr id="2" name="yt_image_1129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3454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98" name="yt_shape_11298"/>
            <p:cNvSpPr txBox="1"/>
            <p:nvPr/>
          </p:nvSpPr>
          <p:spPr>
            <a:xfrm>
              <a:off x="-483384" y="1643058"/>
              <a:ext cx="262622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　</a:t>
              </a:r>
            </a:p>
          </p:txBody>
        </p:sp>
      </p:grpSp>
      <p:pic>
        <p:nvPicPr>
          <p:cNvPr id="4" name="yt_shape_1697708420414">
            <a:extLst>
              <a:ext uri="{FF2B5EF4-FFF2-40B4-BE49-F238E27FC236}">
                <a16:creationId xmlns:a16="http://schemas.microsoft.com/office/drawing/2014/main" id="{E82509E1-6D2B-6199-328A-5C18DE34E6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7448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0767796-52F7-33A0-9307-9AED1E067DAE}"/>
              </a:ext>
            </a:extLst>
          </p:cNvPr>
          <p:cNvSpPr txBox="1"/>
          <p:nvPr/>
        </p:nvSpPr>
        <p:spPr>
          <a:xfrm>
            <a:off x="1059708" y="292494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0" name="yt_shape_11300"/>
          <p:cNvSpPr txBox="1"/>
          <p:nvPr/>
        </p:nvSpPr>
        <p:spPr>
          <a:xfrm>
            <a:off x="540119" y="195306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为圆心的三个同心圆中，直径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，则图中阴影部分的面积之和为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304" name="yt_shape_11304"/>
          <p:cNvSpPr txBox="1"/>
          <p:nvPr/>
        </p:nvSpPr>
        <p:spPr>
          <a:xfrm>
            <a:off x="540000" y="49422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01" name="yt_shape_11301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91406" y="3064863"/>
            <a:ext cx="1409187" cy="1827036"/>
            <a:chOff x="0" y="0"/>
            <a:chExt cx="1409187" cy="1827036"/>
          </a:xfrm>
        </p:grpSpPr>
        <p:pic>
          <p:nvPicPr>
            <p:cNvPr id="2" name="yt_image_1130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09187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03" name="yt_shape_11303"/>
            <p:cNvSpPr txBox="1"/>
            <p:nvPr/>
          </p:nvSpPr>
          <p:spPr>
            <a:xfrm>
              <a:off x="171312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AACDC6D-6B62-8D99-210B-D9AFB0ECBCF4}"/>
              </a:ext>
            </a:extLst>
          </p:cNvPr>
          <p:cNvSpPr txBox="1"/>
          <p:nvPr/>
        </p:nvSpPr>
        <p:spPr>
          <a:xfrm>
            <a:off x="3802908" y="2381746"/>
            <a:ext cx="334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5" name="yt_shape_11305"/>
          <p:cNvSpPr txBox="1"/>
          <p:nvPr/>
        </p:nvSpPr>
        <p:spPr>
          <a:xfrm>
            <a:off x="540000" y="2401742"/>
            <a:ext cx="598561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没有搞清概念的外延与内涵致错</a:t>
            </a:r>
          </a:p>
        </p:txBody>
      </p:sp>
      <p:sp>
        <p:nvSpPr>
          <p:cNvPr id="11306" name="yt_shape_11306"/>
          <p:cNvSpPr txBox="1"/>
          <p:nvPr/>
        </p:nvSpPr>
        <p:spPr>
          <a:xfrm>
            <a:off x="540119" y="290130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有以下命题：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直径是弦；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弦是直径；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半圆是弧，但弧不一定是半圆；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半径相等的两个半圆是等弧；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长度相等的两条弧是等弧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其中错误命题的个数有（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07" name="yt_table_113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409624"/>
              </p:ext>
            </p:extLst>
          </p:nvPr>
        </p:nvGraphicFramePr>
        <p:xfrm>
          <a:off x="540000" y="4340873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</a:tbl>
          </a:graphicData>
        </a:graphic>
      </p:graphicFrame>
      <p:pic>
        <p:nvPicPr>
          <p:cNvPr id="3" name="yt_shape_1697708420629">
            <a:extLst>
              <a:ext uri="{FF2B5EF4-FFF2-40B4-BE49-F238E27FC236}">
                <a16:creationId xmlns:a16="http://schemas.microsoft.com/office/drawing/2014/main" id="{1245468D-754E-B093-7919-B73413F6FE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106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D7E29A3-3314-B2E9-1128-CC3E1065A694}"/>
              </a:ext>
            </a:extLst>
          </p:cNvPr>
          <p:cNvSpPr txBox="1"/>
          <p:nvPr/>
        </p:nvSpPr>
        <p:spPr>
          <a:xfrm>
            <a:off x="907308" y="380547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0" name="yt_shape_11310"/>
          <p:cNvSpPr txBox="1"/>
          <p:nvPr/>
        </p:nvSpPr>
        <p:spPr>
          <a:xfrm>
            <a:off x="540000" y="1588596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1309" name="yt_image_1130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88596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12" name="yt_shape_11312"/>
          <p:cNvSpPr txBox="1"/>
          <p:nvPr/>
        </p:nvSpPr>
        <p:spPr>
          <a:xfrm>
            <a:off x="540000" y="2280465"/>
            <a:ext cx="100746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内一点，则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的长度的取值范围是（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1313" name="yt_table_1131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210481"/>
              </p:ext>
            </p:extLst>
          </p:nvPr>
        </p:nvGraphicFramePr>
        <p:xfrm>
          <a:off x="540000" y="2759768"/>
          <a:ext cx="6804343" cy="950976"/>
        </p:xfrm>
        <a:graphic>
          <a:graphicData uri="http://schemas.openxmlformats.org/drawingml/2006/table">
            <a:tbl>
              <a:tblPr/>
              <a:tblGrid>
                <a:gridCol w="3859530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  <a:gridCol w="2944813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OP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C.0cm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OP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D.0cm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OP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</a:tbl>
          </a:graphicData>
        </a:graphic>
      </p:graphicFrame>
      <p:sp>
        <p:nvSpPr>
          <p:cNvPr id="11315" name="yt_shape_11315"/>
          <p:cNvSpPr txBox="1"/>
          <p:nvPr/>
        </p:nvSpPr>
        <p:spPr>
          <a:xfrm>
            <a:off x="540119" y="37613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（青海省中考）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是非圆上一点，若点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上的点的最小距离是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，最大距离是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2.5cm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6.5cm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E6EE00-825D-0DD0-0515-408957CDD576}"/>
              </a:ext>
            </a:extLst>
          </p:cNvPr>
          <p:cNvSpPr txBox="1"/>
          <p:nvPr/>
        </p:nvSpPr>
        <p:spPr>
          <a:xfrm>
            <a:off x="9749373" y="22336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16711F-20B0-09F8-3285-2BF3769604D0}"/>
              </a:ext>
            </a:extLst>
          </p:cNvPr>
          <p:cNvSpPr txBox="1"/>
          <p:nvPr/>
        </p:nvSpPr>
        <p:spPr>
          <a:xfrm>
            <a:off x="4499821" y="4190004"/>
            <a:ext cx="1989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6.5cm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1636</Words>
  <Application>Microsoft Office PowerPoint</Application>
  <PresentationFormat>宽屏</PresentationFormat>
  <Paragraphs>131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43</cp:revision>
  <dcterms:created xsi:type="dcterms:W3CDTF">2023-05-05T05:33:04Z</dcterms:created>
  <dcterms:modified xsi:type="dcterms:W3CDTF">2023-10-20T11:22:11Z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