
<file path=[Content_Types].xml><?xml version="1.0" encoding="utf-8"?>
<Types xmlns="http://schemas.openxmlformats.org/package/2006/content-types">
  <Default Extension="bin" ContentType="image/pn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63" r:id="rId3"/>
    <p:sldId id="365" r:id="rId4"/>
    <p:sldId id="367" r:id="rId5"/>
    <p:sldId id="371" r:id="rId6"/>
    <p:sldId id="375" r:id="rId7"/>
    <p:sldId id="377" r:id="rId8"/>
    <p:sldId id="380" r:id="rId9"/>
    <p:sldId id="382" r:id="rId10"/>
    <p:sldId id="383" r:id="rId11"/>
    <p:sldId id="385" r:id="rId12"/>
    <p:sldId id="386" r:id="rId13"/>
    <p:sldId id="256" r:id="rId14"/>
  </p:sldIdLst>
  <p:sldSz cx="12192000" cy="6858000"/>
  <p:notesSz cx="6858000" cy="9144000"/>
  <p:defaultTextStyle>
    <a:defPPr>
      <a:defRPr lang="zh-CN"/>
    </a:defPPr>
    <a:lvl1pPr algn="l" rtl="0" fontAlgn="auto">
      <a:defRPr kern="1200">
        <a:solidFill>
          <a:schemeClr val="tx1"/>
        </a:solidFill>
        <a:latin typeface="Arial" panose="020B0604020202090204" pitchFamily="34" charset="0"/>
        <a:ea typeface="宋体" panose="02010600030101010101" pitchFamily="2" charset="-122"/>
        <a:cs typeface="+mn-cs"/>
      </a:defRPr>
    </a:lvl1pPr>
    <a:lvl2pPr marL="457200" algn="l" rtl="0" fontAlgn="auto">
      <a:defRPr kern="1200">
        <a:solidFill>
          <a:schemeClr val="tx1"/>
        </a:solidFill>
        <a:latin typeface="Arial" panose="020B0604020202090204" pitchFamily="34" charset="0"/>
        <a:ea typeface="宋体" panose="02010600030101010101" pitchFamily="2" charset="-122"/>
        <a:cs typeface="+mn-cs"/>
      </a:defRPr>
    </a:lvl2pPr>
    <a:lvl3pPr marL="914400" algn="l" rtl="0" fontAlgn="auto">
      <a:defRPr kern="1200">
        <a:solidFill>
          <a:schemeClr val="tx1"/>
        </a:solidFill>
        <a:latin typeface="Arial" panose="020B0604020202090204" pitchFamily="34" charset="0"/>
        <a:ea typeface="宋体" panose="02010600030101010101" pitchFamily="2" charset="-122"/>
        <a:cs typeface="+mn-cs"/>
      </a:defRPr>
    </a:lvl3pPr>
    <a:lvl4pPr marL="1371600" algn="l" rtl="0" fontAlgn="auto">
      <a:defRPr kern="1200">
        <a:solidFill>
          <a:schemeClr val="tx1"/>
        </a:solidFill>
        <a:latin typeface="Arial" panose="020B0604020202090204" pitchFamily="34" charset="0"/>
        <a:ea typeface="宋体" panose="02010600030101010101" pitchFamily="2" charset="-122"/>
        <a:cs typeface="+mn-cs"/>
      </a:defRPr>
    </a:lvl4pPr>
    <a:lvl5pPr marL="1828800" algn="l" rtl="0" fontAlgn="auto">
      <a:defRPr kern="1200">
        <a:solidFill>
          <a:schemeClr val="tx1"/>
        </a:solidFill>
        <a:latin typeface="Arial" panose="020B060402020209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9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67" d="100"/>
          <a:sy n="67" d="100"/>
        </p:scale>
        <p:origin x="86" y="96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pic>
        <p:nvPicPr>
          <p:cNvPr id="2" name="Picture 7"/>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28829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pic>
        <p:nvPicPr>
          <p:cNvPr id="3" name="Picture 8"/>
          <p:cNvPicPr preferRelativeResize="0">
            <a:picLocks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359900" y="115888"/>
            <a:ext cx="259238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19672-FEF0-C298-E953-B61E544B2C9A}"/>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EE092770-6B72-FA4C-C72F-0FC879EC27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B50C0B5E-E18D-2768-D388-8D3FD1CA4F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925C955E-B839-4EF4-097D-377E6BA63A8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94CBB400-EBC6-4275-B575-F7F50A67939B}"/>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B64799F4-2D6B-F4D1-BA33-EA7D478055A6}"/>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560847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C77C3F-6BC1-BB94-F5AA-B0DCE6929A9E}"/>
              </a:ext>
            </a:extLst>
          </p:cNvPr>
          <p:cNvSpPr>
            <a:spLocks noGrp="1"/>
          </p:cNvSpPr>
          <p:nvPr>
            <p:ph type="title"/>
          </p:nvPr>
        </p:nvSpPr>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937A958B-1503-1612-B0ED-DF6ED17DBE32}"/>
              </a:ext>
            </a:extLst>
          </p:cNvPr>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D6D2710D-5D5E-375E-2E05-7E157BB6586D}"/>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2D43D4EC-89CC-57E2-8D80-7DDD2D35885E}"/>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6E452825-5477-5EBB-98F3-E70D1195019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392337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5AA157FC-BDA7-A783-7885-A60C1CD95761}"/>
              </a:ext>
            </a:extLst>
          </p:cNvPr>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33392CC3-BEC8-EF59-B678-CE0EE66FD8EA}"/>
              </a:ext>
            </a:extLst>
          </p:cNvPr>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B9832CD7-E27C-8BBF-7905-4F7FDED1342C}"/>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70177BE3-ABA7-F4F8-FA6F-84E2C8D4FF8C}"/>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7878E9A9-8989-DCAB-BE6D-F2489445E282}"/>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25489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03FF1F-9FF6-03D7-FCF4-A21F0635A308}"/>
              </a:ext>
            </a:extLst>
          </p:cNvPr>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90ECD4BC-6EE7-72FC-0F1E-44CF6F4717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9A9F8E3D-C3E6-CA08-2117-CD8D7CFCFEB0}"/>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09E71F8C-7030-986C-679B-9AAF0D1AF88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48DE87A5-16C3-9B20-2046-9E8A5779A203}"/>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49408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BA2570-86D6-1BED-94E6-D71EACEDB2D3}"/>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247FD783-B03A-5B2D-AEC3-0F0FF09FF91A}"/>
              </a:ext>
            </a:extLst>
          </p:cNvPr>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B22DC54-1C86-D84F-08A8-A58246455774}"/>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97D7B5EB-0841-8865-BA8E-00EF5421CE18}"/>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DCB5288B-C26C-2A66-9A32-9BDB092D56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0221830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2F58D7-8585-E9DF-AD50-E304D9317B6C}"/>
              </a:ext>
            </a:extLst>
          </p:cNvPr>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DA691E-2B4E-C67A-0752-ECDA80091D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a:extLst>
              <a:ext uri="{FF2B5EF4-FFF2-40B4-BE49-F238E27FC236}">
                <a16:creationId xmlns:a16="http://schemas.microsoft.com/office/drawing/2014/main" id="{E800FA3F-77DD-F0EF-D5DB-0A7F9B92387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C3A0274F-A2E9-6008-2D55-6AAD82CC161B}"/>
              </a:ext>
            </a:extLst>
          </p:cNvPr>
          <p:cNvSpPr>
            <a:spLocks noGrp="1"/>
          </p:cNvSpPr>
          <p:nvPr>
            <p:ph type="ftr" sz="quarter" idx="11"/>
          </p:nvPr>
        </p:nvSpPr>
        <p:spPr/>
        <p:txBody>
          <a:bodyPr/>
          <a:lstStyle/>
          <a:p>
            <a:endParaRPr kumimoji="1" lang="zh-CN" altLang="en-US"/>
          </a:p>
        </p:txBody>
      </p:sp>
      <p:sp>
        <p:nvSpPr>
          <p:cNvPr id="6" name="灯片编号占位符 5">
            <a:extLst>
              <a:ext uri="{FF2B5EF4-FFF2-40B4-BE49-F238E27FC236}">
                <a16:creationId xmlns:a16="http://schemas.microsoft.com/office/drawing/2014/main" id="{97B24612-9003-C0E7-DC73-41F9CEB0F38F}"/>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16514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6A74B7-1629-1B5B-9A8F-1761653341A5}"/>
              </a:ext>
            </a:extLst>
          </p:cNvPr>
          <p:cNvSpPr>
            <a:spLocks noGrp="1"/>
          </p:cNvSpPr>
          <p:nvPr>
            <p:ph type="title"/>
          </p:nvPr>
        </p:nvSpPr>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CBD49D25-1EAD-0F4E-856A-04F7C90F8DE2}"/>
              </a:ext>
            </a:extLst>
          </p:cNvPr>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a:extLst>
              <a:ext uri="{FF2B5EF4-FFF2-40B4-BE49-F238E27FC236}">
                <a16:creationId xmlns:a16="http://schemas.microsoft.com/office/drawing/2014/main" id="{E6023A6D-CE35-5895-200A-B77932E50790}"/>
              </a:ext>
            </a:extLst>
          </p:cNvPr>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a:extLst>
              <a:ext uri="{FF2B5EF4-FFF2-40B4-BE49-F238E27FC236}">
                <a16:creationId xmlns:a16="http://schemas.microsoft.com/office/drawing/2014/main" id="{496CE987-9B2C-5E5E-E846-07AA32DA783E}"/>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E7030D5B-018D-02C6-8D55-00CA94C5B258}"/>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9EF1026F-4932-1F0B-09F6-443236CCBB4E}"/>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4503988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A0951ED-0C1C-AD95-F7FB-30B737CA7DF0}"/>
              </a:ext>
            </a:extLst>
          </p:cNvPr>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B0258FAA-71F8-6972-C976-4CDED017F1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a:extLst>
              <a:ext uri="{FF2B5EF4-FFF2-40B4-BE49-F238E27FC236}">
                <a16:creationId xmlns:a16="http://schemas.microsoft.com/office/drawing/2014/main" id="{2C295A1C-BEFB-FA12-4ADD-2C5B62BF0B97}"/>
              </a:ext>
            </a:extLst>
          </p:cNvPr>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a:extLst>
              <a:ext uri="{FF2B5EF4-FFF2-40B4-BE49-F238E27FC236}">
                <a16:creationId xmlns:a16="http://schemas.microsoft.com/office/drawing/2014/main" id="{04C924C9-CD87-9DD6-D0F9-D5F4C21B27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a:extLst>
              <a:ext uri="{FF2B5EF4-FFF2-40B4-BE49-F238E27FC236}">
                <a16:creationId xmlns:a16="http://schemas.microsoft.com/office/drawing/2014/main" id="{3A07E527-0A97-A51C-F2A8-1C025EA8BA04}"/>
              </a:ext>
            </a:extLst>
          </p:cNvPr>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a:extLst>
              <a:ext uri="{FF2B5EF4-FFF2-40B4-BE49-F238E27FC236}">
                <a16:creationId xmlns:a16="http://schemas.microsoft.com/office/drawing/2014/main" id="{CD8FB3E0-1E30-4062-F193-3F35C609EBCB}"/>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8" name="页脚占位符 7">
            <a:extLst>
              <a:ext uri="{FF2B5EF4-FFF2-40B4-BE49-F238E27FC236}">
                <a16:creationId xmlns:a16="http://schemas.microsoft.com/office/drawing/2014/main" id="{B37F9173-CCE9-680D-A803-98857F6738B2}"/>
              </a:ext>
            </a:extLst>
          </p:cNvPr>
          <p:cNvSpPr>
            <a:spLocks noGrp="1"/>
          </p:cNvSpPr>
          <p:nvPr>
            <p:ph type="ftr" sz="quarter" idx="11"/>
          </p:nvPr>
        </p:nvSpPr>
        <p:spPr/>
        <p:txBody>
          <a:bodyPr/>
          <a:lstStyle/>
          <a:p>
            <a:endParaRPr kumimoji="1" lang="zh-CN" altLang="en-US"/>
          </a:p>
        </p:txBody>
      </p:sp>
      <p:sp>
        <p:nvSpPr>
          <p:cNvPr id="9" name="灯片编号占位符 8">
            <a:extLst>
              <a:ext uri="{FF2B5EF4-FFF2-40B4-BE49-F238E27FC236}">
                <a16:creationId xmlns:a16="http://schemas.microsoft.com/office/drawing/2014/main" id="{0449FFF8-207A-5A9D-5910-C26B5823F737}"/>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181981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50543-C389-C3C3-277D-A2E8DA067B2F}"/>
              </a:ext>
            </a:extLst>
          </p:cNvPr>
          <p:cNvSpPr>
            <a:spLocks noGrp="1"/>
          </p:cNvSpPr>
          <p:nvPr>
            <p:ph type="title"/>
          </p:nvPr>
        </p:nvSpPr>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A1B6F762-1501-DA4C-4023-F232A7C2FA9A}"/>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4" name="页脚占位符 3">
            <a:extLst>
              <a:ext uri="{FF2B5EF4-FFF2-40B4-BE49-F238E27FC236}">
                <a16:creationId xmlns:a16="http://schemas.microsoft.com/office/drawing/2014/main" id="{7DB13CBF-C1DD-D747-8BE1-69FB5C57DAC0}"/>
              </a:ext>
            </a:extLst>
          </p:cNvPr>
          <p:cNvSpPr>
            <a:spLocks noGrp="1"/>
          </p:cNvSpPr>
          <p:nvPr>
            <p:ph type="ftr" sz="quarter" idx="11"/>
          </p:nvPr>
        </p:nvSpPr>
        <p:spPr/>
        <p:txBody>
          <a:bodyPr/>
          <a:lstStyle/>
          <a:p>
            <a:endParaRPr kumimoji="1" lang="zh-CN" altLang="en-US"/>
          </a:p>
        </p:txBody>
      </p:sp>
      <p:sp>
        <p:nvSpPr>
          <p:cNvPr id="5" name="灯片编号占位符 4">
            <a:extLst>
              <a:ext uri="{FF2B5EF4-FFF2-40B4-BE49-F238E27FC236}">
                <a16:creationId xmlns:a16="http://schemas.microsoft.com/office/drawing/2014/main" id="{9DEF5824-C4F3-236D-EEFF-2078A39391D1}"/>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468006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4A65F81-0E7A-17BC-7275-DA33239BCDE5}"/>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3" name="页脚占位符 2">
            <a:extLst>
              <a:ext uri="{FF2B5EF4-FFF2-40B4-BE49-F238E27FC236}">
                <a16:creationId xmlns:a16="http://schemas.microsoft.com/office/drawing/2014/main" id="{A92D1162-7748-C157-0744-DE884335522B}"/>
              </a:ext>
            </a:extLst>
          </p:cNvPr>
          <p:cNvSpPr>
            <a:spLocks noGrp="1"/>
          </p:cNvSpPr>
          <p:nvPr>
            <p:ph type="ftr" sz="quarter" idx="11"/>
          </p:nvPr>
        </p:nvSpPr>
        <p:spPr/>
        <p:txBody>
          <a:bodyPr/>
          <a:lstStyle/>
          <a:p>
            <a:endParaRPr kumimoji="1" lang="zh-CN" altLang="en-US"/>
          </a:p>
        </p:txBody>
      </p:sp>
      <p:sp>
        <p:nvSpPr>
          <p:cNvPr id="4" name="灯片编号占位符 3">
            <a:extLst>
              <a:ext uri="{FF2B5EF4-FFF2-40B4-BE49-F238E27FC236}">
                <a16:creationId xmlns:a16="http://schemas.microsoft.com/office/drawing/2014/main" id="{D4342FD8-2CC6-05CA-E3BF-2F2EB2E7F8C5}"/>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2924159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DC3BE8-9935-E0F1-E703-813812C175E0}"/>
              </a:ext>
            </a:extLst>
          </p:cNvPr>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12C83E57-5C2B-3947-DB36-15BB327BA52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a:extLst>
              <a:ext uri="{FF2B5EF4-FFF2-40B4-BE49-F238E27FC236}">
                <a16:creationId xmlns:a16="http://schemas.microsoft.com/office/drawing/2014/main" id="{6F73CC9A-4501-E78E-4346-07A45A5162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a:extLst>
              <a:ext uri="{FF2B5EF4-FFF2-40B4-BE49-F238E27FC236}">
                <a16:creationId xmlns:a16="http://schemas.microsoft.com/office/drawing/2014/main" id="{68635DF2-62BF-4A4A-59BF-A2288932E187}"/>
              </a:ext>
            </a:extLst>
          </p:cNvPr>
          <p:cNvSpPr>
            <a:spLocks noGrp="1"/>
          </p:cNvSpPr>
          <p:nvPr>
            <p:ph type="dt" sz="half" idx="10"/>
          </p:nvPr>
        </p:nvSpPr>
        <p:spPr/>
        <p:txBody>
          <a:bodyPr/>
          <a:lstStyle/>
          <a:p>
            <a:fld id="{D30BF722-C609-EB4F-A671-21A4EBC7AF2D}" type="datetimeFigureOut">
              <a:rPr kumimoji="1" lang="zh-CN" altLang="en-US" smtClean="0"/>
              <a:t>2023/10/20</a:t>
            </a:fld>
            <a:endParaRPr kumimoji="1" lang="zh-CN" altLang="en-US"/>
          </a:p>
        </p:txBody>
      </p:sp>
      <p:sp>
        <p:nvSpPr>
          <p:cNvPr id="6" name="页脚占位符 5">
            <a:extLst>
              <a:ext uri="{FF2B5EF4-FFF2-40B4-BE49-F238E27FC236}">
                <a16:creationId xmlns:a16="http://schemas.microsoft.com/office/drawing/2014/main" id="{5AF4CAE6-3975-9B8E-1709-3F5A5FF8F1B7}"/>
              </a:ext>
            </a:extLst>
          </p:cNvPr>
          <p:cNvSpPr>
            <a:spLocks noGrp="1"/>
          </p:cNvSpPr>
          <p:nvPr>
            <p:ph type="ftr" sz="quarter" idx="11"/>
          </p:nvPr>
        </p:nvSpPr>
        <p:spPr/>
        <p:txBody>
          <a:bodyPr/>
          <a:lstStyle/>
          <a:p>
            <a:endParaRPr kumimoji="1" lang="zh-CN" altLang="en-US"/>
          </a:p>
        </p:txBody>
      </p:sp>
      <p:sp>
        <p:nvSpPr>
          <p:cNvPr id="7" name="灯片编号占位符 6">
            <a:extLst>
              <a:ext uri="{FF2B5EF4-FFF2-40B4-BE49-F238E27FC236}">
                <a16:creationId xmlns:a16="http://schemas.microsoft.com/office/drawing/2014/main" id="{70DBD2D5-5FDB-1C7C-A07C-20ED7FEC7349}"/>
              </a:ext>
            </a:extLst>
          </p:cNvPr>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44278830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9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9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9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9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2F68C3-41E6-E783-85F5-1F543D63443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AB77D87C-4627-9B35-2948-0B6210CA975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a:extLst>
              <a:ext uri="{FF2B5EF4-FFF2-40B4-BE49-F238E27FC236}">
                <a16:creationId xmlns:a16="http://schemas.microsoft.com/office/drawing/2014/main" id="{7A8CBD0E-6904-E5F1-5172-B195B318A1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2023/10/20</a:t>
            </a:fld>
            <a:endParaRPr kumimoji="1" lang="zh-CN" altLang="en-US"/>
          </a:p>
        </p:txBody>
      </p:sp>
      <p:sp>
        <p:nvSpPr>
          <p:cNvPr id="5" name="页脚占位符 4">
            <a:extLst>
              <a:ext uri="{FF2B5EF4-FFF2-40B4-BE49-F238E27FC236}">
                <a16:creationId xmlns:a16="http://schemas.microsoft.com/office/drawing/2014/main" id="{3936B3E9-3B7E-2FD9-7D86-43BEA37797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a:extLst>
              <a:ext uri="{FF2B5EF4-FFF2-40B4-BE49-F238E27FC236}">
                <a16:creationId xmlns:a16="http://schemas.microsoft.com/office/drawing/2014/main" id="{78AED55A-20C5-7237-C93B-034A66CC58F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extLst>
      <p:ext uri="{BB962C8B-B14F-4D97-AF65-F5344CB8AC3E}">
        <p14:creationId xmlns:p14="http://schemas.microsoft.com/office/powerpoint/2010/main" val="3012419673"/>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bin"/><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bin"/><Relationship Id="rId2" Type="http://schemas.openxmlformats.org/officeDocument/2006/relationships/image" Target="../media/image27.bin"/><Relationship Id="rId1" Type="http://schemas.openxmlformats.org/officeDocument/2006/relationships/slideLayout" Target="../slideLayouts/slideLayout1.xml"/><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hyperlink" Target="&#24120;&#35265;&#38382;&#39064;.docx"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5.bin"/><Relationship Id="rId2" Type="http://schemas.openxmlformats.org/officeDocument/2006/relationships/image" Target="../media/image2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0">
    <p:spTree>
      <p:nvGrpSpPr>
        <p:cNvPr id="1" name="YT"/>
        <p:cNvGrpSpPr/>
        <p:nvPr/>
      </p:nvGrpSpPr>
      <p:grpSpPr>
        <a:xfrm>
          <a:off x="0" y="0"/>
          <a:ext cx="0" cy="0"/>
          <a:chOff x="0" y="0"/>
          <a:chExt cx="0" cy="0"/>
        </a:xfrm>
      </p:grpSpPr>
      <p:pic>
        <p:nvPicPr>
          <p:cNvPr id="14484" name="yt_image_14484">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1849566"/>
            <a:ext cx="2416091" cy="608076"/>
          </a:xfrm>
          <a:prstGeom prst="rect">
            <a:avLst/>
          </a:prstGeom>
          <a:noFill/>
          <a:extLst>
            <a:ext uri="{909E8E84-426E-40DD-AFC4-6F175D3DCCD1}">
              <a14:hiddenFill xmlns:a14="http://schemas.microsoft.com/office/drawing/2010/main">
                <a:solidFill>
                  <a:srgbClr val="FFFFFF"/>
                </a:solidFill>
              </a14:hiddenFill>
            </a:ext>
          </a:extLst>
        </p:spPr>
      </p:pic>
      <p:sp>
        <p:nvSpPr>
          <p:cNvPr id="14486" name="yt_shape_14486"/>
          <p:cNvSpPr txBox="1"/>
          <p:nvPr/>
        </p:nvSpPr>
        <p:spPr>
          <a:xfrm>
            <a:off x="540000" y="2508296"/>
            <a:ext cx="2856551" cy="428515"/>
          </a:xfrm>
          <a:prstGeom prst="rect">
            <a:avLst/>
          </a:prstGeom>
        </p:spPr>
        <p:txBody>
          <a:bodyPr vert="horz" wrap="none" lIns="0" tIns="0" rIns="0" bIns="0" rtlCol="0">
            <a:spAutoFit/>
          </a:bodyPr>
          <a:lstStyle/>
          <a:p>
            <a:pPr algn="l" eaLnBrk="1" latinLnBrk="0" hangingPunct="0">
              <a:lnSpc>
                <a:spcPct val="129999"/>
              </a:lnSpc>
            </a:pPr>
            <a:r>
              <a:rPr lang="zh-CN" altLang="zh-CN" sz="2250" b="0" i="0" u="none">
                <a:noFill/>
                <a:effectLst/>
                <a:latin typeface="Times New Roman" pitchFamily="22"/>
                <a:ea typeface="Times New Roman" pitchFamily="22"/>
                <a:cs typeface="宋体" pitchFamily="22"/>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300" b="0" i="0" u="none">
                <a:solidFill>
                  <a:srgbClr val="1EE3CF"/>
                </a:solidFill>
                <a:effectLst/>
                <a:latin typeface="Times New Roman" pitchFamily="3"/>
                <a:ea typeface="宋体" pitchFamily="3"/>
                <a:cs typeface="宋体" pitchFamily="3"/>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事件的分类</a:t>
            </a:r>
          </a:p>
        </p:txBody>
      </p:sp>
      <p:sp>
        <p:nvSpPr>
          <p:cNvPr id="14487" name="yt_shape_14487"/>
          <p:cNvSpPr txBox="1"/>
          <p:nvPr/>
        </p:nvSpPr>
        <p:spPr>
          <a:xfrm>
            <a:off x="540000" y="2987599"/>
            <a:ext cx="8763618"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楷体" pitchFamily="24"/>
                <a:cs typeface="宋体" pitchFamily="24"/>
              </a:rPr>
              <a:t>（襄阳市中考）</a:t>
            </a:r>
            <a:r>
              <a:rPr lang="zh-CN" altLang="zh-CN" sz="2400" b="0" i="0" u="none">
                <a:solidFill>
                  <a:srgbClr val="000000"/>
                </a:solidFill>
                <a:effectLst/>
                <a:latin typeface="Times New Roman" pitchFamily="24"/>
                <a:ea typeface="宋体" pitchFamily="24"/>
                <a:cs typeface="宋体" pitchFamily="24"/>
              </a:rPr>
              <a:t>下列语句所描述的事件是随机事件的是（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488" name="yt_table_14488"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712077642"/>
              </p:ext>
            </p:extLst>
          </p:nvPr>
        </p:nvGraphicFramePr>
        <p:xfrm>
          <a:off x="540000" y="3466902"/>
          <a:ext cx="5727700" cy="1901952"/>
        </p:xfrm>
        <a:graphic>
          <a:graphicData uri="http://schemas.openxmlformats.org/drawingml/2006/table">
            <a:tbl>
              <a:tblPr/>
              <a:tblGrid>
                <a:gridCol w="5727700">
                  <a:extLst>
                    <a:ext uri="{9D8B030D-6E8A-4147-A177-3AD203B41FA5}">
                      <a16:colId xmlns:a16="http://schemas.microsoft.com/office/drawing/2014/main" val="10710"/>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任意画一个四边形，其内角和为</a:t>
                      </a:r>
                      <a:r>
                        <a:rPr lang="en-US" altLang="zh-CN" sz="2400" b="0" i="0" u="none">
                          <a:solidFill>
                            <a:srgbClr val="000000"/>
                          </a:solidFill>
                          <a:effectLst/>
                          <a:latin typeface="Times New Roman" pitchFamily="24"/>
                          <a:ea typeface="Times New Roman" pitchFamily="24"/>
                          <a:cs typeface="宋体" pitchFamily="24"/>
                        </a:rPr>
                        <a:t>180°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经过任意两点画一条直线</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4"/>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任意画一个菱形，是中心对称图形</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5"/>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过平面内任意三点画一个圆</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6"/>
                  </a:ext>
                </a:extLst>
              </a:tr>
            </a:tbl>
          </a:graphicData>
        </a:graphic>
      </p:graphicFrame>
      <p:pic>
        <p:nvPicPr>
          <p:cNvPr id="3" name="yt_shape_1697709023735">
            <a:extLst>
              <a:ext uri="{FF2B5EF4-FFF2-40B4-BE49-F238E27FC236}">
                <a16:creationId xmlns:a16="http://schemas.microsoft.com/office/drawing/2014/main" id="{4EF4C8FB-7C95-8354-A648-B2C83FFE3B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564518"/>
            <a:ext cx="1000317" cy="311927"/>
          </a:xfrm>
          <a:prstGeom prst="rect">
            <a:avLst/>
          </a:prstGeom>
        </p:spPr>
      </p:pic>
      <p:sp>
        <p:nvSpPr>
          <p:cNvPr id="2" name="文本框 1">
            <a:extLst>
              <a:ext uri="{FF2B5EF4-FFF2-40B4-BE49-F238E27FC236}">
                <a16:creationId xmlns:a16="http://schemas.microsoft.com/office/drawing/2014/main" id="{FFFD36F8-943E-6C7E-6FFC-789D087407F9}"/>
              </a:ext>
            </a:extLst>
          </p:cNvPr>
          <p:cNvSpPr txBox="1"/>
          <p:nvPr/>
        </p:nvSpPr>
        <p:spPr>
          <a:xfrm>
            <a:off x="8450989" y="294079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48" name="yt_shape_14548"/>
          <p:cNvSpPr txBox="1"/>
          <p:nvPr/>
        </p:nvSpPr>
        <p:spPr>
          <a:xfrm>
            <a:off x="540119" y="125355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）频数分布表中</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5</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en-US" altLang="zh-CN" sz="2400" b="0" i="0" u="sng" dirty="0">
                <a:solidFill>
                  <a:srgbClr val="FF0000">
                    <a:alpha val="0"/>
                  </a:srgbClr>
                </a:solidFill>
                <a:effectLst/>
                <a:uFill>
                  <a:solidFill>
                    <a:srgbClr val="000000"/>
                  </a:solidFill>
                </a:uFill>
                <a:latin typeface="Times New Roman" pitchFamily="24"/>
                <a:ea typeface="Times New Roman" pitchFamily="24"/>
                <a:cs typeface="宋体" pitchFamily="24"/>
              </a:rPr>
              <a:t>0.3</a:t>
            </a:r>
            <a:r>
              <a:rPr lang="zh-CN" altLang="zh-CN" sz="2400" b="0" i="0" u="sng" dirty="0">
                <a:solidFill>
                  <a:srgbClr val="000000"/>
                </a:solidFill>
                <a:effectLst/>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，将频数分布直方图补充完整；</a:t>
            </a:r>
          </a:p>
          <a:p>
            <a:pPr algn="l" eaLnBrk="1" latinLnBrk="0" hangingPunct="0">
              <a:lnSpc>
                <a:spcPct val="129999"/>
              </a:lnSpc>
            </a:pPr>
            <a:r>
              <a:rPr lang="zh-CN" altLang="zh-CN" sz="2400" b="0" i="0" u="none" dirty="0">
                <a:solidFill>
                  <a:srgbClr val="000000"/>
                </a:solid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2</a:t>
            </a:r>
            <a:r>
              <a:rPr lang="zh-CN" altLang="zh-CN" sz="2400" b="0" i="0" u="none" dirty="0">
                <a:solidFill>
                  <a:srgbClr val="000000"/>
                </a:solidFill>
                <a:effectLst/>
                <a:latin typeface="Times New Roman" pitchFamily="24"/>
                <a:ea typeface="宋体" pitchFamily="24"/>
                <a:cs typeface="宋体" pitchFamily="24"/>
              </a:rPr>
              <a:t>）若该校有学生</a:t>
            </a:r>
            <a:r>
              <a:rPr lang="en-US" altLang="zh-CN" sz="2400" b="0" i="0" u="none" dirty="0">
                <a:solidFill>
                  <a:srgbClr val="000000"/>
                </a:solidFill>
                <a:effectLst/>
                <a:latin typeface="Times New Roman" pitchFamily="24"/>
                <a:ea typeface="Times New Roman" pitchFamily="24"/>
                <a:cs typeface="宋体" pitchFamily="24"/>
              </a:rPr>
              <a:t>1000</a:t>
            </a:r>
            <a:r>
              <a:rPr lang="zh-CN" altLang="zh-CN" sz="2400" b="0" i="0" u="none" dirty="0">
                <a:solidFill>
                  <a:srgbClr val="000000"/>
                </a:solidFill>
                <a:effectLst/>
                <a:latin typeface="Times New Roman" pitchFamily="24"/>
                <a:ea typeface="宋体" pitchFamily="24"/>
                <a:cs typeface="宋体" pitchFamily="24"/>
              </a:rPr>
              <a:t>人，请根据抽样调查结果估算该校</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非常了解</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和</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比较了解</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校园安全常识的学生共有多少人？</a:t>
            </a:r>
          </a:p>
        </p:txBody>
      </p:sp>
      <p:sp>
        <p:nvSpPr>
          <p:cNvPr id="2" name="文本框 1">
            <a:extLst>
              <a:ext uri="{FF2B5EF4-FFF2-40B4-BE49-F238E27FC236}">
                <a16:creationId xmlns:a16="http://schemas.microsoft.com/office/drawing/2014/main" id="{0DDD45FC-5FD2-8B68-BFEC-DE0F40FE9646}"/>
              </a:ext>
            </a:extLst>
          </p:cNvPr>
          <p:cNvSpPr txBox="1"/>
          <p:nvPr/>
        </p:nvSpPr>
        <p:spPr>
          <a:xfrm>
            <a:off x="3802908" y="1206746"/>
            <a:ext cx="332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5</a:t>
            </a:r>
            <a:endParaRPr lang="zh-CN" altLang="en-US">
              <a:solidFill>
                <a:srgbClr val="FF0000"/>
              </a:solidFill>
            </a:endParaRPr>
          </a:p>
        </p:txBody>
      </p:sp>
      <p:sp>
        <p:nvSpPr>
          <p:cNvPr id="3" name="文本框 2">
            <a:extLst>
              <a:ext uri="{FF2B5EF4-FFF2-40B4-BE49-F238E27FC236}">
                <a16:creationId xmlns:a16="http://schemas.microsoft.com/office/drawing/2014/main" id="{6147D658-1818-CBCC-CC1A-A4CEB9A18E82}"/>
              </a:ext>
            </a:extLst>
          </p:cNvPr>
          <p:cNvSpPr txBox="1"/>
          <p:nvPr/>
        </p:nvSpPr>
        <p:spPr>
          <a:xfrm>
            <a:off x="5326908" y="1206746"/>
            <a:ext cx="561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0.3</a:t>
            </a:r>
            <a:endParaRPr lang="zh-CN" altLang="en-US">
              <a:solidFill>
                <a:srgbClr val="FF0000"/>
              </a:solidFill>
            </a:endParaRPr>
          </a:p>
        </p:txBody>
      </p:sp>
      <p:pic>
        <p:nvPicPr>
          <p:cNvPr id="4" name="yt_image_14552">
            <a:extLst>
              <a:ext uri="{FF2B5EF4-FFF2-40B4-BE49-F238E27FC236}">
                <a16:creationId xmlns:a16="http://schemas.microsoft.com/office/drawing/2014/main" id="{05AD7EA0-B733-6A20-610D-915506ED1536}"/>
              </a:ex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4735745" y="3713615"/>
            <a:ext cx="2326453" cy="149733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a:extLst>
              <a:ext uri="{FF2B5EF4-FFF2-40B4-BE49-F238E27FC236}">
                <a16:creationId xmlns:a16="http://schemas.microsoft.com/office/drawing/2014/main" id="{7C88C0A9-8471-2736-6A5B-F41D23E69441}"/>
              </a:ext>
            </a:extLst>
          </p:cNvPr>
          <p:cNvSpPr txBox="1"/>
          <p:nvPr/>
        </p:nvSpPr>
        <p:spPr>
          <a:xfrm>
            <a:off x="461419" y="3035142"/>
            <a:ext cx="4371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dirty="0">
                <a:ln>
                  <a:noFill/>
                </a:ln>
                <a:solidFill>
                  <a:srgbClr val="FF0000"/>
                </a:solidFill>
                <a:effectLst/>
                <a:uLnTx/>
                <a:uFillTx/>
                <a:latin typeface="Times New Roman" pitchFamily="24"/>
                <a:ea typeface="黑体" pitchFamily="24"/>
                <a:cs typeface="宋体" pitchFamily="24"/>
              </a:rPr>
              <a:t>）补全频数分布图如图</a:t>
            </a:r>
            <a:r>
              <a:rPr kumimoji="0" lang="en-US" altLang="zh-CN" sz="2400" b="0" i="0" strike="noStrike" kern="1200" cap="none" spc="0" normalizeH="0" baseline="0" noProof="0" dirty="0">
                <a:ln>
                  <a:noFill/>
                </a:ln>
                <a:solidFill>
                  <a:srgbClr val="FF0000"/>
                </a:solidFill>
                <a:effectLst/>
                <a:uLnTx/>
                <a:uFillTx/>
                <a:latin typeface="Times New Roman" pitchFamily="24"/>
                <a:ea typeface="Times New Roman" pitchFamily="24"/>
                <a:cs typeface="宋体" pitchFamily="24"/>
              </a:rPr>
              <a:t>.</a:t>
            </a:r>
            <a:endParaRPr lang="zh-CN" altLang="en-US" dirty="0">
              <a:solidFill>
                <a:srgbClr val="FF0000"/>
              </a:solidFill>
            </a:endParaRPr>
          </a:p>
        </p:txBody>
      </p:sp>
      <p:sp>
        <p:nvSpPr>
          <p:cNvPr id="6" name="文本框 5">
            <a:extLst>
              <a:ext uri="{FF2B5EF4-FFF2-40B4-BE49-F238E27FC236}">
                <a16:creationId xmlns:a16="http://schemas.microsoft.com/office/drawing/2014/main" id="{957EBD8E-EE5B-3899-E17F-40806620AD7F}"/>
              </a:ext>
            </a:extLst>
          </p:cNvPr>
          <p:cNvSpPr txBox="1"/>
          <p:nvPr/>
        </p:nvSpPr>
        <p:spPr>
          <a:xfrm>
            <a:off x="461419" y="5214597"/>
            <a:ext cx="5285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1000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0.4</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0.3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700</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（人）</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linds(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blinds(horizontal)">
                                      <p:cBhvr>
                                        <p:cTn id="25"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5" grpId="0" build="allAtOnce"/>
      <p:bldP spid="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50" name="yt_shape_14550"/>
          <p:cNvSpPr txBox="1"/>
          <p:nvPr/>
        </p:nvSpPr>
        <p:spPr>
          <a:xfrm>
            <a:off x="540119" y="1585232"/>
            <a:ext cx="11111999" cy="1388778"/>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）在</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非常了解</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校园安全常识的学生中，某班有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个学生，其中</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男</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女，计划在这</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个学生中随机抽选两个加入校园巡逻志愿者团队，请用列表或画树状图的方法求所选两个学生中至少有一个女生的概率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551" name="yt_shape_14551"/>
          <p:cNvSpPr txBox="1"/>
          <p:nvPr/>
        </p:nvSpPr>
        <p:spPr>
          <a:xfrm>
            <a:off x="540000" y="3024798"/>
            <a:ext cx="423192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）补全频数分布图如图</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4553" name="yt_shape_14553"/>
          <p:cNvSpPr txBox="1"/>
          <p:nvPr/>
        </p:nvSpPr>
        <p:spPr>
          <a:xfrm>
            <a:off x="4724315" y="3656465"/>
            <a:ext cx="2349746" cy="1350754"/>
          </a:xfrm>
          <a:prstGeom prst="rect">
            <a:avLst/>
          </a:prstGeom>
        </p:spPr>
        <p:txBody>
          <a:bodyPr vert="horz" wrap="none" lIns="0" tIns="0" rIns="0" bIns="0" rtlCol="0">
            <a:spAutoFit/>
          </a:bodyPr>
          <a:lstStyle/>
          <a:p>
            <a:pPr algn="l" eaLnBrk="1" latinLnBrk="0" hangingPunct="0">
              <a:lnSpc>
                <a:spcPct val="129999"/>
              </a:lnSpc>
            </a:pPr>
            <a:r>
              <a:rPr lang="en-US" altLang="zh-CN" sz="7500" b="0" i="0" u="none" spc="-7500">
                <a:solidFill>
                  <a:srgbClr val="1EE3CF"/>
                </a:solidFill>
                <a:effectLst/>
                <a:latin typeface="Times New Roman" pitchFamily="75"/>
                <a:ea typeface="宋体" pitchFamily="75"/>
                <a:cs typeface="宋体" pitchFamily="75"/>
              </a:rPr>
              <a:t> </a:t>
            </a:r>
            <a:r>
              <a:rPr lang="en-US" altLang="zh-CN" sz="7500" b="0" i="0" u="none" spc="16448">
                <a:solidFill>
                  <a:srgbClr val="1EE3CF"/>
                </a:solidFill>
                <a:effectLst/>
                <a:latin typeface="Times New Roman" pitchFamily="75"/>
                <a:ea typeface="宋体" pitchFamily="75"/>
                <a:cs typeface="宋体" pitchFamily="75"/>
              </a:rPr>
              <a:t> </a:t>
            </a:r>
            <a:r>
              <a:rPr lang="zh-CN" altLang="zh-CN" sz="100" b="0" i="0" u="none">
                <a:noFill/>
                <a:effectLst/>
                <a:latin typeface="Times New Roman"/>
                <a:ea typeface="宋体"/>
                <a:cs typeface="宋体"/>
              </a:rPr>
              <a:t>⁠</a:t>
            </a:r>
          </a:p>
        </p:txBody>
      </p:sp>
      <p:sp>
        <p:nvSpPr>
          <p:cNvPr id="14555" name="yt_shape_14555"/>
          <p:cNvSpPr txBox="1"/>
          <p:nvPr/>
        </p:nvSpPr>
        <p:spPr>
          <a:xfrm>
            <a:off x="540000" y="5204253"/>
            <a:ext cx="515525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1000</a:t>
            </a: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0.4</a:t>
            </a:r>
            <a:r>
              <a:rPr lang="zh-CN" altLang="zh-CN" sz="2400" b="0" i="0" u="none">
                <a:solidFill>
                  <a:srgbClr val="FF0000">
                    <a:alpha val="0"/>
                  </a:srgbClr>
                </a:solidFill>
                <a:effectLst/>
                <a:latin typeface="宋体"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0.3</a:t>
            </a:r>
            <a:r>
              <a:rPr lang="zh-CN" altLang="zh-CN" sz="2400" b="0" i="0" u="none">
                <a:solidFill>
                  <a:srgbClr val="FF0000">
                    <a:alpha val="0"/>
                  </a:srgbClr>
                </a:solidFill>
                <a:effectLst/>
                <a:latin typeface="Times New Roman" pitchFamily="24"/>
                <a:ea typeface="黑体" pitchFamily="24"/>
                <a:cs typeface="宋体" pitchFamily="24"/>
              </a:rPr>
              <a:t>）</a:t>
            </a:r>
            <a:r>
              <a:rPr lang="zh-CN" altLang="zh-CN" sz="2400" b="0" i="0" u="none">
                <a:solidFill>
                  <a:srgbClr val="FF0000">
                    <a:alpha val="0"/>
                  </a:srgbClr>
                </a:solidFill>
                <a:effectLst/>
                <a:latin typeface="Times New Roman" pitchFamily="24"/>
                <a:ea typeface="宋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700</a:t>
            </a:r>
            <a:r>
              <a:rPr lang="zh-CN" altLang="zh-CN" sz="2400" b="0" i="0" u="none">
                <a:solidFill>
                  <a:srgbClr val="FF0000">
                    <a:alpha val="0"/>
                  </a:srgbClr>
                </a:solidFill>
                <a:effectLst/>
                <a:latin typeface="Times New Roman" pitchFamily="24"/>
                <a:ea typeface="黑体" pitchFamily="24"/>
                <a:cs typeface="宋体" pitchFamily="24"/>
              </a:rPr>
              <a:t>（人）</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4" name="yt_shape_14556">
            <a:extLst>
              <a:ext uri="{FF2B5EF4-FFF2-40B4-BE49-F238E27FC236}">
                <a16:creationId xmlns:a16="http://schemas.microsoft.com/office/drawing/2014/main" id="{6BC4ED00-E747-621F-349B-7B25D13098CC}"/>
              </a:ext>
            </a:extLst>
          </p:cNvPr>
          <p:cNvSpPr txBox="1"/>
          <p:nvPr/>
        </p:nvSpPr>
        <p:spPr>
          <a:xfrm>
            <a:off x="540000" y="3207768"/>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）画树状图如下：</a:t>
            </a:r>
            <a:r>
              <a:rPr lang="zh-CN" altLang="zh-CN" sz="100" b="0" i="0" u="none">
                <a:noFill/>
                <a:effectLst/>
                <a:latin typeface="Times New Roman"/>
                <a:ea typeface="宋体"/>
                <a:cs typeface="宋体"/>
              </a:rPr>
              <a:t>⁠</a:t>
            </a:r>
          </a:p>
        </p:txBody>
      </p:sp>
      <p:sp>
        <p:nvSpPr>
          <p:cNvPr id="5" name="yt_shape_14558">
            <a:extLst>
              <a:ext uri="{FF2B5EF4-FFF2-40B4-BE49-F238E27FC236}">
                <a16:creationId xmlns:a16="http://schemas.microsoft.com/office/drawing/2014/main" id="{2E2018D7-87E9-E912-FBCE-83DC122100D1}"/>
              </a:ext>
            </a:extLst>
          </p:cNvPr>
          <p:cNvSpPr txBox="1"/>
          <p:nvPr/>
        </p:nvSpPr>
        <p:spPr>
          <a:xfrm>
            <a:off x="540000" y="3839435"/>
            <a:ext cx="2709973" cy="522322"/>
          </a:xfrm>
          <a:prstGeom prst="rect">
            <a:avLst/>
          </a:prstGeom>
        </p:spPr>
        <p:txBody>
          <a:bodyPr vert="horz" wrap="none" lIns="0" tIns="0" rIns="0" bIns="0" rtlCol="0">
            <a:spAutoFit/>
          </a:bodyPr>
          <a:lstStyle/>
          <a:p>
            <a:pPr algn="l" eaLnBrk="1" latinLnBrk="0" hangingPunct="0">
              <a:lnSpc>
                <a:spcPct val="129999"/>
              </a:lnSpc>
            </a:pPr>
            <a:r>
              <a:rPr lang="en-US" altLang="zh-CN" sz="2900" b="0" i="0" u="none" spc="-2900">
                <a:solidFill>
                  <a:srgbClr val="1EE3CF"/>
                </a:solidFill>
                <a:effectLst/>
                <a:latin typeface="Times New Roman" pitchFamily="29"/>
                <a:ea typeface="宋体" pitchFamily="29"/>
                <a:cs typeface="宋体" pitchFamily="29"/>
              </a:rPr>
              <a:t> </a:t>
            </a:r>
            <a:r>
              <a:rPr lang="en-US" altLang="zh-CN" sz="2900" b="0" i="0" u="none" spc="20407">
                <a:solidFill>
                  <a:srgbClr val="1EE3CF"/>
                </a:solidFill>
                <a:effectLst/>
                <a:latin typeface="Times New Roman" pitchFamily="29"/>
                <a:ea typeface="宋体" pitchFamily="29"/>
                <a:cs typeface="宋体" pitchFamily="29"/>
              </a:rPr>
              <a:t> </a:t>
            </a:r>
            <a:r>
              <a:rPr lang="zh-CN" altLang="zh-CN" sz="100" b="0" i="0" u="none">
                <a:noFill/>
                <a:effectLst/>
                <a:latin typeface="Times New Roman"/>
                <a:ea typeface="宋体"/>
                <a:cs typeface="宋体"/>
              </a:rPr>
              <a:t>⁠</a:t>
            </a:r>
          </a:p>
        </p:txBody>
      </p:sp>
      <p:pic>
        <p:nvPicPr>
          <p:cNvPr id="6" name="yt_image_14557">
            <a:extLst>
              <a:ext uri="{FF2B5EF4-FFF2-40B4-BE49-F238E27FC236}">
                <a16:creationId xmlns:a16="http://schemas.microsoft.com/office/drawing/2014/main" id="{63AD67F5-EFED-504A-A569-962B236635A6}"/>
              </a:ex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2" cstate="print"/>
          <a:srcRect/>
          <a:stretch>
            <a:fillRect/>
          </a:stretch>
        </p:blipFill>
        <p:spPr bwMode="auto">
          <a:xfrm>
            <a:off x="540000" y="3839435"/>
            <a:ext cx="2683200" cy="586359"/>
          </a:xfrm>
          <a:prstGeom prst="rect">
            <a:avLst/>
          </a:prstGeom>
          <a:noFill/>
          <a:extLst>
            <a:ext uri="{909E8E84-426E-40DD-AFC4-6F175D3DCCD1}">
              <a14:hiddenFill xmlns:a14="http://schemas.microsoft.com/office/drawing/2010/main">
                <a:solidFill>
                  <a:srgbClr val="FFFFFF"/>
                </a:solidFill>
              </a14:hiddenFill>
            </a:ext>
          </a:extLst>
        </p:spPr>
      </p:pic>
      <p:sp>
        <p:nvSpPr>
          <p:cNvPr id="7" name="yt_shape_14561">
            <a:extLst>
              <a:ext uri="{FF2B5EF4-FFF2-40B4-BE49-F238E27FC236}">
                <a16:creationId xmlns:a16="http://schemas.microsoft.com/office/drawing/2014/main" id="{D4FAB314-3A86-13C2-DC04-690C80F70FD9}"/>
              </a:ext>
            </a:extLst>
          </p:cNvPr>
          <p:cNvSpPr txBox="1"/>
          <p:nvPr/>
        </p:nvSpPr>
        <p:spPr>
          <a:xfrm>
            <a:off x="540000" y="4628816"/>
            <a:ext cx="4137286" cy="522322"/>
          </a:xfrm>
          <a:prstGeom prst="rect">
            <a:avLst/>
          </a:prstGeom>
        </p:spPr>
        <p:txBody>
          <a:bodyPr vert="horz" wrap="none" lIns="0" tIns="0" rIns="0" bIns="0" rtlCol="0">
            <a:spAutoFit/>
          </a:bodyPr>
          <a:lstStyle/>
          <a:p>
            <a:pPr algn="l" eaLnBrk="1" latinLnBrk="0" hangingPunct="0">
              <a:lnSpc>
                <a:spcPct val="129999"/>
              </a:lnSpc>
            </a:pPr>
            <a:r>
              <a:rPr lang="en-US" altLang="zh-CN" sz="2900" b="0" i="0" u="none" spc="-2900">
                <a:solidFill>
                  <a:srgbClr val="1EE3CF"/>
                </a:solidFill>
                <a:effectLst/>
                <a:latin typeface="Times New Roman" pitchFamily="29"/>
                <a:ea typeface="宋体" pitchFamily="29"/>
                <a:cs typeface="宋体" pitchFamily="29"/>
              </a:rPr>
              <a:t> </a:t>
            </a:r>
            <a:r>
              <a:rPr lang="en-US" altLang="zh-CN" sz="2900" b="0" i="0" u="none" spc="31537">
                <a:solidFill>
                  <a:srgbClr val="1EE3CF"/>
                </a:solidFill>
                <a:effectLst/>
                <a:latin typeface="Times New Roman" pitchFamily="29"/>
                <a:ea typeface="宋体" pitchFamily="29"/>
                <a:cs typeface="宋体" pitchFamily="29"/>
              </a:rPr>
              <a:t> </a:t>
            </a:r>
            <a:r>
              <a:rPr lang="zh-CN" altLang="zh-CN" sz="100" b="0" i="0" u="none">
                <a:noFill/>
                <a:effectLst/>
                <a:latin typeface="Times New Roman"/>
                <a:ea typeface="宋体"/>
                <a:cs typeface="宋体"/>
              </a:rPr>
              <a:t>⁠</a:t>
            </a:r>
          </a:p>
        </p:txBody>
      </p:sp>
      <p:pic>
        <p:nvPicPr>
          <p:cNvPr id="8" name="yt_image_14560">
            <a:extLst>
              <a:ext uri="{FF2B5EF4-FFF2-40B4-BE49-F238E27FC236}">
                <a16:creationId xmlns:a16="http://schemas.microsoft.com/office/drawing/2014/main" id="{BC2F2BB2-E732-ED37-B6A0-BD3BA9F98892}"/>
              </a:ex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540000" y="4628816"/>
            <a:ext cx="4096405" cy="58635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9" name="yt_shape_14563">
                <a:extLst>
                  <a:ext uri="{FF2B5EF4-FFF2-40B4-BE49-F238E27FC236}">
                    <a16:creationId xmlns:a16="http://schemas.microsoft.com/office/drawing/2014/main" id="{E6315FCF-72E0-6307-DC52-BCB410474DFE}"/>
                  </a:ext>
                </a:extLst>
              </p:cNvPr>
              <p:cNvSpPr txBox="1"/>
              <p:nvPr/>
            </p:nvSpPr>
            <p:spPr>
              <a:xfrm>
                <a:off x="540000" y="5265833"/>
                <a:ext cx="4477188" cy="641779"/>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（至少有一个女生）</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14</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20</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7</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10</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9" name="yt_shape_14563">
                <a:extLst>
                  <a:ext uri="{FF2B5EF4-FFF2-40B4-BE49-F238E27FC236}">
                    <a16:creationId xmlns:a16="http://schemas.microsoft.com/office/drawing/2014/main" id="{E6315FCF-72E0-6307-DC52-BCB410474DFE}"/>
                  </a:ext>
                </a:extLst>
              </p:cNvPr>
              <p:cNvSpPr txBox="1">
                <a:spLocks noRot="1" noChangeAspect="1" noMove="1" noResize="1" noEditPoints="1" noAdjustHandles="1" noChangeArrowheads="1" noChangeShapeType="1" noTextEdit="1"/>
              </p:cNvSpPr>
              <p:nvPr/>
            </p:nvSpPr>
            <p:spPr>
              <a:xfrm>
                <a:off x="540000" y="5265833"/>
                <a:ext cx="4477188" cy="641779"/>
              </a:xfrm>
              <a:prstGeom prst="rect">
                <a:avLst/>
              </a:prstGeom>
              <a:blipFill>
                <a:blip r:embed="rId4"/>
                <a:stretch>
                  <a:fillRect l="-4223" r="-3134" b="-15238"/>
                </a:stretch>
              </a:blipFill>
            </p:spPr>
            <p:txBody>
              <a:bodyPr/>
              <a:lstStyle/>
              <a:p>
                <a:r>
                  <a:rPr lang="zh-CN" altLang="en-US">
                    <a:noFill/>
                  </a:rPr>
                  <a:t> </a:t>
                </a:r>
              </a:p>
            </p:txBody>
          </p:sp>
        </mc:Fallback>
      </mc:AlternateContent>
      <p:sp>
        <p:nvSpPr>
          <p:cNvPr id="10" name="文本框 9">
            <a:extLst>
              <a:ext uri="{FF2B5EF4-FFF2-40B4-BE49-F238E27FC236}">
                <a16:creationId xmlns:a16="http://schemas.microsoft.com/office/drawing/2014/main" id="{2021D474-7B9B-91B9-2CD6-713B716B5132}"/>
              </a:ext>
            </a:extLst>
          </p:cNvPr>
          <p:cNvSpPr txBox="1"/>
          <p:nvPr/>
        </p:nvSpPr>
        <p:spPr>
          <a:xfrm>
            <a:off x="449989" y="3160962"/>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）画树状图如下：</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11" name="文本框 10">
                <a:extLst>
                  <a:ext uri="{FF2B5EF4-FFF2-40B4-BE49-F238E27FC236}">
                    <a16:creationId xmlns:a16="http://schemas.microsoft.com/office/drawing/2014/main" id="{4CC73815-EF10-9261-9955-93C7E62663F5}"/>
                  </a:ext>
                </a:extLst>
              </p:cNvPr>
              <p:cNvSpPr txBox="1"/>
              <p:nvPr/>
            </p:nvSpPr>
            <p:spPr>
              <a:xfrm>
                <a:off x="449989" y="5219027"/>
                <a:ext cx="4613973" cy="729184"/>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（至少有一个女生）</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14</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20</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7</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10</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11" name="文本框 10">
                <a:extLst>
                  <a:ext uri="{FF2B5EF4-FFF2-40B4-BE49-F238E27FC236}">
                    <a16:creationId xmlns:a16="http://schemas.microsoft.com/office/drawing/2014/main" id="{4CC73815-EF10-9261-9955-93C7E62663F5}"/>
                  </a:ext>
                </a:extLst>
              </p:cNvPr>
              <p:cNvSpPr txBox="1">
                <a:spLocks noRot="1" noChangeAspect="1" noMove="1" noResize="1" noEditPoints="1" noAdjustHandles="1" noChangeArrowheads="1" noChangeShapeType="1" noTextEdit="1"/>
              </p:cNvSpPr>
              <p:nvPr/>
            </p:nvSpPr>
            <p:spPr>
              <a:xfrm>
                <a:off x="449989" y="5219027"/>
                <a:ext cx="4613973" cy="729184"/>
              </a:xfrm>
              <a:prstGeom prst="rect">
                <a:avLst/>
              </a:prstGeom>
              <a:blipFill>
                <a:blip r:embed="rId5"/>
                <a:stretch>
                  <a:fillRect l="-2114" r="-1982" b="-7500"/>
                </a:stretch>
              </a:blipFill>
            </p:spPr>
            <p:txBody>
              <a:bodyPr/>
              <a:lstStyle/>
              <a:p>
                <a:r>
                  <a:rPr lang="zh-CN" altLang="en-US">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linds(horizontal)">
                                      <p:cBhvr>
                                        <p:cTn id="10" dur="500"/>
                                        <p:tgtEl>
                                          <p:spTgt spid="6"/>
                                        </p:tgtEl>
                                      </p:cBhvr>
                                    </p:animEffect>
                                  </p:childTnLst>
                                </p:cTn>
                              </p:par>
                              <p:par>
                                <p:cTn id="11" presetID="3" presetClass="entr" presetSubtype="1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linds(horizontal)">
                                      <p:cBhvr>
                                        <p:cTn id="13" dur="500"/>
                                        <p:tgtEl>
                                          <p:spTgt spid="8"/>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xEl>
                                              <p:pRg st="0" end="0"/>
                                            </p:txEl>
                                          </p:spTgt>
                                        </p:tgtEl>
                                        <p:attrNameLst>
                                          <p:attrName>style.visibility</p:attrName>
                                        </p:attrNameLst>
                                      </p:cBhvr>
                                      <p:to>
                                        <p:strVal val="visible"/>
                                      </p:to>
                                    </p:set>
                                    <p:animEffect transition="in" filter="blinds(horizontal)">
                                      <p:cBhvr>
                                        <p:cTn id="1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1"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0A1C0A4B-83D7-7C22-982B-08B876DD2F71}"/>
              </a:ext>
            </a:extLst>
          </p:cNvPr>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a:extLst>
              <a:ext uri="{FF2B5EF4-FFF2-40B4-BE49-F238E27FC236}">
                <a16:creationId xmlns:a16="http://schemas.microsoft.com/office/drawing/2014/main" id="{F0F8EDD4-4148-C74D-F9A7-646405AE79F8}"/>
              </a:ext>
            </a:extLst>
          </p:cNvPr>
          <p:cNvSpPr txBox="1"/>
          <p:nvPr/>
        </p:nvSpPr>
        <p:spPr>
          <a:xfrm>
            <a:off x="558139" y="1019330"/>
            <a:ext cx="11162805" cy="5363007"/>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tabLst/>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关于一键升级</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版本及其他</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方面</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的</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问题，</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点击</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en-US" sz="2000" b="0" i="0" u="none" strike="noStrike" kern="1200" cap="none" spc="0" normalizeH="0" baseline="0" noProof="0" dirty="0">
                <a:ln>
                  <a:noFill/>
                </a:ln>
                <a:solidFill>
                  <a:srgbClr val="0070C0"/>
                </a:solidFill>
                <a:effectLst/>
                <a:uLnTx/>
                <a:uFillTx/>
                <a:latin typeface="华文行楷" panose="02010800040101010101" pitchFamily="2" charset="-122"/>
                <a:ea typeface="华文行楷" panose="02010800040101010101" pitchFamily="2" charset="-122"/>
                <a:cs typeface="+mn-cs"/>
                <a:hlinkClick r:id="rId2">
                  <a:extLst>
                    <a:ext uri="{A12FA001-AC4F-418D-AE19-62706E023703}">
                      <ahyp:hlinkClr xmlns:ahyp="http://schemas.microsoft.com/office/drawing/2018/hyperlinkcolor" val="tx"/>
                    </a:ext>
                  </a:extLst>
                </a:hlinkClick>
              </a:rPr>
              <a:t>常见问题</a:t>
            </a:r>
            <a:r>
              <a:rPr kumimoji="0" lang="zh-CN" altLang="en-US" sz="2000" b="0" i="0" u="none" strike="noStrike" kern="1200" cap="none" spc="0" normalizeH="0" baseline="0" noProof="0" dirty="0">
                <a:ln>
                  <a:noFill/>
                </a:ln>
                <a:solidFill>
                  <a:prstClr val="black"/>
                </a:solidFill>
                <a:effectLst/>
                <a:uLnTx/>
                <a:uFillTx/>
                <a:latin typeface="华文行楷" panose="02010800040101010101" pitchFamily="2" charset="-122"/>
                <a:ea typeface="华文行楷" panose="02010800040101010101" pitchFamily="2" charset="-122"/>
                <a:cs typeface="+mn-cs"/>
              </a:rPr>
              <a:t>”</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p>
        </p:txBody>
      </p:sp>
    </p:spTree>
    <p:extLst>
      <p:ext uri="{BB962C8B-B14F-4D97-AF65-F5344CB8AC3E}">
        <p14:creationId xmlns:p14="http://schemas.microsoft.com/office/powerpoint/2010/main" val="4270711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90" name="yt_shape_14490"/>
          <p:cNvSpPr txBox="1"/>
          <p:nvPr/>
        </p:nvSpPr>
        <p:spPr>
          <a:xfrm>
            <a:off x="540000" y="1202770"/>
            <a:ext cx="9071394"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楷体" pitchFamily="24"/>
                <a:cs typeface="宋体" pitchFamily="24"/>
              </a:rPr>
              <a:t>（扬州市中考）</a:t>
            </a:r>
            <a:r>
              <a:rPr lang="zh-CN" altLang="zh-CN" sz="2400" b="0" i="0" u="none">
                <a:solidFill>
                  <a:srgbClr val="000000"/>
                </a:solidFill>
                <a:effectLst/>
                <a:latin typeface="Times New Roman" pitchFamily="24"/>
                <a:ea typeface="宋体" pitchFamily="24"/>
                <a:cs typeface="宋体" pitchFamily="24"/>
              </a:rPr>
              <a:t>下列生活中的事件，属于不可能事件的是（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491" name="yt_table_14491"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720869048"/>
              </p:ext>
            </p:extLst>
          </p:nvPr>
        </p:nvGraphicFramePr>
        <p:xfrm>
          <a:off x="540000" y="1682073"/>
          <a:ext cx="5130800" cy="1901952"/>
        </p:xfrm>
        <a:graphic>
          <a:graphicData uri="http://schemas.openxmlformats.org/drawingml/2006/table">
            <a:tbl>
              <a:tblPr/>
              <a:tblGrid>
                <a:gridCol w="5130800">
                  <a:extLst>
                    <a:ext uri="{9D8B030D-6E8A-4147-A177-3AD203B41FA5}">
                      <a16:colId xmlns:a16="http://schemas.microsoft.com/office/drawing/2014/main" val="10711"/>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A.3</a:t>
                      </a:r>
                      <a:r>
                        <a:rPr lang="zh-CN" altLang="zh-CN" sz="2400" b="0" i="0" u="none">
                          <a:solidFill>
                            <a:srgbClr val="000000"/>
                          </a:solidFill>
                          <a:effectLst/>
                          <a:latin typeface="Times New Roman" pitchFamily="24"/>
                          <a:ea typeface="宋体" pitchFamily="24"/>
                          <a:cs typeface="宋体" pitchFamily="24"/>
                        </a:rPr>
                        <a:t>天内将下雨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7"/>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打开电视，正在播新闻</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8"/>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买一张电影票，座位号是偶数号</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09"/>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没有水分，种子发芽</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0"/>
                  </a:ext>
                </a:extLst>
              </a:tr>
            </a:tbl>
          </a:graphicData>
        </a:graphic>
      </p:graphicFrame>
      <p:sp>
        <p:nvSpPr>
          <p:cNvPr id="14493" name="yt_shape_14493"/>
          <p:cNvSpPr txBox="1"/>
          <p:nvPr/>
        </p:nvSpPr>
        <p:spPr>
          <a:xfrm>
            <a:off x="540000" y="3634393"/>
            <a:ext cx="5975995" cy="428515"/>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黑体" pitchFamily="24"/>
                <a:cs typeface="宋体" pitchFamily="24"/>
              </a:rPr>
              <a:t>（长沙市中考）</a:t>
            </a:r>
            <a:r>
              <a:rPr lang="zh-CN" altLang="zh-CN" sz="2400" b="0" i="0" u="none">
                <a:solidFill>
                  <a:srgbClr val="000000"/>
                </a:solidFill>
                <a:effectLst/>
                <a:latin typeface="Times New Roman" pitchFamily="24"/>
                <a:ea typeface="宋体" pitchFamily="24"/>
                <a:cs typeface="宋体" pitchFamily="24"/>
              </a:rPr>
              <a:t>下列说法正确的是（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494" name="yt_table_14494"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813876611"/>
              </p:ext>
            </p:extLst>
          </p:nvPr>
        </p:nvGraphicFramePr>
        <p:xfrm>
          <a:off x="540000" y="4113696"/>
          <a:ext cx="10617200" cy="1901952"/>
        </p:xfrm>
        <a:graphic>
          <a:graphicData uri="http://schemas.openxmlformats.org/drawingml/2006/table">
            <a:tbl>
              <a:tblPr/>
              <a:tblGrid>
                <a:gridCol w="10617200">
                  <a:extLst>
                    <a:ext uri="{9D8B030D-6E8A-4147-A177-3AD203B41FA5}">
                      <a16:colId xmlns:a16="http://schemas.microsoft.com/office/drawing/2014/main" val="10712"/>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任意掷一枚质地均匀的硬币</a:t>
                      </a: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宋体" pitchFamily="24"/>
                          <a:cs typeface="宋体" pitchFamily="24"/>
                        </a:rPr>
                        <a:t>次，一定有</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次正面向上</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1"/>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天气预报说</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明天的降水概率为</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Times New Roman"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，表示明天有</a:t>
                      </a:r>
                      <a:r>
                        <a:rPr lang="en-US" altLang="zh-CN" sz="2400" b="0" i="0" u="none">
                          <a:solidFill>
                            <a:srgbClr val="000000"/>
                          </a:solidFill>
                          <a:effectLst/>
                          <a:latin typeface="Times New Roman" pitchFamily="24"/>
                          <a:ea typeface="Times New Roman" pitchFamily="24"/>
                          <a:cs typeface="宋体" pitchFamily="24"/>
                        </a:rPr>
                        <a:t>40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的时间都在降雨</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2"/>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篮球队员在罚球线上投篮一次，投中</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为随机事件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3"/>
                  </a:ext>
                </a:extLst>
              </a:tr>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r>
                        <a:rPr lang="en-US" altLang="zh-CN" sz="2400" b="0" i="0" u="none">
                          <a:solidFill>
                            <a:srgbClr val="000000"/>
                          </a:solidFill>
                          <a:effectLst/>
                          <a:latin typeface="宋体"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是实数，｜</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0</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是不可能事件</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4"/>
                  </a:ext>
                </a:extLst>
              </a:tr>
            </a:tbl>
          </a:graphicData>
        </a:graphic>
      </p:graphicFrame>
      <p:sp>
        <p:nvSpPr>
          <p:cNvPr id="2" name="文本框 1">
            <a:extLst>
              <a:ext uri="{FF2B5EF4-FFF2-40B4-BE49-F238E27FC236}">
                <a16:creationId xmlns:a16="http://schemas.microsoft.com/office/drawing/2014/main" id="{B6CCA0F5-B5C9-AF16-1A46-BAC998E561AE}"/>
              </a:ext>
            </a:extLst>
          </p:cNvPr>
          <p:cNvSpPr txBox="1"/>
          <p:nvPr/>
        </p:nvSpPr>
        <p:spPr>
          <a:xfrm>
            <a:off x="8755789" y="1155964"/>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3" name="文本框 2">
            <a:extLst>
              <a:ext uri="{FF2B5EF4-FFF2-40B4-BE49-F238E27FC236}">
                <a16:creationId xmlns:a16="http://schemas.microsoft.com/office/drawing/2014/main" id="{6E6095EA-336F-BC77-FED4-CFD70125702D}"/>
              </a:ext>
            </a:extLst>
          </p:cNvPr>
          <p:cNvSpPr txBox="1"/>
          <p:nvPr/>
        </p:nvSpPr>
        <p:spPr>
          <a:xfrm>
            <a:off x="5707789" y="3587587"/>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496" name="yt_shape_14496"/>
          <p:cNvSpPr txBox="1"/>
          <p:nvPr/>
        </p:nvSpPr>
        <p:spPr>
          <a:xfrm>
            <a:off x="540000" y="925068"/>
            <a:ext cx="3164328" cy="428515"/>
          </a:xfrm>
          <a:prstGeom prst="rect">
            <a:avLst/>
          </a:prstGeom>
        </p:spPr>
        <p:txBody>
          <a:bodyPr vert="horz" wrap="none" lIns="0" tIns="0" rIns="0" bIns="0" rtlCol="0">
            <a:spAutoFit/>
          </a:bodyPr>
          <a:lstStyle/>
          <a:p>
            <a:pPr algn="l" eaLnBrk="1" latinLnBrk="0" hangingPunct="0">
              <a:lnSpc>
                <a:spcPct val="129999"/>
              </a:lnSpc>
            </a:pPr>
            <a:r>
              <a:rPr lang="zh-CN" altLang="zh-CN" sz="2250" b="0" i="0" u="none">
                <a:noFill/>
                <a:effectLst/>
                <a:latin typeface="Times New Roman" pitchFamily="22"/>
                <a:ea typeface="Times New Roman" pitchFamily="22"/>
                <a:cs typeface="宋体" pitchFamily="22"/>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300" b="0" i="0" u="none">
                <a:solidFill>
                  <a:srgbClr val="1EE3CF"/>
                </a:solidFill>
                <a:effectLst/>
                <a:latin typeface="Times New Roman" pitchFamily="3"/>
                <a:ea typeface="宋体" pitchFamily="3"/>
                <a:cs typeface="宋体" pitchFamily="3"/>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概率及其计算</a:t>
            </a:r>
          </a:p>
        </p:txBody>
      </p:sp>
      <p:sp>
        <p:nvSpPr>
          <p:cNvPr id="14497" name="yt_shape_14497"/>
          <p:cNvSpPr txBox="1"/>
          <p:nvPr/>
        </p:nvSpPr>
        <p:spPr>
          <a:xfrm>
            <a:off x="540119" y="140437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黑体" pitchFamily="24"/>
                <a:cs typeface="宋体" pitchFamily="24"/>
              </a:rPr>
              <a:t>（邵阳市中考）</a:t>
            </a:r>
            <a:r>
              <a:rPr lang="zh-CN" altLang="zh-CN" sz="2400" b="0" i="0" u="none">
                <a:solidFill>
                  <a:srgbClr val="000000"/>
                </a:solidFill>
                <a:effectLst/>
                <a:latin typeface="Times New Roman" pitchFamily="24"/>
                <a:ea typeface="宋体" pitchFamily="24"/>
                <a:cs typeface="宋体" pitchFamily="24"/>
              </a:rPr>
              <a:t>假定按同一种方式掷两枚均匀硬币，如果第一枚出现正面朝上，第二枚出现反面朝上，就记为（正，反），如此类推，出现（正，正）的概率是（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D</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498" name="yt_table_14498" title="H_49.8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75989989"/>
                  </p:ext>
                </p:extLst>
              </p:nvPr>
            </p:nvGraphicFramePr>
            <p:xfrm>
              <a:off x="540000" y="2843937"/>
              <a:ext cx="6824029" cy="633667"/>
            </p:xfrm>
            <a:graphic>
              <a:graphicData uri="http://schemas.openxmlformats.org/drawingml/2006/table">
                <a:tbl>
                  <a:tblPr/>
                  <a:tblGrid>
                    <a:gridCol w="1965643">
                      <a:extLst>
                        <a:ext uri="{9D8B030D-6E8A-4147-A177-3AD203B41FA5}">
                          <a16:colId xmlns:a16="http://schemas.microsoft.com/office/drawing/2014/main" val="10713"/>
                        </a:ext>
                      </a:extLst>
                    </a:gridCol>
                    <a:gridCol w="1924368">
                      <a:extLst>
                        <a:ext uri="{9D8B030D-6E8A-4147-A177-3AD203B41FA5}">
                          <a16:colId xmlns:a16="http://schemas.microsoft.com/office/drawing/2014/main" val="10714"/>
                        </a:ext>
                      </a:extLst>
                    </a:gridCol>
                    <a:gridCol w="1924368">
                      <a:extLst>
                        <a:ext uri="{9D8B030D-6E8A-4147-A177-3AD203B41FA5}">
                          <a16:colId xmlns:a16="http://schemas.microsoft.com/office/drawing/2014/main" val="10715"/>
                        </a:ext>
                      </a:extLst>
                    </a:gridCol>
                    <a:gridCol w="1009650">
                      <a:extLst>
                        <a:ext uri="{9D8B030D-6E8A-4147-A177-3AD203B41FA5}">
                          <a16:colId xmlns:a16="http://schemas.microsoft.com/office/drawing/2014/main" val="10716"/>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a:t>
                          </a: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5"/>
                      </a:ext>
                    </a:extLst>
                  </a:tr>
                </a:tbl>
              </a:graphicData>
            </a:graphic>
          </p:graphicFrame>
        </mc:Choice>
        <mc:Fallback xmlns:p14="http://schemas.microsoft.com/office/powerpoint/2010/main" xmlns:a16="http://schemas.microsoft.com/office/drawing/2014/main" xmlns="">
          <p:graphicFrame>
            <p:nvGraphicFramePr>
              <p:cNvPr id="14498" name="yt_table_14498" descr="{&quot;rangeId&quot;:6,&quot;type&quot;:&quot;Option&quot;}" title="H_49.89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75989989"/>
                  </p:ext>
                </p:extLst>
              </p:nvPr>
            </p:nvGraphicFramePr>
            <p:xfrm>
              <a:off x="540000" y="2818869"/>
              <a:ext cx="6824029" cy="633667"/>
            </p:xfrm>
            <a:graphic>
              <a:graphicData uri="http://schemas.openxmlformats.org/drawingml/2006/table">
                <a:tbl>
                  <a:tblPr/>
                  <a:tblGrid>
                    <a:gridCol w="1965643">
                      <a:extLst>
                        <a:ext uri="{9D8B030D-6E8A-4147-A177-3AD203B41FA5}">
                          <a16:colId xmlns:a16="http://schemas.microsoft.com/office/drawing/2014/main" val="10713"/>
                        </a:ext>
                      </a:extLst>
                    </a:gridCol>
                    <a:gridCol w="1924368">
                      <a:extLst>
                        <a:ext uri="{9D8B030D-6E8A-4147-A177-3AD203B41FA5}">
                          <a16:colId xmlns:a16="http://schemas.microsoft.com/office/drawing/2014/main" val="10714"/>
                        </a:ext>
                      </a:extLst>
                    </a:gridCol>
                    <a:gridCol w="1924368">
                      <a:extLst>
                        <a:ext uri="{9D8B030D-6E8A-4147-A177-3AD203B41FA5}">
                          <a16:colId xmlns:a16="http://schemas.microsoft.com/office/drawing/2014/main" val="10715"/>
                        </a:ext>
                      </a:extLst>
                    </a:gridCol>
                    <a:gridCol w="1009650">
                      <a:extLst>
                        <a:ext uri="{9D8B030D-6E8A-4147-A177-3AD203B41FA5}">
                          <a16:colId xmlns:a16="http://schemas.microsoft.com/office/drawing/2014/main" val="10716"/>
                        </a:ext>
                      </a:extLst>
                    </a:gridCol>
                  </a:tblGrid>
                  <a:tr h="633667">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A.1</a:t>
                          </a:r>
                        </a:p>
                      </a:txBody>
                      <a:tcPr marL="0" marR="0" marT="0" marB="0" anchor="ctr">
                        <a:lnL w="9522" cmpd="sng">
                          <a:noFill/>
                        </a:lnL>
                        <a:lnR w="9522" cmpd="sng">
                          <a:noFill/>
                        </a:lnR>
                        <a:lnT w="9522" cmpd="sng">
                          <a:noFill/>
                        </a:lnT>
                        <a:lnB w="9522" cmpd="sng">
                          <a:noFill/>
                        </a:lnB>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2215" r="-1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202215" r="-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75301" b="-16190"/>
                          </a:stretch>
                        </a:blipFill>
                      </a:tcPr>
                    </a:tc>
                    <a:extLst>
                      <a:ext uri="{0D108BD9-81ED-4DB2-BD59-A6C34878D82A}">
                        <a16:rowId xmlns:a16="http://schemas.microsoft.com/office/drawing/2014/main" val="10515"/>
                      </a:ext>
                    </a:extLst>
                  </a:tr>
                </a:tbl>
              </a:graphicData>
            </a:graphic>
          </p:graphicFrame>
        </mc:Fallback>
      </mc:AlternateContent>
      <p:sp>
        <p:nvSpPr>
          <p:cNvPr id="14499" name="yt_shape_14499"/>
          <p:cNvSpPr txBox="1"/>
          <p:nvPr/>
        </p:nvSpPr>
        <p:spPr>
          <a:xfrm>
            <a:off x="540119" y="3528252"/>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黑体" pitchFamily="24"/>
                <a:cs typeface="宋体" pitchFamily="24"/>
              </a:rPr>
              <a:t>（邵阳市中考）</a:t>
            </a:r>
            <a:r>
              <a:rPr lang="zh-CN" altLang="zh-CN" sz="2400" b="0" i="0" u="none">
                <a:solidFill>
                  <a:srgbClr val="000000"/>
                </a:solidFill>
                <a:effectLst/>
                <a:latin typeface="Times New Roman" pitchFamily="24"/>
                <a:ea typeface="宋体" pitchFamily="24"/>
                <a:cs typeface="宋体" pitchFamily="24"/>
              </a:rPr>
              <a:t>有写着数字</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的三张卡片，将这三张卡片任意摆成一个三位数，摆出的三位数是</a:t>
            </a:r>
            <a:r>
              <a:rPr lang="en-US" altLang="zh-CN" sz="2400" b="0" i="0" u="none">
                <a:solidFill>
                  <a:srgbClr val="000000"/>
                </a:solidFill>
                <a:effectLst/>
                <a:latin typeface="Times New Roman" pitchFamily="24"/>
                <a:ea typeface="Times New Roman" pitchFamily="24"/>
                <a:cs typeface="宋体" pitchFamily="24"/>
              </a:rPr>
              <a:t>5</a:t>
            </a:r>
            <a:r>
              <a:rPr lang="zh-CN" altLang="zh-CN" sz="2400" b="0" i="0" u="none">
                <a:solidFill>
                  <a:srgbClr val="000000"/>
                </a:solidFill>
                <a:effectLst/>
                <a:latin typeface="Times New Roman" pitchFamily="24"/>
                <a:ea typeface="宋体" pitchFamily="24"/>
                <a:cs typeface="宋体" pitchFamily="24"/>
              </a:rPr>
              <a:t>的倍数的概率是（</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500" name="yt_table_14500"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18780904"/>
                  </p:ext>
                </p:extLst>
              </p:nvPr>
            </p:nvGraphicFramePr>
            <p:xfrm>
              <a:off x="540000" y="4487687"/>
              <a:ext cx="6824029" cy="635572"/>
            </p:xfrm>
            <a:graphic>
              <a:graphicData uri="http://schemas.openxmlformats.org/drawingml/2006/table">
                <a:tbl>
                  <a:tblPr/>
                  <a:tblGrid>
                    <a:gridCol w="1965643">
                      <a:extLst>
                        <a:ext uri="{9D8B030D-6E8A-4147-A177-3AD203B41FA5}">
                          <a16:colId xmlns:a16="http://schemas.microsoft.com/office/drawing/2014/main" val="10717"/>
                        </a:ext>
                      </a:extLst>
                    </a:gridCol>
                    <a:gridCol w="1924368">
                      <a:extLst>
                        <a:ext uri="{9D8B030D-6E8A-4147-A177-3AD203B41FA5}">
                          <a16:colId xmlns:a16="http://schemas.microsoft.com/office/drawing/2014/main" val="10718"/>
                        </a:ext>
                      </a:extLst>
                    </a:gridCol>
                    <a:gridCol w="1924368">
                      <a:extLst>
                        <a:ext uri="{9D8B030D-6E8A-4147-A177-3AD203B41FA5}">
                          <a16:colId xmlns:a16="http://schemas.microsoft.com/office/drawing/2014/main" val="10719"/>
                        </a:ext>
                      </a:extLst>
                    </a:gridCol>
                    <a:gridCol w="1009650">
                      <a:extLst>
                        <a:ext uri="{9D8B030D-6E8A-4147-A177-3AD203B41FA5}">
                          <a16:colId xmlns:a16="http://schemas.microsoft.com/office/drawing/2014/main" val="10720"/>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6</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3</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6"/>
                      </a:ext>
                    </a:extLst>
                  </a:tr>
                </a:tbl>
              </a:graphicData>
            </a:graphic>
          </p:graphicFrame>
        </mc:Choice>
        <mc:Fallback xmlns:p14="http://schemas.microsoft.com/office/powerpoint/2010/main" xmlns:a16="http://schemas.microsoft.com/office/drawing/2014/main" xmlns="">
          <p:graphicFrame>
            <p:nvGraphicFramePr>
              <p:cNvPr id="14500" name="yt_table_14500" descr="{&quot;rangeId&quot;:7,&quot;type&quot;:&quot;Option&quot;}" title="H_50.04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18780904"/>
                  </p:ext>
                </p:extLst>
              </p:nvPr>
            </p:nvGraphicFramePr>
            <p:xfrm>
              <a:off x="540000" y="4462619"/>
              <a:ext cx="6824029" cy="635572"/>
            </p:xfrm>
            <a:graphic>
              <a:graphicData uri="http://schemas.openxmlformats.org/drawingml/2006/table">
                <a:tbl>
                  <a:tblPr/>
                  <a:tblGrid>
                    <a:gridCol w="1965643">
                      <a:extLst>
                        <a:ext uri="{9D8B030D-6E8A-4147-A177-3AD203B41FA5}">
                          <a16:colId xmlns:a16="http://schemas.microsoft.com/office/drawing/2014/main" val="10717"/>
                        </a:ext>
                      </a:extLst>
                    </a:gridCol>
                    <a:gridCol w="1924368">
                      <a:extLst>
                        <a:ext uri="{9D8B030D-6E8A-4147-A177-3AD203B41FA5}">
                          <a16:colId xmlns:a16="http://schemas.microsoft.com/office/drawing/2014/main" val="10718"/>
                        </a:ext>
                      </a:extLst>
                    </a:gridCol>
                    <a:gridCol w="1924368">
                      <a:extLst>
                        <a:ext uri="{9D8B030D-6E8A-4147-A177-3AD203B41FA5}">
                          <a16:colId xmlns:a16="http://schemas.microsoft.com/office/drawing/2014/main" val="10719"/>
                        </a:ext>
                      </a:extLst>
                    </a:gridCol>
                    <a:gridCol w="1009650">
                      <a:extLst>
                        <a:ext uri="{9D8B030D-6E8A-4147-A177-3AD203B41FA5}">
                          <a16:colId xmlns:a16="http://schemas.microsoft.com/office/drawing/2014/main" val="10720"/>
                        </a:ext>
                      </a:extLst>
                    </a:gridCol>
                  </a:tblGrid>
                  <a:tr h="635572">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r="-247059"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102215" r="-1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202215" r="-52532"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3"/>
                          <a:stretch>
                            <a:fillRect l="-575301" b="-16190"/>
                          </a:stretch>
                        </a:blipFill>
                      </a:tcPr>
                    </a:tc>
                    <a:extLst>
                      <a:ext uri="{0D108BD9-81ED-4DB2-BD59-A6C34878D82A}">
                        <a16:rowId xmlns:a16="http://schemas.microsoft.com/office/drawing/2014/main" val="10516"/>
                      </a:ext>
                    </a:extLst>
                  </a:tr>
                </a:tbl>
              </a:graphicData>
            </a:graphic>
          </p:graphicFrame>
        </mc:Fallback>
      </mc:AlternateContent>
      <mc:AlternateContent xmlns:mc="http://schemas.openxmlformats.org/markup-compatibility/2006" xmlns:a14="http://schemas.microsoft.com/office/drawing/2010/main">
        <mc:Choice Requires="a14">
          <p:sp>
            <p:nvSpPr>
              <p:cNvPr id="14501" name="yt_shape_14501"/>
              <p:cNvSpPr txBox="1"/>
              <p:nvPr/>
            </p:nvSpPr>
            <p:spPr>
              <a:xfrm>
                <a:off x="540119" y="5173906"/>
                <a:ext cx="11111999" cy="1119024"/>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6.</a:t>
                </a:r>
                <a:r>
                  <a:rPr lang="zh-CN" altLang="zh-CN" sz="2400" b="0" i="0" u="none" dirty="0">
                    <a:solidFill>
                      <a:srgbClr val="000000"/>
                    </a:solidFill>
                    <a:effectLst/>
                    <a:latin typeface="Times New Roman" pitchFamily="24"/>
                    <a:ea typeface="黑体" pitchFamily="24"/>
                    <a:cs typeface="宋体" pitchFamily="24"/>
                  </a:rPr>
                  <a:t>（衡阳市中考）</a:t>
                </a:r>
                <a:r>
                  <a:rPr lang="zh-CN" altLang="zh-CN" sz="2400" b="0" i="0" u="none" dirty="0">
                    <a:solidFill>
                      <a:srgbClr val="000000"/>
                    </a:solidFill>
                    <a:effectLst/>
                    <a:latin typeface="Times New Roman" pitchFamily="24"/>
                    <a:ea typeface="宋体" pitchFamily="24"/>
                    <a:cs typeface="宋体" pitchFamily="24"/>
                  </a:rPr>
                  <a:t>一个布袋中放着</a:t>
                </a:r>
                <a:r>
                  <a:rPr lang="en-US" altLang="zh-CN" sz="2400" b="0" i="0" u="none" dirty="0">
                    <a:solidFill>
                      <a:srgbClr val="000000"/>
                    </a:solidFill>
                    <a:effectLst/>
                    <a:latin typeface="Times New Roman" pitchFamily="24"/>
                    <a:ea typeface="Times New Roman" pitchFamily="24"/>
                    <a:cs typeface="宋体" pitchFamily="24"/>
                  </a:rPr>
                  <a:t>3</a:t>
                </a:r>
                <a:r>
                  <a:rPr lang="zh-CN" altLang="zh-CN" sz="2400" b="0" i="0" u="none" dirty="0">
                    <a:solidFill>
                      <a:srgbClr val="000000"/>
                    </a:solidFill>
                    <a:effectLst/>
                    <a:latin typeface="Times New Roman" pitchFamily="24"/>
                    <a:ea typeface="宋体" pitchFamily="24"/>
                    <a:cs typeface="宋体" pitchFamily="24"/>
                  </a:rPr>
                  <a:t>个红球和</a:t>
                </a:r>
                <a:r>
                  <a:rPr lang="en-US" altLang="zh-CN" sz="2400" b="0" i="0" u="none" dirty="0">
                    <a:solidFill>
                      <a:srgbClr val="000000"/>
                    </a:solidFill>
                    <a:effectLst/>
                    <a:latin typeface="Times New Roman" pitchFamily="24"/>
                    <a:ea typeface="Times New Roman" pitchFamily="24"/>
                    <a:cs typeface="宋体" pitchFamily="24"/>
                  </a:rPr>
                  <a:t>9</a:t>
                </a:r>
                <a:r>
                  <a:rPr lang="zh-CN" altLang="zh-CN" sz="2400" b="0" i="0" u="none" dirty="0">
                    <a:solidFill>
                      <a:srgbClr val="000000"/>
                    </a:solidFill>
                    <a:effectLst/>
                    <a:latin typeface="Times New Roman" pitchFamily="24"/>
                    <a:ea typeface="宋体" pitchFamily="24"/>
                    <a:cs typeface="宋体" pitchFamily="24"/>
                  </a:rPr>
                  <a:t>个黑球，这两种球除了颜色以外没有任何其他区别</a:t>
                </a:r>
                <a:r>
                  <a:rPr lang="en-US" altLang="zh-CN" sz="2400" b="0" i="0" u="none" dirty="0">
                    <a:solidFill>
                      <a:srgbClr val="000000"/>
                    </a:solidFill>
                    <a:effectLst/>
                    <a:latin typeface="Times New Roman" pitchFamily="24"/>
                    <a:ea typeface="Times New Roman"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布袋中的球已经搅匀，从布袋中任取</a:t>
                </a:r>
                <a:r>
                  <a:rPr lang="en-US" altLang="zh-CN" sz="2400" b="0" i="0" u="none" dirty="0">
                    <a:solidFill>
                      <a:srgbClr val="000000"/>
                    </a:solidFill>
                    <a:effectLst/>
                    <a:latin typeface="Times New Roman" pitchFamily="24"/>
                    <a:ea typeface="Times New Roman" pitchFamily="24"/>
                    <a:cs typeface="宋体" pitchFamily="24"/>
                  </a:rPr>
                  <a:t>1</a:t>
                </a:r>
                <a:r>
                  <a:rPr lang="zh-CN" altLang="zh-CN" sz="2400" b="0" i="0" u="none" dirty="0">
                    <a:solidFill>
                      <a:srgbClr val="000000"/>
                    </a:solidFill>
                    <a:effectLst/>
                    <a:latin typeface="Times New Roman" pitchFamily="24"/>
                    <a:ea typeface="宋体" pitchFamily="24"/>
                    <a:cs typeface="宋体" pitchFamily="24"/>
                  </a:rPr>
                  <a:t>个球，取出红球的概率是</a:t>
                </a:r>
                <a:r>
                  <a:rPr lang="zh-CN" altLang="zh-CN" sz="100" b="0" i="0" spc="-100" dirty="0">
                    <a:solidFill>
                      <a:srgbClr val="FF0000"/>
                    </a:solidFill>
                    <a:effectLst/>
                    <a:latin typeface="Times New Roman" pitchFamily="24"/>
                    <a:ea typeface="宋体" pitchFamily="24"/>
                    <a:cs typeface="宋体" pitchFamily="24"/>
                  </a:rPr>
                  <a:t> </a:t>
                </a:r>
                <a:r>
                  <a:rPr lang="zh-CN" altLang="zh-CN" sz="2400" b="0" i="0" u="sng" dirty="0">
                    <a:solidFill>
                      <a:srgbClr val="000000"/>
                    </a:solidFill>
                    <a:effectLst/>
                    <a:latin typeface="Times New Roman" pitchFamily="24"/>
                    <a:ea typeface="宋体" pitchFamily="24"/>
                    <a:cs typeface="宋体" pitchFamily="24"/>
                  </a:rPr>
                  <a:t>　</a:t>
                </a:r>
                <a:r>
                  <a:rPr lang="zh-CN" altLang="zh-CN" sz="1200" b="0" i="0" u="sng" dirty="0">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4</m:t>
                        </m:r>
                      </m:den>
                    </m:f>
                  </m:oMath>
                </a14:m>
                <a:r>
                  <a:rPr lang="zh-CN" altLang="zh-CN" sz="2400" b="0" i="0" u="sng" dirty="0">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dirty="0">
                    <a:noFill/>
                    <a:effectLst/>
                    <a:latin typeface="Times New Roman" pitchFamily="24"/>
                    <a:ea typeface="宋体" pitchFamily="24"/>
                    <a:cs typeface="宋体" pitchFamily="24"/>
                  </a:rPr>
                  <a:t>⁠</a:t>
                </a:r>
                <a:r>
                  <a:rPr lang="en-US" altLang="zh-CN" sz="2400" b="0" i="0" u="none" dirty="0">
                    <a:solidFill>
                      <a:srgbClr val="000000"/>
                    </a:solidFill>
                    <a:effectLst/>
                    <a:latin typeface="Times New Roman" pitchFamily="24"/>
                    <a:ea typeface="Times New Roman" pitchFamily="24"/>
                    <a:cs typeface="宋体" pitchFamily="24"/>
                  </a:rPr>
                  <a:t>.</a:t>
                </a:r>
              </a:p>
            </p:txBody>
          </p:sp>
        </mc:Choice>
        <mc:Fallback xmlns:p14="http://schemas.microsoft.com/office/powerpoint/2010/main" xmlns:a16="http://schemas.microsoft.com/office/drawing/2014/main" xmlns="">
          <p:sp>
            <p:nvSpPr>
              <p:cNvPr id="14501" name="yt_shape_14501" descr="{&quot;rangeId&quot;:8,&quot;hasSerialNum&quot;:1,&quot;mathAnswerShape&quot;:1}"/>
              <p:cNvSpPr txBox="1">
                <a:spLocks noRot="1" noChangeAspect="1" noMove="1" noResize="1" noEditPoints="1" noAdjustHandles="1" noChangeArrowheads="1" noChangeShapeType="1" noTextEdit="1"/>
              </p:cNvSpPr>
              <p:nvPr/>
            </p:nvSpPr>
            <p:spPr>
              <a:xfrm>
                <a:off x="540119" y="5173906"/>
                <a:ext cx="11111999" cy="1119024"/>
              </a:xfrm>
              <a:prstGeom prst="rect">
                <a:avLst/>
              </a:prstGeom>
              <a:blipFill>
                <a:blip r:embed="rId4"/>
                <a:stretch>
                  <a:fillRect l="-1701" t="-4918" r="-1647" b="-8743"/>
                </a:stretch>
              </a:blipFill>
            </p:spPr>
            <p:txBody>
              <a:bodyPr/>
              <a:lstStyle/>
              <a:p>
                <a:r>
                  <a:rPr lang="zh-CN" altLang="en-US">
                    <a:noFill/>
                  </a:rPr>
                  <a:t> </a:t>
                </a:r>
              </a:p>
            </p:txBody>
          </p:sp>
        </mc:Fallback>
      </mc:AlternateContent>
      <p:pic>
        <p:nvPicPr>
          <p:cNvPr id="3" name="yt_shape_1697709023974">
            <a:extLst>
              <a:ext uri="{FF2B5EF4-FFF2-40B4-BE49-F238E27FC236}">
                <a16:creationId xmlns:a16="http://schemas.microsoft.com/office/drawing/2014/main" id="{49D3D30D-D0C8-6236-33ED-4137A4268A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981290"/>
            <a:ext cx="1000317" cy="311927"/>
          </a:xfrm>
          <a:prstGeom prst="rect">
            <a:avLst/>
          </a:prstGeom>
        </p:spPr>
      </p:pic>
      <p:sp>
        <p:nvSpPr>
          <p:cNvPr id="2" name="文本框 1">
            <a:extLst>
              <a:ext uri="{FF2B5EF4-FFF2-40B4-BE49-F238E27FC236}">
                <a16:creationId xmlns:a16="http://schemas.microsoft.com/office/drawing/2014/main" id="{8370E796-8546-94CB-6896-00878358CF72}"/>
              </a:ext>
            </a:extLst>
          </p:cNvPr>
          <p:cNvSpPr txBox="1"/>
          <p:nvPr/>
        </p:nvSpPr>
        <p:spPr>
          <a:xfrm>
            <a:off x="907308" y="2308541"/>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D</a:t>
            </a:r>
            <a:endParaRPr lang="zh-CN" altLang="en-US">
              <a:solidFill>
                <a:srgbClr val="FF0000"/>
              </a:solidFill>
            </a:endParaRPr>
          </a:p>
        </p:txBody>
      </p:sp>
      <p:sp>
        <p:nvSpPr>
          <p:cNvPr id="4" name="文本框 3">
            <a:extLst>
              <a:ext uri="{FF2B5EF4-FFF2-40B4-BE49-F238E27FC236}">
                <a16:creationId xmlns:a16="http://schemas.microsoft.com/office/drawing/2014/main" id="{B33B3D25-8A67-77C1-6D66-D482FA1FD9A2}"/>
              </a:ext>
            </a:extLst>
          </p:cNvPr>
          <p:cNvSpPr txBox="1"/>
          <p:nvPr/>
        </p:nvSpPr>
        <p:spPr>
          <a:xfrm>
            <a:off x="5936508" y="3956934"/>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5" name="文本框 4">
                <a:extLst>
                  <a:ext uri="{FF2B5EF4-FFF2-40B4-BE49-F238E27FC236}">
                    <a16:creationId xmlns:a16="http://schemas.microsoft.com/office/drawing/2014/main" id="{C603A8C2-AAF4-9E4F-A943-6B741309B42D}"/>
                  </a:ext>
                </a:extLst>
              </p:cNvPr>
              <p:cNvSpPr txBox="1"/>
              <p:nvPr/>
            </p:nvSpPr>
            <p:spPr>
              <a:xfrm>
                <a:off x="11041907" y="5453058"/>
                <a:ext cx="308674" cy="726326"/>
              </a:xfrm>
              <a:prstGeom prst="rect">
                <a:avLst/>
              </a:prstGeom>
              <a:noFill/>
            </p:spPr>
            <p:txBody>
              <a:bodyPr vert="horz" wrap="none" rtlCol="0" anchor="ctr">
                <a:noAutofit/>
              </a:bodyPr>
              <a:lstStyle/>
              <a:p>
                <a:pPr>
                  <a:lnSpc>
                    <a:spcPct val="129999"/>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4</m:t>
                        </m:r>
                      </m:den>
                    </m:f>
                  </m:oMath>
                </a14:m>
                <a:endParaRPr lang="zh-CN" altLang="en-US">
                  <a:solidFill>
                    <a:srgbClr val="FF0000"/>
                  </a:solidFill>
                </a:endParaRPr>
              </a:p>
            </p:txBody>
          </p:sp>
        </mc:Choice>
        <mc:Fallback>
          <p:sp>
            <p:nvSpPr>
              <p:cNvPr id="5" name="文本框 4">
                <a:extLst>
                  <a:ext uri="{FF2B5EF4-FFF2-40B4-BE49-F238E27FC236}">
                    <a16:creationId xmlns:a16="http://schemas.microsoft.com/office/drawing/2014/main" id="{C603A8C2-AAF4-9E4F-A943-6B741309B42D}"/>
                  </a:ext>
                </a:extLst>
              </p:cNvPr>
              <p:cNvSpPr txBox="1">
                <a:spLocks noRot="1" noChangeAspect="1" noMove="1" noResize="1" noEditPoints="1" noAdjustHandles="1" noChangeArrowheads="1" noChangeShapeType="1" noTextEdit="1"/>
              </p:cNvSpPr>
              <p:nvPr/>
            </p:nvSpPr>
            <p:spPr>
              <a:xfrm>
                <a:off x="11041907" y="5453058"/>
                <a:ext cx="308674" cy="726326"/>
              </a:xfrm>
              <a:prstGeom prst="rect">
                <a:avLst/>
              </a:prstGeom>
              <a:blipFill>
                <a:blip r:embed="rId6"/>
                <a:stretch>
                  <a:fillRect/>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P spid="5"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4503" name="yt_shape_14503"/>
              <p:cNvSpPr txBox="1"/>
              <p:nvPr/>
            </p:nvSpPr>
            <p:spPr>
              <a:xfrm>
                <a:off x="540119" y="934330"/>
                <a:ext cx="11111999" cy="5349734"/>
              </a:xfrm>
              <a:prstGeom prst="rect">
                <a:avLst/>
              </a:prstGeom>
            </p:spPr>
            <p:txBody>
              <a:bodyPr vert="horz" wrap="square" lIns="0" tIns="0" rIns="0" bIns="0" rtlCol="0">
                <a:spAutoFit/>
              </a:bodyPr>
              <a:lstStyle/>
              <a:p>
                <a:pPr algn="l" eaLnBrk="1" latinLnBrk="0" hangingPunct="0">
                  <a:lnSpc>
                    <a:spcPct val="110000"/>
                  </a:lnSpc>
                </a:pPr>
                <a:r>
                  <a:rPr lang="en-US" altLang="zh-CN" sz="2400" b="0" i="0" u="none">
                    <a:solidFill>
                      <a:srgbClr val="000000"/>
                    </a:solidFill>
                    <a:effectLst/>
                    <a:latin typeface="Times New Roman" pitchFamily="24"/>
                    <a:ea typeface="Times New Roman" pitchFamily="24"/>
                    <a:cs typeface="宋体" pitchFamily="24"/>
                  </a:rPr>
                  <a:t>7.</a:t>
                </a:r>
                <a:r>
                  <a:rPr lang="zh-CN" altLang="zh-CN" sz="2400" b="0" i="0" u="none">
                    <a:solidFill>
                      <a:srgbClr val="000000"/>
                    </a:solidFill>
                    <a:effectLst/>
                    <a:latin typeface="Times New Roman" pitchFamily="24"/>
                    <a:ea typeface="黑体" pitchFamily="24"/>
                    <a:cs typeface="宋体" pitchFamily="24"/>
                  </a:rPr>
                  <a:t>（广西壮族自治区中考）</a:t>
                </a:r>
                <a:r>
                  <a:rPr lang="zh-CN" altLang="zh-CN" sz="2400" b="0" i="0" u="none">
                    <a:solidFill>
                      <a:srgbClr val="000000"/>
                    </a:solidFill>
                    <a:effectLst/>
                    <a:latin typeface="Times New Roman" pitchFamily="24"/>
                    <a:ea typeface="宋体" pitchFamily="24"/>
                    <a:cs typeface="宋体" pitchFamily="24"/>
                  </a:rPr>
                  <a:t>某班开展</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梦想未来、青春有我</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主题班会，第一小组有</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位男同学和</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位女同学，现从中随机抽取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位同学分享个人感悟，则抽到男同学的概率是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5</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10000"/>
                  </a:lnSpc>
                </a:pPr>
                <a:r>
                  <a:rPr lang="en-US" altLang="zh-CN" sz="2400" b="0" i="0" u="none">
                    <a:solidFill>
                      <a:srgbClr val="000000"/>
                    </a:solidFill>
                    <a:effectLst/>
                    <a:latin typeface="Times New Roman" pitchFamily="24"/>
                    <a:ea typeface="Times New Roman" pitchFamily="24"/>
                    <a:cs typeface="宋体" pitchFamily="24"/>
                  </a:rPr>
                  <a:t>8.</a:t>
                </a:r>
                <a:r>
                  <a:rPr lang="zh-CN" altLang="zh-CN" sz="2400" b="0" i="0" u="none">
                    <a:solidFill>
                      <a:srgbClr val="000000"/>
                    </a:solidFill>
                    <a:effectLst/>
                    <a:latin typeface="Times New Roman" pitchFamily="24"/>
                    <a:ea typeface="宋体" pitchFamily="24"/>
                    <a:cs typeface="宋体" pitchFamily="24"/>
                  </a:rPr>
                  <a:t>一个不透明的盒子里放置三个完全相同的卡片，分别标有数字</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随机抽取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张不放回，再随机抽取</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张，则抽得的第二张卡片上的数字大于第一张卡片上的数字的概率为</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2</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10000"/>
                  </a:lnSpc>
                </a:pPr>
                <a:r>
                  <a:rPr lang="en-US" altLang="zh-CN" sz="2400" b="0" i="0" u="none">
                    <a:solidFill>
                      <a:srgbClr val="000000"/>
                    </a:solidFill>
                    <a:effectLst/>
                    <a:latin typeface="Times New Roman" pitchFamily="24"/>
                    <a:ea typeface="Times New Roman" pitchFamily="24"/>
                    <a:cs typeface="宋体" pitchFamily="24"/>
                  </a:rPr>
                  <a:t>9.</a:t>
                </a:r>
                <a:r>
                  <a:rPr lang="zh-CN" altLang="zh-CN" sz="2400" b="0" i="0" u="none">
                    <a:solidFill>
                      <a:srgbClr val="000000"/>
                    </a:solidFill>
                    <a:effectLst/>
                    <a:latin typeface="Times New Roman" pitchFamily="24"/>
                    <a:ea typeface="楷体" pitchFamily="24"/>
                    <a:cs typeface="宋体" pitchFamily="24"/>
                  </a:rPr>
                  <a:t>（重庆市中考）</a:t>
                </a:r>
                <a:r>
                  <a:rPr lang="zh-CN" altLang="zh-CN" sz="2400" b="0" i="0" u="none">
                    <a:solidFill>
                      <a:srgbClr val="000000"/>
                    </a:solidFill>
                    <a:effectLst/>
                    <a:latin typeface="Times New Roman" pitchFamily="24"/>
                    <a:ea typeface="宋体" pitchFamily="24"/>
                    <a:cs typeface="宋体" pitchFamily="24"/>
                  </a:rPr>
                  <a:t>有三张背面完全一样，正面分别写有字母</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的卡片</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将其背面朝上并洗匀，从中随机抽取一张，记下卡片上的字母后放回洗匀，再从中随机抽取一张，则抽取的两张卡片上的字母相同的概率是</a:t>
                </a:r>
                <a:r>
                  <a:rPr lang="zh-CN" altLang="zh-CN" sz="100" b="0" i="0" spc="-100">
                    <a:solidFill>
                      <a:srgbClr val="FF0000"/>
                    </a:solidFill>
                    <a:effectLst/>
                    <a:latin typeface="Times New Roman" pitchFamily="24"/>
                    <a:ea typeface="宋体" pitchFamily="24"/>
                    <a:cs typeface="宋体" pitchFamily="24"/>
                  </a:rPr>
                  <a:t> </a:t>
                </a:r>
                <a:r>
                  <a:rPr lang="zh-CN" altLang="zh-CN" sz="2400" b="0" i="0" u="sng">
                    <a:solidFill>
                      <a:srgbClr val="000000"/>
                    </a:solidFill>
                    <a:effectLst/>
                    <a:latin typeface="Times New Roman" pitchFamily="24"/>
                    <a:ea typeface="宋体" pitchFamily="24"/>
                    <a:cs typeface="宋体" pitchFamily="24"/>
                  </a:rPr>
                  <a:t>　</a:t>
                </a:r>
                <a:r>
                  <a:rPr lang="zh-CN" altLang="zh-CN" sz="1200" b="0" i="0" u="sng">
                    <a:solidFill>
                      <a:srgbClr val="FF0000">
                        <a:alpha val="0"/>
                      </a:srgbClr>
                    </a:solidFill>
                    <a:effectLst/>
                    <a:latin typeface="Times New Roman" pitchFamily="12"/>
                    <a:ea typeface="宋体" pitchFamily="12"/>
                    <a:cs typeface="宋体" pitchFamily="12"/>
                  </a:rPr>
                  <a:t>​</a:t>
                </a:r>
                <a14:m>
                  <m:oMath xmlns:m="http://schemas.openxmlformats.org/officeDocument/2006/math">
                    <m:f>
                      <m:fPr>
                        <m:ctrlPr>
                          <a:rPr lang="en-US" altLang="zh-CN" sz="2400" b="0" i="1" u="sng" smtClean="0">
                            <a:solidFill>
                              <a:srgbClr val="FE0000">
                                <a:alpha val="0"/>
                              </a:srgbClr>
                            </a:solidFill>
                            <a:effectLst/>
                            <a:uFill>
                              <a:solidFill>
                                <a:srgbClr val="000000"/>
                              </a:solidFill>
                            </a:uFill>
                            <a:latin typeface="Cambria Math" panose="02040503050406030204" pitchFamily="18" charset="0"/>
                            <a:ea typeface="Cambria Math" panose="02040503050406030204" pitchFamily="48" charset="0"/>
                          </a:rPr>
                        </m:ctrlPr>
                      </m:fPr>
                      <m:num>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1</m:t>
                        </m:r>
                      </m:num>
                      <m:den>
                        <m:r>
                          <a:rPr lang="en-US" altLang="zh-CN" sz="2400" b="0" i="0" u="sng" smtClean="0">
                            <a:solidFill>
                              <a:srgbClr val="FE0000">
                                <a:alpha val="0"/>
                              </a:srgbClr>
                            </a:solidFill>
                            <a:effectLst/>
                            <a:uFill>
                              <a:solidFill>
                                <a:srgbClr val="000000"/>
                              </a:solidFill>
                            </a:uFill>
                            <a:latin typeface="Cambria Math" panose="02040503050406030204" pitchFamily="48" charset="0"/>
                            <a:ea typeface="Cambria Math" panose="02040503050406030204" pitchFamily="48" charset="0"/>
                          </a:rPr>
                          <m:t>3</m:t>
                        </m:r>
                      </m:den>
                    </m:f>
                  </m:oMath>
                </a14:m>
                <a:r>
                  <a:rPr lang="zh-CN" altLang="zh-CN" sz="2400" b="0" i="0" u="sng">
                    <a:solidFill>
                      <a:srgbClr val="000000"/>
                    </a:solidFill>
                    <a:effectLst/>
                    <a:uFill>
                      <a:solidFill>
                        <a:srgbClr val="000000"/>
                      </a:solidFill>
                    </a:uFill>
                    <a:latin typeface="Times New Roman" pitchFamily="24"/>
                    <a:ea typeface="宋体" pitchFamily="24"/>
                    <a:cs typeface="宋体" pitchFamily="24"/>
                  </a:rPr>
                  <a:t>　</a:t>
                </a:r>
                <a:r>
                  <a:rPr lang="zh-CN" altLang="zh-CN" sz="100" b="0" i="0" spc="-100">
                    <a:no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a:t>
                </a:r>
              </a:p>
              <a:p>
                <a:pPr algn="l" eaLnBrk="1" latinLnBrk="0" hangingPunct="0">
                  <a:lnSpc>
                    <a:spcPct val="110000"/>
                  </a:lnSpc>
                </a:pPr>
                <a:r>
                  <a:rPr lang="en-US" altLang="zh-CN" sz="2400" b="0" i="0" u="none">
                    <a:solidFill>
                      <a:srgbClr val="000000"/>
                    </a:solidFill>
                    <a:effectLst/>
                    <a:latin typeface="Times New Roman" pitchFamily="24"/>
                    <a:ea typeface="Times New Roman" pitchFamily="24"/>
                    <a:cs typeface="宋体" pitchFamily="24"/>
                  </a:rPr>
                  <a:t>10.</a:t>
                </a:r>
                <a:r>
                  <a:rPr lang="zh-CN" altLang="zh-CN" sz="2400" b="0" i="0" u="none">
                    <a:solidFill>
                      <a:srgbClr val="000000"/>
                    </a:solidFill>
                    <a:effectLst/>
                    <a:latin typeface="Times New Roman" pitchFamily="24"/>
                    <a:ea typeface="黑体" pitchFamily="24"/>
                    <a:cs typeface="宋体" pitchFamily="24"/>
                  </a:rPr>
                  <a:t>（湘潭市中考）</a:t>
                </a:r>
                <a:r>
                  <a:rPr lang="zh-CN" altLang="zh-CN" sz="2400" b="0" i="0" u="none">
                    <a:solidFill>
                      <a:srgbClr val="000000"/>
                    </a:solidFill>
                    <a:effectLst/>
                    <a:latin typeface="Times New Roman" pitchFamily="24"/>
                    <a:ea typeface="宋体" pitchFamily="24"/>
                    <a:cs typeface="宋体" pitchFamily="24"/>
                  </a:rPr>
                  <a:t>为落实</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双减</a:t>
                </a:r>
                <a:r>
                  <a:rPr lang="en-US" altLang="zh-CN" sz="2400" b="0" i="0" u="none">
                    <a:solidFill>
                      <a:srgbClr val="000000"/>
                    </a:solidFill>
                    <a:effectLst/>
                    <a:latin typeface="宋体" pitchFamily="24"/>
                    <a:ea typeface="宋体"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政策要求，丰富学生课余生活，某校七年级根据学生需求，组建了四个社团供学生选择：</a:t>
                </a:r>
                <a:r>
                  <a:rPr lang="en-US" altLang="zh-CN" sz="2400" b="0" i="1" u="none">
                    <a:solidFill>
                      <a:srgbClr val="000000"/>
                    </a:solidFill>
                    <a:effectLst/>
                    <a:latin typeface="Times New Roman" pitchFamily="24"/>
                    <a:ea typeface="Times New Roman" pitchFamily="24"/>
                    <a:cs typeface="宋体" pitchFamily="24"/>
                  </a:rPr>
                  <a:t>A</a:t>
                </a:r>
                <a:r>
                  <a:rPr lang="zh-CN" altLang="zh-CN" sz="2400" b="0" i="0" u="none">
                    <a:solidFill>
                      <a:srgbClr val="000000"/>
                    </a:solidFill>
                    <a:effectLst/>
                    <a:latin typeface="Times New Roman" pitchFamily="24"/>
                    <a:ea typeface="宋体" pitchFamily="24"/>
                    <a:cs typeface="宋体" pitchFamily="24"/>
                  </a:rPr>
                  <a:t>（合唱社团）、</a:t>
                </a:r>
                <a:r>
                  <a:rPr lang="en-US" altLang="zh-CN" sz="2400" b="0" i="1" u="none">
                    <a:solidFill>
                      <a:srgbClr val="000000"/>
                    </a:solidFill>
                    <a:effectLst/>
                    <a:latin typeface="Times New Roman" pitchFamily="24"/>
                    <a:ea typeface="Times New Roman" pitchFamily="24"/>
                    <a:cs typeface="宋体" pitchFamily="24"/>
                  </a:rPr>
                  <a:t>B</a:t>
                </a:r>
                <a:r>
                  <a:rPr lang="zh-CN" altLang="zh-CN" sz="2400" b="0" i="0" u="none">
                    <a:solidFill>
                      <a:srgbClr val="000000"/>
                    </a:solidFill>
                    <a:effectLst/>
                    <a:latin typeface="Times New Roman" pitchFamily="24"/>
                    <a:ea typeface="宋体" pitchFamily="24"/>
                    <a:cs typeface="宋体" pitchFamily="24"/>
                  </a:rPr>
                  <a:t>（硬笔书法社团）、</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（街舞社团）、</a:t>
                </a:r>
                <a:r>
                  <a:rPr lang="en-US" altLang="zh-CN" sz="2400" b="0" i="1" u="none">
                    <a:solidFill>
                      <a:srgbClr val="000000"/>
                    </a:solidFill>
                    <a:effectLst/>
                    <a:latin typeface="Times New Roman" pitchFamily="24"/>
                    <a:ea typeface="Times New Roman" pitchFamily="24"/>
                    <a:cs typeface="宋体" pitchFamily="24"/>
                  </a:rPr>
                  <a:t>D</a:t>
                </a:r>
                <a:r>
                  <a:rPr lang="zh-CN" altLang="zh-CN" sz="2400" b="0" i="0" u="none">
                    <a:solidFill>
                      <a:srgbClr val="000000"/>
                    </a:solidFill>
                    <a:effectLst/>
                    <a:latin typeface="Times New Roman" pitchFamily="24"/>
                    <a:ea typeface="宋体" pitchFamily="24"/>
                    <a:cs typeface="宋体" pitchFamily="24"/>
                  </a:rPr>
                  <a:t>（面点社团）</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学生从中任意选择两个社团参加活动</a:t>
                </a:r>
                <a:r>
                  <a:rPr lang="en-US" altLang="zh-CN" sz="2400" b="0" i="0" u="none">
                    <a:solidFill>
                      <a:srgbClr val="000000"/>
                    </a:solidFill>
                    <a:effectLst/>
                    <a:latin typeface="Times New Roman" pitchFamily="24"/>
                    <a:ea typeface="Times New Roman" pitchFamily="24"/>
                    <a:cs typeface="宋体" pitchFamily="24"/>
                  </a:rPr>
                  <a:t>.</a:t>
                </a:r>
              </a:p>
            </p:txBody>
          </p:sp>
        </mc:Choice>
        <mc:Fallback xmlns:a16="http://schemas.microsoft.com/office/drawing/2014/main" xmlns="">
          <p:sp>
            <p:nvSpPr>
              <p:cNvPr id="14503" name="yt_shape_14503" descr="{&quot;rangeId&quot;:8,&quot;hasSerialNum&quot;:1,&quot;mathAnswerShape&quot;:1}"/>
              <p:cNvSpPr txBox="1">
                <a:spLocks noRot="1" noChangeAspect="1" noMove="1" noResize="1" noEditPoints="1" noAdjustHandles="1" noChangeArrowheads="1" noChangeShapeType="1" noTextEdit="1"/>
              </p:cNvSpPr>
              <p:nvPr/>
            </p:nvSpPr>
            <p:spPr>
              <a:xfrm>
                <a:off x="540119" y="934330"/>
                <a:ext cx="11111999" cy="5349734"/>
              </a:xfrm>
              <a:prstGeom prst="rect">
                <a:avLst/>
              </a:prstGeom>
              <a:blipFill>
                <a:blip r:embed="rId2"/>
                <a:stretch>
                  <a:fillRect l="-1701" t="-1936" r="-1153" b="-262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 name="文本框 1">
                <a:extLst>
                  <a:ext uri="{FF2B5EF4-FFF2-40B4-BE49-F238E27FC236}">
                    <a16:creationId xmlns:a16="http://schemas.microsoft.com/office/drawing/2014/main" id="{AFE71510-3AA6-DE9F-5554-505EDDF0EBD2}"/>
                  </a:ext>
                </a:extLst>
              </p:cNvPr>
              <p:cNvSpPr txBox="1"/>
              <p:nvPr/>
            </p:nvSpPr>
            <p:spPr>
              <a:xfrm>
                <a:off x="1974108" y="1542666"/>
                <a:ext cx="308674" cy="665112"/>
              </a:xfrm>
              <a:prstGeom prst="rect">
                <a:avLst/>
              </a:prstGeom>
              <a:noFill/>
            </p:spPr>
            <p:txBody>
              <a:bodyPr vert="horz" wrap="none" rtlCol="0" anchor="ctr">
                <a:noAutofit/>
              </a:bodyPr>
              <a:lstStyle/>
              <a:p>
                <a:pPr>
                  <a:lnSpc>
                    <a:spcPct val="110000"/>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5</m:t>
                        </m:r>
                      </m:den>
                    </m:f>
                  </m:oMath>
                </a14:m>
                <a:endParaRPr lang="zh-CN" altLang="en-US">
                  <a:solidFill>
                    <a:srgbClr val="FF0000"/>
                  </a:solidFill>
                </a:endParaRPr>
              </a:p>
            </p:txBody>
          </p:sp>
        </mc:Choice>
        <mc:Fallback>
          <p:sp>
            <p:nvSpPr>
              <p:cNvPr id="2" name="文本框 1">
                <a:extLst>
                  <a:ext uri="{FF2B5EF4-FFF2-40B4-BE49-F238E27FC236}">
                    <a16:creationId xmlns:a16="http://schemas.microsoft.com/office/drawing/2014/main" id="{AFE71510-3AA6-DE9F-5554-505EDDF0EBD2}"/>
                  </a:ext>
                </a:extLst>
              </p:cNvPr>
              <p:cNvSpPr txBox="1">
                <a:spLocks noRot="1" noChangeAspect="1" noMove="1" noResize="1" noEditPoints="1" noAdjustHandles="1" noChangeArrowheads="1" noChangeShapeType="1" noTextEdit="1"/>
              </p:cNvSpPr>
              <p:nvPr/>
            </p:nvSpPr>
            <p:spPr>
              <a:xfrm>
                <a:off x="1974108" y="1542666"/>
                <a:ext cx="308674" cy="665112"/>
              </a:xfrm>
              <a:prstGeom prst="rect">
                <a:avLst/>
              </a:prstGeom>
              <a:blipFill>
                <a:blip r:embed="rId3"/>
                <a:stretch>
                  <a:fillRect l="-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 name="文本框 2">
                <a:extLst>
                  <a:ext uri="{FF2B5EF4-FFF2-40B4-BE49-F238E27FC236}">
                    <a16:creationId xmlns:a16="http://schemas.microsoft.com/office/drawing/2014/main" id="{ABCA1457-1E2A-D4D0-EC2C-23D92EE15542}"/>
                  </a:ext>
                </a:extLst>
              </p:cNvPr>
              <p:cNvSpPr txBox="1"/>
              <p:nvPr/>
            </p:nvSpPr>
            <p:spPr>
              <a:xfrm>
                <a:off x="2278908" y="2918838"/>
                <a:ext cx="308674" cy="661747"/>
              </a:xfrm>
              <a:prstGeom prst="rect">
                <a:avLst/>
              </a:prstGeom>
              <a:noFill/>
            </p:spPr>
            <p:txBody>
              <a:bodyPr vert="horz" wrap="none" rtlCol="0" anchor="ctr">
                <a:noAutofit/>
              </a:bodyPr>
              <a:lstStyle/>
              <a:p>
                <a:pPr>
                  <a:lnSpc>
                    <a:spcPct val="110000"/>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2</m:t>
                        </m:r>
                      </m:den>
                    </m:f>
                  </m:oMath>
                </a14:m>
                <a:endParaRPr lang="zh-CN" altLang="en-US">
                  <a:solidFill>
                    <a:srgbClr val="FF0000"/>
                  </a:solidFill>
                </a:endParaRPr>
              </a:p>
            </p:txBody>
          </p:sp>
        </mc:Choice>
        <mc:Fallback>
          <p:sp>
            <p:nvSpPr>
              <p:cNvPr id="3" name="文本框 2">
                <a:extLst>
                  <a:ext uri="{FF2B5EF4-FFF2-40B4-BE49-F238E27FC236}">
                    <a16:creationId xmlns:a16="http://schemas.microsoft.com/office/drawing/2014/main" id="{ABCA1457-1E2A-D4D0-EC2C-23D92EE15542}"/>
                  </a:ext>
                </a:extLst>
              </p:cNvPr>
              <p:cNvSpPr txBox="1">
                <a:spLocks noRot="1" noChangeAspect="1" noMove="1" noResize="1" noEditPoints="1" noAdjustHandles="1" noChangeArrowheads="1" noChangeShapeType="1" noTextEdit="1"/>
              </p:cNvSpPr>
              <p:nvPr/>
            </p:nvSpPr>
            <p:spPr>
              <a:xfrm>
                <a:off x="2278908" y="2918838"/>
                <a:ext cx="308674" cy="661747"/>
              </a:xfrm>
              <a:prstGeom prst="rect">
                <a:avLst/>
              </a:prstGeom>
              <a:blipFill>
                <a:blip r:embed="rId4"/>
                <a:stretch>
                  <a:fillRect l="-2000"/>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F3BB3961-6564-34E3-6789-133EA0813B9D}"/>
                  </a:ext>
                </a:extLst>
              </p:cNvPr>
              <p:cNvSpPr txBox="1"/>
              <p:nvPr/>
            </p:nvSpPr>
            <p:spPr>
              <a:xfrm>
                <a:off x="7460507" y="4291645"/>
                <a:ext cx="308674" cy="663778"/>
              </a:xfrm>
              <a:prstGeom prst="rect">
                <a:avLst/>
              </a:prstGeom>
              <a:noFill/>
            </p:spPr>
            <p:txBody>
              <a:bodyPr vert="horz" wrap="none" rtlCol="0" anchor="ctr">
                <a:noAutofit/>
              </a:bodyPr>
              <a:lstStyle/>
              <a:p>
                <a:pPr>
                  <a:lnSpc>
                    <a:spcPct val="110000"/>
                  </a:lnSpc>
                </a:pPr>
                <a:r>
                  <a:rPr kumimoji="0" lang="zh-CN" altLang="zh-CN" sz="1200" b="0" i="0" strike="noStrike" kern="1200" cap="none" spc="0" normalizeH="0" baseline="0" noProof="0">
                    <a:ln>
                      <a:noFill/>
                    </a:ln>
                    <a:solidFill>
                      <a:srgbClr val="FF0000"/>
                    </a:solidFill>
                    <a:effectLst/>
                    <a:uLnTx/>
                    <a:uFillTx/>
                    <a:latin typeface="Times New Roman" pitchFamily="12"/>
                    <a:ea typeface="宋体" pitchFamily="12"/>
                    <a:cs typeface="宋体" pitchFamily="12"/>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
                              <a:solidFill>
                                <a:srgbClr val="000000"/>
                              </a:solidFill>
                            </a:uFill>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
                              <a:solidFill>
                                <a:srgbClr val="000000"/>
                              </a:solidFill>
                            </a:uFill>
                            <a:latin typeface="Cambria Math" panose="02040503050406030204" pitchFamily="48" charset="0"/>
                            <a:ea typeface="Cambria Math" panose="02040503050406030204" pitchFamily="48" charset="0"/>
                          </a:rPr>
                          <m:t>3</m:t>
                        </m:r>
                      </m:den>
                    </m:f>
                  </m:oMath>
                </a14:m>
                <a:endParaRPr lang="zh-CN" altLang="en-US">
                  <a:solidFill>
                    <a:srgbClr val="FF0000"/>
                  </a:solidFill>
                </a:endParaRPr>
              </a:p>
            </p:txBody>
          </p:sp>
        </mc:Choice>
        <mc:Fallback>
          <p:sp>
            <p:nvSpPr>
              <p:cNvPr id="4" name="文本框 3">
                <a:extLst>
                  <a:ext uri="{FF2B5EF4-FFF2-40B4-BE49-F238E27FC236}">
                    <a16:creationId xmlns:a16="http://schemas.microsoft.com/office/drawing/2014/main" id="{F3BB3961-6564-34E3-6789-133EA0813B9D}"/>
                  </a:ext>
                </a:extLst>
              </p:cNvPr>
              <p:cNvSpPr txBox="1">
                <a:spLocks noRot="1" noChangeAspect="1" noMove="1" noResize="1" noEditPoints="1" noAdjustHandles="1" noChangeArrowheads="1" noChangeShapeType="1" noTextEdit="1"/>
              </p:cNvSpPr>
              <p:nvPr/>
            </p:nvSpPr>
            <p:spPr>
              <a:xfrm>
                <a:off x="7460507" y="4291645"/>
                <a:ext cx="308674" cy="663778"/>
              </a:xfrm>
              <a:prstGeom prst="rect">
                <a:avLst/>
              </a:prstGeom>
              <a:blipFill>
                <a:blip r:embed="rId5"/>
                <a:stretch>
                  <a:fillRect l="-20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10" name="yt_shape_14510"/>
          <p:cNvSpPr txBox="1"/>
          <p:nvPr/>
        </p:nvSpPr>
        <p:spPr>
          <a:xfrm>
            <a:off x="540119" y="1157097"/>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）小明对这</a:t>
            </a:r>
            <a:r>
              <a:rPr lang="en-US" altLang="zh-CN" sz="2400" b="0" i="0" u="none">
                <a:solidFill>
                  <a:srgbClr val="000000"/>
                </a:solidFill>
                <a:effectLst/>
                <a:latin typeface="Times New Roman" pitchFamily="24"/>
                <a:ea typeface="Times New Roman" pitchFamily="24"/>
                <a:cs typeface="宋体" pitchFamily="24"/>
              </a:rPr>
              <a:t>4</a:t>
            </a:r>
            <a:r>
              <a:rPr lang="zh-CN" altLang="zh-CN" sz="2400" b="0" i="0" u="none">
                <a:solidFill>
                  <a:srgbClr val="000000"/>
                </a:solidFill>
                <a:effectLst/>
                <a:latin typeface="Times New Roman" pitchFamily="24"/>
                <a:ea typeface="宋体" pitchFamily="24"/>
                <a:cs typeface="宋体" pitchFamily="24"/>
              </a:rPr>
              <a:t>个社团都很感兴趣，如果他随机选择两个社团，请列举出所有的可能结果；</a:t>
            </a:r>
          </a:p>
        </p:txBody>
      </p:sp>
      <p:sp>
        <p:nvSpPr>
          <p:cNvPr id="14511" name="yt_shape_14511"/>
          <p:cNvSpPr txBox="1"/>
          <p:nvPr/>
        </p:nvSpPr>
        <p:spPr>
          <a:xfrm>
            <a:off x="540119" y="2116532"/>
            <a:ext cx="11111999" cy="908647"/>
          </a:xfrm>
          <a:prstGeom prst="rect">
            <a:avLst/>
          </a:prstGeom>
        </p:spPr>
        <p:txBody>
          <a:bodyPr vert="horz" wrap="square" lIns="0" tIns="0" rIns="0" bIns="0" rtlCol="0">
            <a:spAutoFit/>
          </a:bodyPr>
          <a:lstStyle/>
          <a:p>
            <a:pPr algn="l" eaLnBrk="1"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）小宇和小江在选择过程中，首先都选了社团</a:t>
            </a:r>
            <a:r>
              <a:rPr lang="en-US" altLang="zh-CN" sz="2400" b="0" i="1" u="none">
                <a:solidFill>
                  <a:srgbClr val="000000"/>
                </a:solidFill>
                <a:effectLst/>
                <a:latin typeface="Times New Roman" pitchFamily="24"/>
                <a:ea typeface="Times New Roman" pitchFamily="24"/>
                <a:cs typeface="宋体" pitchFamily="24"/>
              </a:rPr>
              <a:t>C</a:t>
            </a:r>
            <a:r>
              <a:rPr lang="zh-CN" altLang="zh-CN" sz="2400" b="0" i="0" u="none">
                <a:solidFill>
                  <a:srgbClr val="000000"/>
                </a:solidFill>
                <a:effectLst/>
                <a:latin typeface="Times New Roman" pitchFamily="24"/>
                <a:ea typeface="宋体" pitchFamily="24"/>
                <a:cs typeface="宋体" pitchFamily="24"/>
              </a:rPr>
              <a:t>（街舞社团），第二个社团他俩决定随机选择，请用列表法或画树状图法求他俩选到相同社团的概率</a:t>
            </a:r>
            <a:r>
              <a:rPr lang="en-US" altLang="zh-CN" sz="2400" b="0" i="0" u="none">
                <a:solidFill>
                  <a:srgbClr val="000000"/>
                </a:solidFill>
                <a:effectLst/>
                <a:latin typeface="Times New Roman" pitchFamily="24"/>
                <a:ea typeface="Times New Roman" pitchFamily="24"/>
                <a:cs typeface="宋体" pitchFamily="24"/>
              </a:rPr>
              <a:t>.</a:t>
            </a:r>
          </a:p>
        </p:txBody>
      </p:sp>
      <p:sp>
        <p:nvSpPr>
          <p:cNvPr id="14512" name="yt_shape_14512"/>
          <p:cNvSpPr txBox="1"/>
          <p:nvPr/>
        </p:nvSpPr>
        <p:spPr>
          <a:xfrm>
            <a:off x="540000" y="3075967"/>
            <a:ext cx="8641789"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）所有可能的结果有</a:t>
            </a:r>
            <a:r>
              <a:rPr lang="en-US" altLang="zh-CN" sz="2400" b="0" i="0" u="none">
                <a:solidFill>
                  <a:srgbClr val="FF0000">
                    <a:alpha val="0"/>
                  </a:srgbClr>
                </a:solidFill>
                <a:effectLst/>
                <a:latin typeface="Times New Roman" pitchFamily="24"/>
                <a:ea typeface="Times New Roman" pitchFamily="24"/>
                <a:cs typeface="宋体" pitchFamily="24"/>
              </a:rPr>
              <a:t>6</a:t>
            </a:r>
            <a:r>
              <a:rPr lang="zh-CN" altLang="zh-CN" sz="2400" b="0" i="0" u="none">
                <a:solidFill>
                  <a:srgbClr val="FF0000">
                    <a:alpha val="0"/>
                  </a:srgbClr>
                </a:solidFill>
                <a:effectLst/>
                <a:latin typeface="Times New Roman" pitchFamily="24"/>
                <a:ea typeface="黑体" pitchFamily="24"/>
                <a:cs typeface="宋体" pitchFamily="24"/>
              </a:rPr>
              <a:t>种：</a:t>
            </a:r>
            <a:r>
              <a:rPr lang="en-US" altLang="zh-CN" sz="2400" b="0" i="1" u="none">
                <a:solidFill>
                  <a:srgbClr val="FF0000">
                    <a:alpha val="0"/>
                  </a:srgbClr>
                </a:solidFill>
                <a:effectLst/>
                <a:latin typeface="Times New Roman" pitchFamily="24"/>
                <a:ea typeface="Times New Roman" pitchFamily="24"/>
                <a:cs typeface="宋体" pitchFamily="24"/>
              </a:rPr>
              <a:t>AB</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AC</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AD</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BC</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BD</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1" u="none">
                <a:solidFill>
                  <a:srgbClr val="FF0000">
                    <a:alpha val="0"/>
                  </a:srgbClr>
                </a:solidFill>
                <a:effectLst/>
                <a:latin typeface="Times New Roman" pitchFamily="24"/>
                <a:ea typeface="Times New Roman" pitchFamily="24"/>
                <a:cs typeface="宋体" pitchFamily="24"/>
              </a:rPr>
              <a:t>CD</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p:sp>
        <p:nvSpPr>
          <p:cNvPr id="14513" name="yt_shape_14513"/>
          <p:cNvSpPr txBox="1"/>
          <p:nvPr/>
        </p:nvSpPr>
        <p:spPr>
          <a:xfrm>
            <a:off x="540000" y="3555270"/>
            <a:ext cx="2923877"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）画树状图如下：</a:t>
            </a:r>
            <a:r>
              <a:rPr lang="zh-CN" altLang="zh-CN" sz="100" b="0" i="0" u="none">
                <a:noFill/>
                <a:effectLst/>
                <a:latin typeface="Times New Roman"/>
                <a:ea typeface="宋体"/>
                <a:cs typeface="宋体"/>
              </a:rPr>
              <a:t>⁠</a:t>
            </a:r>
          </a:p>
        </p:txBody>
      </p:sp>
      <p:sp>
        <p:nvSpPr>
          <p:cNvPr id="14515" name="yt_shape_14515"/>
          <p:cNvSpPr txBox="1"/>
          <p:nvPr/>
        </p:nvSpPr>
        <p:spPr>
          <a:xfrm>
            <a:off x="4464898" y="4186937"/>
            <a:ext cx="2873735" cy="630365"/>
          </a:xfrm>
          <a:prstGeom prst="rect">
            <a:avLst/>
          </a:prstGeom>
        </p:spPr>
        <p:txBody>
          <a:bodyPr vert="horz" wrap="none" lIns="0" tIns="0" rIns="0" bIns="0" rtlCol="0">
            <a:spAutoFit/>
          </a:bodyPr>
          <a:lstStyle/>
          <a:p>
            <a:pPr algn="l" eaLnBrk="1" latinLnBrk="0" hangingPunct="0">
              <a:lnSpc>
                <a:spcPct val="129999"/>
              </a:lnSpc>
            </a:pPr>
            <a:r>
              <a:rPr lang="en-US" altLang="zh-CN" sz="3500" b="0" i="0" u="none" spc="-3500">
                <a:solidFill>
                  <a:srgbClr val="1EE3CF"/>
                </a:solidFill>
                <a:effectLst/>
                <a:latin typeface="Times New Roman" pitchFamily="35"/>
                <a:ea typeface="宋体" pitchFamily="35"/>
                <a:cs typeface="宋体" pitchFamily="35"/>
              </a:rPr>
              <a:t> </a:t>
            </a:r>
            <a:r>
              <a:rPr lang="en-US" altLang="zh-CN" sz="3500" b="0" i="0" u="none" spc="21534">
                <a:solidFill>
                  <a:srgbClr val="1EE3CF"/>
                </a:solidFill>
                <a:effectLst/>
                <a:latin typeface="Times New Roman" pitchFamily="35"/>
                <a:ea typeface="宋体" pitchFamily="35"/>
                <a:cs typeface="宋体" pitchFamily="35"/>
              </a:rPr>
              <a:t> </a:t>
            </a:r>
            <a:r>
              <a:rPr lang="zh-CN" altLang="zh-CN" sz="100" b="0" i="0" u="none">
                <a:noFill/>
                <a:effectLst/>
                <a:latin typeface="Times New Roman"/>
                <a:ea typeface="宋体"/>
                <a:cs typeface="宋体"/>
              </a:rPr>
              <a:t>⁠</a:t>
            </a:r>
          </a:p>
        </p:txBody>
      </p:sp>
      <p:pic>
        <p:nvPicPr>
          <p:cNvPr id="14514" name="yt_image_1451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464898" y="4186937"/>
            <a:ext cx="2845287" cy="701802"/>
          </a:xfrm>
          <a:prstGeom prst="rect">
            <a:avLst/>
          </a:prstGeom>
          <a:noFill/>
          <a:extLst>
            <a:ext uri="{909E8E84-426E-40DD-AFC4-6F175D3DCCD1}">
              <a14:hiddenFill xmlns:a14="http://schemas.microsoft.com/office/drawing/2010/main">
                <a:solidFill>
                  <a:srgbClr val="FFFFFF"/>
                </a:solidFill>
              </a14:hiddenFill>
            </a:ext>
          </a:extLst>
        </p:spPr>
      </p:pic>
      <p:sp>
        <p:nvSpPr>
          <p:cNvPr id="14517" name="yt_shape_14517"/>
          <p:cNvSpPr txBox="1"/>
          <p:nvPr/>
        </p:nvSpPr>
        <p:spPr>
          <a:xfrm>
            <a:off x="540000" y="4939372"/>
            <a:ext cx="8694688"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共有</a:t>
            </a:r>
            <a:r>
              <a:rPr lang="en-US" altLang="zh-CN" sz="2400" b="0" i="0" u="none">
                <a:solidFill>
                  <a:srgbClr val="FF0000">
                    <a:alpha val="0"/>
                  </a:srgbClr>
                </a:solidFill>
                <a:effectLst/>
                <a:latin typeface="Times New Roman" pitchFamily="24"/>
                <a:ea typeface="Times New Roman" pitchFamily="24"/>
                <a:cs typeface="宋体" pitchFamily="24"/>
              </a:rPr>
              <a:t>9</a:t>
            </a:r>
            <a:r>
              <a:rPr lang="zh-CN" altLang="zh-CN" sz="2400" b="0" i="0" u="none">
                <a:solidFill>
                  <a:srgbClr val="FF0000">
                    <a:alpha val="0"/>
                  </a:srgbClr>
                </a:solidFill>
                <a:effectLst/>
                <a:latin typeface="Times New Roman" pitchFamily="24"/>
                <a:ea typeface="黑体" pitchFamily="24"/>
                <a:cs typeface="宋体" pitchFamily="24"/>
              </a:rPr>
              <a:t>种可能的结果，其中小宇和小江选到相同社团的结果有</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种</a:t>
            </a:r>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AlternateContent xmlns:mc="http://schemas.openxmlformats.org/markup-compatibility/2006" xmlns:a14="http://schemas.microsoft.com/office/drawing/2010/main">
        <mc:Choice Requires="a14">
          <p:sp>
            <p:nvSpPr>
              <p:cNvPr id="14518" name="yt_shape_14518"/>
              <p:cNvSpPr txBox="1"/>
              <p:nvPr/>
            </p:nvSpPr>
            <p:spPr>
              <a:xfrm>
                <a:off x="540000" y="5418675"/>
                <a:ext cx="5140831" cy="642227"/>
              </a:xfrm>
              <a:prstGeom prst="rect">
                <a:avLst/>
              </a:prstGeom>
            </p:spPr>
            <p:txBody>
              <a:bodyPr vert="horz" wrap="none" lIns="0" tIns="0" rIns="0" bIns="0" rtlCol="0">
                <a:spAutoFit/>
              </a:bodyPr>
              <a:lstStyle/>
              <a:p>
                <a:pPr algn="l" eaLnBrk="1" latinLnBrk="0" hangingPunct="0">
                  <a:lnSpc>
                    <a:spcPct val="129999"/>
                  </a:lnSpc>
                </a:pPr>
                <a:r>
                  <a:rPr lang="en-US" altLang="zh-CN" sz="2400" b="0" i="0" u="none">
                    <a:solidFill>
                      <a:srgbClr val="FF0000">
                        <a:alpha val="0"/>
                      </a:srgbClr>
                    </a:solidFill>
                    <a:effectLst/>
                    <a:latin typeface="宋体" pitchFamily="24"/>
                    <a:ea typeface="宋体" pitchFamily="24"/>
                    <a:cs typeface="宋体" pitchFamily="24"/>
                  </a:rPr>
                  <a:t>∴</a:t>
                </a:r>
                <a:r>
                  <a:rPr lang="zh-CN" altLang="zh-CN" sz="2400" b="0" i="0" u="none">
                    <a:solidFill>
                      <a:srgbClr val="FF0000">
                        <a:alpha val="0"/>
                      </a:srgbClr>
                    </a:solidFill>
                    <a:effectLst/>
                    <a:latin typeface="Times New Roman" pitchFamily="24"/>
                    <a:ea typeface="黑体" pitchFamily="24"/>
                    <a:cs typeface="宋体" pitchFamily="24"/>
                  </a:rPr>
                  <a:t>他们选到相同社团的概率为</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9</m:t>
                        </m:r>
                      </m:den>
                    </m:f>
                  </m:oMath>
                </a14:m>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1</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xmlns:a16="http://schemas.microsoft.com/office/drawing/2014/main" xmlns="">
          <p:sp>
            <p:nvSpPr>
              <p:cNvPr id="14518" name="yt_shape_14518" descr="{&quot;rangeId&quot;:8,&quot;mathAnswerShape&quot;:1}"/>
              <p:cNvSpPr txBox="1">
                <a:spLocks noRot="1" noChangeAspect="1" noMove="1" noResize="1" noEditPoints="1" noAdjustHandles="1" noChangeArrowheads="1" noChangeShapeType="1" noTextEdit="1"/>
              </p:cNvSpPr>
              <p:nvPr/>
            </p:nvSpPr>
            <p:spPr>
              <a:xfrm>
                <a:off x="540000" y="5418675"/>
                <a:ext cx="5140831" cy="642227"/>
              </a:xfrm>
              <a:prstGeom prst="rect">
                <a:avLst/>
              </a:prstGeom>
              <a:blipFill>
                <a:blip r:embed="rId3"/>
                <a:stretch>
                  <a:fillRect l="-3677" r="-2610" b="-1523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50850705-6EA3-6D1F-1158-C52F098AE7B2}"/>
              </a:ext>
            </a:extLst>
          </p:cNvPr>
          <p:cNvSpPr txBox="1"/>
          <p:nvPr/>
        </p:nvSpPr>
        <p:spPr>
          <a:xfrm>
            <a:off x="449989" y="3029161"/>
            <a:ext cx="8738298"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）所有可能的结果有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6</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AB</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AC</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AD</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BC</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BD</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CD</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p:sp>
        <p:nvSpPr>
          <p:cNvPr id="3" name="文本框 2">
            <a:extLst>
              <a:ext uri="{FF2B5EF4-FFF2-40B4-BE49-F238E27FC236}">
                <a16:creationId xmlns:a16="http://schemas.microsoft.com/office/drawing/2014/main" id="{B5C14C61-AB1B-33E2-3019-DAA2781384D5}"/>
              </a:ext>
            </a:extLst>
          </p:cNvPr>
          <p:cNvSpPr txBox="1"/>
          <p:nvPr/>
        </p:nvSpPr>
        <p:spPr>
          <a:xfrm>
            <a:off x="449989" y="3508464"/>
            <a:ext cx="3075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）画树状图如下：</a:t>
            </a:r>
            <a:endParaRPr lang="zh-CN" altLang="en-US">
              <a:solidFill>
                <a:srgbClr val="FF0000"/>
              </a:solidFill>
            </a:endParaRPr>
          </a:p>
        </p:txBody>
      </p:sp>
      <p:sp>
        <p:nvSpPr>
          <p:cNvPr id="4" name="文本框 3">
            <a:extLst>
              <a:ext uri="{FF2B5EF4-FFF2-40B4-BE49-F238E27FC236}">
                <a16:creationId xmlns:a16="http://schemas.microsoft.com/office/drawing/2014/main" id="{FDBB60A2-C951-9D74-745B-50E17EC58165}"/>
              </a:ext>
            </a:extLst>
          </p:cNvPr>
          <p:cNvSpPr txBox="1"/>
          <p:nvPr/>
        </p:nvSpPr>
        <p:spPr>
          <a:xfrm>
            <a:off x="449989" y="4892566"/>
            <a:ext cx="87906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9</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种可能的结果，其中小宇和小江选到相同社团的结果有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AlternateContent xmlns:mc="http://schemas.openxmlformats.org/markup-compatibility/2006" xmlns:a14="http://schemas.microsoft.com/office/drawing/2010/main">
        <mc:Choice Requires="a14">
          <p:sp>
            <p:nvSpPr>
              <p:cNvPr id="5" name="文本框 4">
                <a:extLst>
                  <a:ext uri="{FF2B5EF4-FFF2-40B4-BE49-F238E27FC236}">
                    <a16:creationId xmlns:a16="http://schemas.microsoft.com/office/drawing/2014/main" id="{5AB5C066-9824-14B9-0823-F63B4C4B986A}"/>
                  </a:ext>
                </a:extLst>
              </p:cNvPr>
              <p:cNvSpPr txBox="1"/>
              <p:nvPr/>
            </p:nvSpPr>
            <p:spPr>
              <a:xfrm>
                <a:off x="449989" y="5371869"/>
                <a:ext cx="5271198" cy="729628"/>
              </a:xfrm>
              <a:prstGeom prst="rect">
                <a:avLst/>
              </a:prstGeom>
              <a:noFill/>
            </p:spPr>
            <p:txBody>
              <a:bodyPr vert="horz" wrap="none" rtlCol="0" anchor="ctr">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宋体" pitchFamily="24"/>
                  </a:rPr>
                  <a:t>∴</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他们选到相同社团的概率为</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9</m:t>
                        </m:r>
                      </m:den>
                    </m:f>
                  </m:oMath>
                </a14:m>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1</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xmlns:a16="http://schemas.microsoft.com/office/drawing/2014/main" xmlns="">
          <p:sp>
            <p:nvSpPr>
              <p:cNvPr id="5" name="文本框 4" descr="{'rangeId': 8, 'mathAnswerShape': 1}">
                <a:extLst>
                  <a:ext uri="{FF2B5EF4-FFF2-40B4-BE49-F238E27FC236}">
                    <a16:creationId xmlns:a16="http://schemas.microsoft.com/office/drawing/2014/main" id="{5AB5C066-9824-14B9-0823-F63B4C4B986A}"/>
                  </a:ext>
                </a:extLst>
              </p:cNvPr>
              <p:cNvSpPr txBox="1">
                <a:spLocks noRot="1" noChangeAspect="1" noMove="1" noResize="1" noEditPoints="1" noAdjustHandles="1" noChangeArrowheads="1" noChangeShapeType="1" noTextEdit="1"/>
              </p:cNvSpPr>
              <p:nvPr/>
            </p:nvSpPr>
            <p:spPr>
              <a:xfrm>
                <a:off x="449989" y="5371869"/>
                <a:ext cx="5271198" cy="729628"/>
              </a:xfrm>
              <a:prstGeom prst="rect">
                <a:avLst/>
              </a:prstGeom>
              <a:blipFill>
                <a:blip r:embed="rId4"/>
                <a:stretch>
                  <a:fillRect l="-1850" r="-1734" b="-7500"/>
                </a:stretch>
              </a:blipFill>
            </p:spPr>
            <p:txBody>
              <a:bodyPr/>
              <a:lstStyle/>
              <a:p>
                <a:r>
                  <a:rPr lang="zh-CN" altLang="en-US">
                    <a:noFill/>
                  </a:rPr>
                  <a:t> </a:t>
                </a:r>
              </a:p>
            </p:txBody>
          </p:sp>
        </mc:Fallback>
      </mc:AlternateContent>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14514"/>
                                        </p:tgtEl>
                                        <p:attrNameLst>
                                          <p:attrName>style.visibility</p:attrName>
                                        </p:attrNameLst>
                                      </p:cBhvr>
                                      <p:to>
                                        <p:strVal val="visible"/>
                                      </p:to>
                                    </p:set>
                                    <p:animEffect transition="in" filter="blinds(horizontal)">
                                      <p:cBhvr>
                                        <p:cTn id="15" dur="500"/>
                                        <p:tgtEl>
                                          <p:spTgt spid="1451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blinds(horizontal)">
                                      <p:cBhvr>
                                        <p:cTn id="18" dur="500"/>
                                        <p:tgtEl>
                                          <p:spTgt spid="4">
                                            <p:txEl>
                                              <p:pRg st="0" end="0"/>
                                            </p:txEl>
                                          </p:spTgt>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xEl>
                                              <p:pRg st="0" end="0"/>
                                            </p:txEl>
                                          </p:spTgt>
                                        </p:tgtEl>
                                        <p:attrNameLst>
                                          <p:attrName>style.visibility</p:attrName>
                                        </p:attrNameLst>
                                      </p:cBhvr>
                                      <p:to>
                                        <p:strVal val="visible"/>
                                      </p:to>
                                    </p:set>
                                    <p:animEffect transition="in" filter="blinds(horizontal)">
                                      <p:cBhvr>
                                        <p:cTn id="21"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20" name="yt_shape_14520"/>
          <p:cNvSpPr txBox="1"/>
          <p:nvPr/>
        </p:nvSpPr>
        <p:spPr>
          <a:xfrm>
            <a:off x="540000" y="1612638"/>
            <a:ext cx="3472104" cy="428515"/>
          </a:xfrm>
          <a:prstGeom prst="rect">
            <a:avLst/>
          </a:prstGeom>
        </p:spPr>
        <p:txBody>
          <a:bodyPr vert="horz" wrap="none" lIns="0" tIns="0" rIns="0" bIns="0" rtlCol="0">
            <a:spAutoFit/>
          </a:bodyPr>
          <a:lstStyle/>
          <a:p>
            <a:pPr algn="l" eaLnBrk="1" latinLnBrk="0" hangingPunct="0">
              <a:lnSpc>
                <a:spcPct val="129999"/>
              </a:lnSpc>
            </a:pPr>
            <a:r>
              <a:rPr lang="zh-CN" altLang="zh-CN" sz="2250" b="0" i="0" u="none">
                <a:noFill/>
                <a:effectLst/>
                <a:latin typeface="Times New Roman" pitchFamily="22"/>
                <a:ea typeface="Times New Roman" pitchFamily="22"/>
                <a:cs typeface="宋体" pitchFamily="22"/>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300" b="0" i="0" u="none">
                <a:solidFill>
                  <a:srgbClr val="1EE3CF"/>
                </a:solidFill>
                <a:effectLst/>
                <a:latin typeface="Times New Roman" pitchFamily="3"/>
                <a:ea typeface="宋体" pitchFamily="3"/>
                <a:cs typeface="宋体" pitchFamily="3"/>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用频率估计概率</a:t>
            </a:r>
          </a:p>
        </p:txBody>
      </p:sp>
      <p:sp>
        <p:nvSpPr>
          <p:cNvPr id="14521" name="yt_shape_14521"/>
          <p:cNvSpPr txBox="1"/>
          <p:nvPr/>
        </p:nvSpPr>
        <p:spPr>
          <a:xfrm>
            <a:off x="540119" y="2091941"/>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11.</a:t>
            </a:r>
            <a:r>
              <a:rPr lang="zh-CN" altLang="zh-CN" sz="2400" b="0" i="0" u="none">
                <a:solidFill>
                  <a:srgbClr val="000000"/>
                </a:solidFill>
                <a:effectLst/>
                <a:latin typeface="Times New Roman" pitchFamily="24"/>
                <a:ea typeface="宋体" pitchFamily="24"/>
                <a:cs typeface="宋体" pitchFamily="24"/>
              </a:rPr>
              <a:t>一个盒子中装有</a:t>
            </a:r>
            <a:r>
              <a:rPr lang="en-US" altLang="zh-CN" sz="2400" b="0" i="0" u="none">
                <a:solidFill>
                  <a:srgbClr val="000000"/>
                </a:solidFill>
                <a:effectLst/>
                <a:latin typeface="Times New Roman" pitchFamily="24"/>
                <a:ea typeface="Times New Roman" pitchFamily="24"/>
                <a:cs typeface="宋体" pitchFamily="24"/>
              </a:rPr>
              <a:t>20</a:t>
            </a:r>
            <a:r>
              <a:rPr lang="zh-CN" altLang="zh-CN" sz="2400" b="0" i="0" u="none">
                <a:solidFill>
                  <a:srgbClr val="000000"/>
                </a:solidFill>
                <a:effectLst/>
                <a:latin typeface="Times New Roman" pitchFamily="24"/>
                <a:ea typeface="宋体" pitchFamily="24"/>
                <a:cs typeface="宋体" pitchFamily="24"/>
              </a:rPr>
              <a:t>颗蓝色幸运星，若干颗红色幸运星和</a:t>
            </a:r>
            <a:r>
              <a:rPr lang="en-US" altLang="zh-CN" sz="2400" b="0" i="0" u="none">
                <a:solidFill>
                  <a:srgbClr val="000000"/>
                </a:solidFill>
                <a:effectLst/>
                <a:latin typeface="Times New Roman" pitchFamily="24"/>
                <a:ea typeface="Times New Roman" pitchFamily="24"/>
                <a:cs typeface="宋体" pitchFamily="24"/>
              </a:rPr>
              <a:t>15</a:t>
            </a:r>
            <a:r>
              <a:rPr lang="zh-CN" altLang="zh-CN" sz="2400" b="0" i="0" u="none">
                <a:solidFill>
                  <a:srgbClr val="000000"/>
                </a:solidFill>
                <a:effectLst/>
                <a:latin typeface="Times New Roman" pitchFamily="24"/>
                <a:ea typeface="宋体" pitchFamily="24"/>
                <a:cs typeface="宋体" pitchFamily="24"/>
              </a:rPr>
              <a:t>颗黄色幸运星</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小明通过多次摸取幸运星试验后发现，摸取到红色幸运星的频率稳定在</a:t>
            </a:r>
            <a:r>
              <a:rPr lang="en-US" altLang="zh-CN" sz="2400" b="0" i="0" u="none">
                <a:solidFill>
                  <a:srgbClr val="000000"/>
                </a:solidFill>
                <a:effectLst/>
                <a:latin typeface="Times New Roman" pitchFamily="24"/>
                <a:ea typeface="Times New Roman" pitchFamily="24"/>
                <a:cs typeface="宋体" pitchFamily="24"/>
              </a:rPr>
              <a:t>0.5</a:t>
            </a:r>
            <a:r>
              <a:rPr lang="zh-CN" altLang="zh-CN" sz="2400" b="0" i="0" u="none">
                <a:solidFill>
                  <a:srgbClr val="000000"/>
                </a:solidFill>
                <a:effectLst/>
                <a:latin typeface="Times New Roman" pitchFamily="24"/>
                <a:ea typeface="宋体" pitchFamily="24"/>
                <a:cs typeface="宋体" pitchFamily="24"/>
              </a:rPr>
              <a:t>左右</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若小明在盒子中随机摸取一颗幸运星，则摸到黄色幸运星的可能性约为（</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mc:AlternateContent xmlns:mc="http://schemas.openxmlformats.org/markup-compatibility/2006" xmlns:a14="http://schemas.microsoft.com/office/drawing/2010/main">
        <mc:Choice Requires="a14">
          <p:graphicFrame>
            <p:nvGraphicFramePr>
              <p:cNvPr id="14522" name="yt_table_14522" title="H_49.95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77420017"/>
                  </p:ext>
                </p:extLst>
              </p:nvPr>
            </p:nvGraphicFramePr>
            <p:xfrm>
              <a:off x="540000" y="3531507"/>
              <a:ext cx="6928803" cy="634429"/>
            </p:xfrm>
            <a:graphic>
              <a:graphicData uri="http://schemas.openxmlformats.org/drawingml/2006/table">
                <a:tbl>
                  <a:tblPr/>
                  <a:tblGrid>
                    <a:gridCol w="1941830">
                      <a:extLst>
                        <a:ext uri="{9D8B030D-6E8A-4147-A177-3AD203B41FA5}">
                          <a16:colId xmlns:a16="http://schemas.microsoft.com/office/drawing/2014/main" val="10721"/>
                        </a:ext>
                      </a:extLst>
                    </a:gridCol>
                    <a:gridCol w="1924368">
                      <a:extLst>
                        <a:ext uri="{9D8B030D-6E8A-4147-A177-3AD203B41FA5}">
                          <a16:colId xmlns:a16="http://schemas.microsoft.com/office/drawing/2014/main" val="10722"/>
                        </a:ext>
                      </a:extLst>
                    </a:gridCol>
                    <a:gridCol w="2052955">
                      <a:extLst>
                        <a:ext uri="{9D8B030D-6E8A-4147-A177-3AD203B41FA5}">
                          <a16:colId xmlns:a16="http://schemas.microsoft.com/office/drawing/2014/main" val="10723"/>
                        </a:ext>
                      </a:extLst>
                    </a:gridCol>
                    <a:gridCol w="1009650">
                      <a:extLst>
                        <a:ext uri="{9D8B030D-6E8A-4147-A177-3AD203B41FA5}">
                          <a16:colId xmlns:a16="http://schemas.microsoft.com/office/drawing/2014/main" val="10724"/>
                        </a:ext>
                      </a:extLst>
                    </a:gridCol>
                  </a:tblGrid>
                  <a:tr h="370840">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1</m:t>
                                  </m:r>
                                </m:num>
                                <m:den>
                                  <m:r>
                                    <a:rPr lang="en-US" altLang="zh-CN" sz="2400" b="0" i="0">
                                      <a:solidFill>
                                        <a:srgbClr val="010000"/>
                                      </a:solidFill>
                                      <a:effectLst/>
                                      <a:latin typeface="Cambria Math" panose="02040503050406030204" pitchFamily="48" charset="0"/>
                                      <a:ea typeface="Cambria Math" panose="02040503050406030204" pitchFamily="48" charset="0"/>
                                    </a:rPr>
                                    <m:t>2</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3</m:t>
                                  </m:r>
                                </m:num>
                                <m:den>
                                  <m:r>
                                    <a:rPr lang="en-US" altLang="zh-CN" sz="2400" b="0" i="0">
                                      <a:solidFill>
                                        <a:srgbClr val="010000"/>
                                      </a:solidFill>
                                      <a:effectLst/>
                                      <a:latin typeface="Cambria Math" panose="02040503050406030204" pitchFamily="48" charset="0"/>
                                      <a:ea typeface="Cambria Math" panose="02040503050406030204" pitchFamily="48" charset="0"/>
                                    </a:rPr>
                                    <m:t>14</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tc>
                      <a:txBody>
                        <a:bodyPr/>
                        <a:lstStyle/>
                        <a:p>
                          <a:pPr marL="0" indent="0"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a:t>
                          </a:r>
                          <a14:m>
                            <m:oMath xmlns:m="http://schemas.openxmlformats.org/officeDocument/2006/math">
                              <m:f>
                                <m:fPr>
                                  <m:ctrlPr>
                                    <a:rPr lang="en-US" altLang="zh-CN" sz="2400" b="0" i="1">
                                      <a:solidFill>
                                        <a:srgbClr val="010000"/>
                                      </a:solidFill>
                                      <a:effectLst/>
                                      <a:latin typeface="Cambria Math" panose="02040503050406030204" pitchFamily="18" charset="0"/>
                                      <a:ea typeface="Cambria Math" panose="02040503050406030204" pitchFamily="48" charset="0"/>
                                    </a:rPr>
                                  </m:ctrlPr>
                                </m:fPr>
                                <m:num>
                                  <m:r>
                                    <a:rPr lang="en-US" altLang="zh-CN" sz="2400" b="0" i="0">
                                      <a:solidFill>
                                        <a:srgbClr val="010000"/>
                                      </a:solidFill>
                                      <a:effectLst/>
                                      <a:latin typeface="Cambria Math" panose="02040503050406030204" pitchFamily="48" charset="0"/>
                                      <a:ea typeface="Cambria Math" panose="02040503050406030204" pitchFamily="48" charset="0"/>
                                    </a:rPr>
                                    <m:t>2</m:t>
                                  </m:r>
                                </m:num>
                                <m:den>
                                  <m:r>
                                    <a:rPr lang="en-US" altLang="zh-CN" sz="2400" b="0" i="0">
                                      <a:solidFill>
                                        <a:srgbClr val="010000"/>
                                      </a:solidFill>
                                      <a:effectLst/>
                                      <a:latin typeface="Cambria Math" panose="02040503050406030204" pitchFamily="48" charset="0"/>
                                      <a:ea typeface="Cambria Math" panose="02040503050406030204" pitchFamily="48" charset="0"/>
                                    </a:rPr>
                                    <m:t>7</m:t>
                                  </m:r>
                                </m:den>
                              </m:f>
                            </m:oMath>
                          </a14:m>
                          <a:endParaRPr lang="en-US" altLang="zh-CN" sz="2400" b="0" i="0" u="none">
                            <a:solidFill>
                              <a:srgbClr val="000000"/>
                            </a:solidFill>
                            <a:effectLst/>
                            <a:latin typeface="Times New Roman" pitchFamily="24"/>
                            <a:ea typeface="Times New Roman" pitchFamily="24"/>
                            <a:cs typeface="宋体" pitchFamily="24"/>
                          </a:endParaRP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7"/>
                      </a:ext>
                    </a:extLst>
                  </a:tr>
                </a:tbl>
              </a:graphicData>
            </a:graphic>
          </p:graphicFrame>
        </mc:Choice>
        <mc:Fallback xmlns:p14="http://schemas.microsoft.com/office/powerpoint/2010/main" xmlns:a16="http://schemas.microsoft.com/office/drawing/2014/main" xmlns="">
          <p:graphicFrame>
            <p:nvGraphicFramePr>
              <p:cNvPr id="14522" name="yt_table_14522" descr="{&quot;rangeId&quot;:10,&quot;type&quot;:&quot;Option&quot;}" title="H_49.9550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777420017"/>
                  </p:ext>
                </p:extLst>
              </p:nvPr>
            </p:nvGraphicFramePr>
            <p:xfrm>
              <a:off x="540000" y="2818869"/>
              <a:ext cx="6928803" cy="634429"/>
            </p:xfrm>
            <a:graphic>
              <a:graphicData uri="http://schemas.openxmlformats.org/drawingml/2006/table">
                <a:tbl>
                  <a:tblPr/>
                  <a:tblGrid>
                    <a:gridCol w="1941830">
                      <a:extLst>
                        <a:ext uri="{9D8B030D-6E8A-4147-A177-3AD203B41FA5}">
                          <a16:colId xmlns:a16="http://schemas.microsoft.com/office/drawing/2014/main" val="10721"/>
                        </a:ext>
                      </a:extLst>
                    </a:gridCol>
                    <a:gridCol w="1924368">
                      <a:extLst>
                        <a:ext uri="{9D8B030D-6E8A-4147-A177-3AD203B41FA5}">
                          <a16:colId xmlns:a16="http://schemas.microsoft.com/office/drawing/2014/main" val="10722"/>
                        </a:ext>
                      </a:extLst>
                    </a:gridCol>
                    <a:gridCol w="2052955">
                      <a:extLst>
                        <a:ext uri="{9D8B030D-6E8A-4147-A177-3AD203B41FA5}">
                          <a16:colId xmlns:a16="http://schemas.microsoft.com/office/drawing/2014/main" val="10723"/>
                        </a:ext>
                      </a:extLst>
                    </a:gridCol>
                    <a:gridCol w="1009650">
                      <a:extLst>
                        <a:ext uri="{9D8B030D-6E8A-4147-A177-3AD203B41FA5}">
                          <a16:colId xmlns:a16="http://schemas.microsoft.com/office/drawing/2014/main" val="10724"/>
                        </a:ext>
                      </a:extLst>
                    </a:gridCol>
                  </a:tblGrid>
                  <a:tr h="634429">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r="-256740"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00949" r="-159177"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188427" r="-49258" b="-16190"/>
                          </a:stretch>
                        </a:blipFill>
                      </a:tcPr>
                    </a:tc>
                    <a:tc>
                      <a:txBody>
                        <a:bodyPr/>
                        <a:lstStyle/>
                        <a:p>
                          <a:endParaRPr lang="zh-CN"/>
                        </a:p>
                      </a:txBody>
                      <a:tcPr marL="0" marR="0" marT="0" marB="0" anchor="ctr">
                        <a:lnL w="9522" cmpd="sng">
                          <a:noFill/>
                        </a:lnL>
                        <a:lnR w="9522" cmpd="sng">
                          <a:noFill/>
                        </a:lnR>
                        <a:lnT w="9522" cmpd="sng">
                          <a:noFill/>
                        </a:lnT>
                        <a:lnB w="9522" cmpd="sng">
                          <a:noFill/>
                        </a:lnB>
                        <a:blipFill>
                          <a:blip r:embed="rId2"/>
                          <a:stretch>
                            <a:fillRect l="-585542" b="-16190"/>
                          </a:stretch>
                        </a:blipFill>
                      </a:tcPr>
                    </a:tc>
                    <a:extLst>
                      <a:ext uri="{0D108BD9-81ED-4DB2-BD59-A6C34878D82A}">
                        <a16:rowId xmlns:a16="http://schemas.microsoft.com/office/drawing/2014/main" val="10517"/>
                      </a:ext>
                    </a:extLst>
                  </a:tr>
                </a:tbl>
              </a:graphicData>
            </a:graphic>
          </p:graphicFrame>
        </mc:Fallback>
      </mc:AlternateContent>
      <p:sp>
        <p:nvSpPr>
          <p:cNvPr id="14523" name="yt_shape_14523"/>
          <p:cNvSpPr txBox="1"/>
          <p:nvPr/>
        </p:nvSpPr>
        <p:spPr>
          <a:xfrm>
            <a:off x="540119" y="4216584"/>
            <a:ext cx="11111999" cy="1388778"/>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12.</a:t>
            </a:r>
            <a:r>
              <a:rPr lang="zh-CN" altLang="zh-CN" sz="2400" b="0" i="0" u="none">
                <a:solidFill>
                  <a:srgbClr val="000000"/>
                </a:solidFill>
                <a:effectLst/>
                <a:latin typeface="Times New Roman" pitchFamily="24"/>
                <a:ea typeface="宋体" pitchFamily="24"/>
                <a:cs typeface="宋体" pitchFamily="24"/>
              </a:rPr>
              <a:t>一个不透明的口袋里装有若干个除颜色外其他完全相同的小球，其中有</a:t>
            </a:r>
            <a:r>
              <a:rPr lang="en-US" altLang="zh-CN" sz="2400" b="0" i="0" u="none">
                <a:solidFill>
                  <a:srgbClr val="000000"/>
                </a:solidFill>
                <a:effectLst/>
                <a:latin typeface="Times New Roman" pitchFamily="24"/>
                <a:ea typeface="Times New Roman" pitchFamily="24"/>
                <a:cs typeface="宋体" pitchFamily="24"/>
              </a:rPr>
              <a:t>6</a:t>
            </a:r>
            <a:r>
              <a:rPr lang="zh-CN" altLang="zh-CN" sz="2400" b="0" i="0" u="none">
                <a:solidFill>
                  <a:srgbClr val="000000"/>
                </a:solidFill>
                <a:effectLst/>
                <a:latin typeface="Times New Roman" pitchFamily="24"/>
                <a:ea typeface="宋体" pitchFamily="24"/>
                <a:cs typeface="宋体" pitchFamily="24"/>
              </a:rPr>
              <a:t>个黄球</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将口袋中的球摇匀，从中任意摸出一个球记下颜色后再放回摇匀</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通过大量重复上述实验后发现，摸到黄球的频率稳定在</a:t>
            </a:r>
            <a:r>
              <a:rPr lang="en-US" altLang="zh-CN" sz="2400" b="0" i="0" u="none">
                <a:solidFill>
                  <a:srgbClr val="000000"/>
                </a:solidFill>
                <a:effectLst/>
                <a:latin typeface="Times New Roman" pitchFamily="24"/>
                <a:ea typeface="Times New Roman" pitchFamily="24"/>
                <a:cs typeface="宋体" pitchFamily="24"/>
              </a:rPr>
              <a:t>30</a:t>
            </a:r>
            <a:r>
              <a:rPr lang="zh-CN"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左右，由此估计口袋中共有小球</a:t>
            </a:r>
            <a:r>
              <a:rPr lang="zh-CN" altLang="zh-CN" sz="100" b="0" i="0" spc="-100">
                <a:solidFill>
                  <a:srgbClr val="FF0000"/>
                </a:solidFill>
                <a:effectLst/>
                <a:latin typeface="Times New Roman" pitchFamily="24"/>
                <a:ea typeface="Times New Roman" pitchFamily="24"/>
                <a:cs typeface="宋体" pitchFamily="24"/>
              </a:rPr>
              <a:t> </a:t>
            </a:r>
            <a:r>
              <a:rPr lang="zh-CN" altLang="zh-CN" sz="2400" b="0" i="0" u="sng">
                <a:solidFill>
                  <a:srgbClr val="000000"/>
                </a:solidFill>
                <a:effectLst/>
                <a:latin typeface="Times New Roman" pitchFamily="24"/>
                <a:ea typeface="Times New Roman" pitchFamily="24"/>
                <a:cs typeface="宋体" pitchFamily="24"/>
              </a:rPr>
              <a:t>　</a:t>
            </a:r>
            <a:r>
              <a:rPr lang="en-US" altLang="zh-CN" sz="2400" b="0" i="0" u="sng">
                <a:solidFill>
                  <a:srgbClr val="FF0000">
                    <a:alpha val="0"/>
                  </a:srgbClr>
                </a:solidFill>
                <a:effectLst/>
                <a:uFill>
                  <a:solidFill>
                    <a:srgbClr val="000000"/>
                  </a:solidFill>
                </a:uFill>
                <a:latin typeface="Times New Roman" pitchFamily="24"/>
                <a:ea typeface="Times New Roman" pitchFamily="24"/>
                <a:cs typeface="宋体" pitchFamily="24"/>
              </a:rPr>
              <a:t>20</a:t>
            </a:r>
            <a:r>
              <a:rPr lang="zh-CN" altLang="zh-CN" sz="2400" b="0" i="0" u="sng">
                <a:solidFill>
                  <a:srgbClr val="000000"/>
                </a:solidFill>
                <a:effectLst/>
                <a:latin typeface="Times New Roman" pitchFamily="24"/>
                <a:ea typeface="Times New Roman" pitchFamily="24"/>
                <a:cs typeface="宋体" pitchFamily="24"/>
              </a:rPr>
              <a:t>　</a:t>
            </a:r>
            <a:r>
              <a:rPr lang="zh-CN" altLang="zh-CN" sz="100" b="0" i="0" spc="-100">
                <a:no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个</a:t>
            </a:r>
            <a:r>
              <a:rPr lang="en-US" altLang="zh-CN" sz="2400" b="0" i="0" u="none">
                <a:solidFill>
                  <a:srgbClr val="000000"/>
                </a:solidFill>
                <a:effectLst/>
                <a:latin typeface="Times New Roman" pitchFamily="24"/>
                <a:ea typeface="Times New Roman" pitchFamily="24"/>
                <a:cs typeface="宋体" pitchFamily="24"/>
              </a:rPr>
              <a:t>.</a:t>
            </a:r>
          </a:p>
        </p:txBody>
      </p:sp>
      <p:pic>
        <p:nvPicPr>
          <p:cNvPr id="3" name="yt_shape_1697709024208">
            <a:extLst>
              <a:ext uri="{FF2B5EF4-FFF2-40B4-BE49-F238E27FC236}">
                <a16:creationId xmlns:a16="http://schemas.microsoft.com/office/drawing/2014/main" id="{05C7A2DB-BC17-998F-6023-16C54FE8C9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668860"/>
            <a:ext cx="1000317" cy="311927"/>
          </a:xfrm>
          <a:prstGeom prst="rect">
            <a:avLst/>
          </a:prstGeom>
        </p:spPr>
      </p:pic>
      <p:sp>
        <p:nvSpPr>
          <p:cNvPr id="2" name="文本框 1">
            <a:extLst>
              <a:ext uri="{FF2B5EF4-FFF2-40B4-BE49-F238E27FC236}">
                <a16:creationId xmlns:a16="http://schemas.microsoft.com/office/drawing/2014/main" id="{8587CAB8-8254-4ABA-06CC-FD21B3F2DAD2}"/>
              </a:ext>
            </a:extLst>
          </p:cNvPr>
          <p:cNvSpPr txBox="1"/>
          <p:nvPr/>
        </p:nvSpPr>
        <p:spPr>
          <a:xfrm>
            <a:off x="9136907" y="2996111"/>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
        <p:nvSpPr>
          <p:cNvPr id="4" name="文本框 3">
            <a:extLst>
              <a:ext uri="{FF2B5EF4-FFF2-40B4-BE49-F238E27FC236}">
                <a16:creationId xmlns:a16="http://schemas.microsoft.com/office/drawing/2014/main" id="{6345AD17-77C1-CDF7-80F5-52387A5BF5CA}"/>
              </a:ext>
            </a:extLst>
          </p:cNvPr>
          <p:cNvSpPr txBox="1"/>
          <p:nvPr/>
        </p:nvSpPr>
        <p:spPr>
          <a:xfrm>
            <a:off x="10508507" y="5120754"/>
            <a:ext cx="4848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Times New Roman" pitchFamily="24"/>
                <a:cs typeface="宋体" pitchFamily="24"/>
              </a:rPr>
              <a:t>20</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25" name="yt_shape_14525"/>
          <p:cNvSpPr txBox="1"/>
          <p:nvPr/>
        </p:nvSpPr>
        <p:spPr>
          <a:xfrm>
            <a:off x="540000" y="2067924"/>
            <a:ext cx="2442335" cy="576312"/>
          </a:xfrm>
          <a:prstGeom prst="rect">
            <a:avLst/>
          </a:prstGeom>
        </p:spPr>
        <p:txBody>
          <a:bodyPr vert="horz" wrap="none" lIns="0" tIns="0" rIns="0" bIns="0" rtlCol="0">
            <a:spAutoFit/>
          </a:bodyPr>
          <a:lstStyle/>
          <a:p>
            <a:pPr algn="l" eaLnBrk="1" latinLnBrk="0" hangingPunct="0">
              <a:lnSpc>
                <a:spcPct val="129999"/>
              </a:lnSpc>
            </a:pPr>
            <a:r>
              <a:rPr lang="en-US" altLang="zh-CN" sz="3200" b="0" i="0" u="none" spc="-3200">
                <a:solidFill>
                  <a:srgbClr val="1EE3CF"/>
                </a:solidFill>
                <a:effectLst/>
                <a:latin typeface="Times New Roman" pitchFamily="32"/>
                <a:ea typeface="宋体" pitchFamily="32"/>
                <a:cs typeface="宋体" pitchFamily="32"/>
              </a:rPr>
              <a:t> </a:t>
            </a:r>
            <a:r>
              <a:rPr lang="en-US" altLang="zh-CN" sz="3200" b="0" i="0" u="none" spc="18245">
                <a:solidFill>
                  <a:srgbClr val="1EE3CF"/>
                </a:solidFill>
                <a:effectLst/>
                <a:latin typeface="Times New Roman" pitchFamily="32"/>
                <a:ea typeface="宋体" pitchFamily="32"/>
                <a:cs typeface="宋体" pitchFamily="32"/>
              </a:rPr>
              <a:t> </a:t>
            </a:r>
          </a:p>
        </p:txBody>
      </p:sp>
      <p:pic>
        <p:nvPicPr>
          <p:cNvPr id="14524" name="yt_image_14524">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2067924"/>
            <a:ext cx="2418172" cy="641223"/>
          </a:xfrm>
          <a:prstGeom prst="rect">
            <a:avLst/>
          </a:prstGeom>
          <a:noFill/>
          <a:extLst>
            <a:ext uri="{909E8E84-426E-40DD-AFC4-6F175D3DCCD1}">
              <a14:hiddenFill xmlns:a14="http://schemas.microsoft.com/office/drawing/2010/main">
                <a:solidFill>
                  <a:srgbClr val="FFFFFF"/>
                </a:solidFill>
              </a14:hiddenFill>
            </a:ext>
          </a:extLst>
        </p:spPr>
      </p:pic>
      <p:sp>
        <p:nvSpPr>
          <p:cNvPr id="14527" name="yt_shape_14527"/>
          <p:cNvSpPr txBox="1"/>
          <p:nvPr/>
        </p:nvSpPr>
        <p:spPr>
          <a:xfrm>
            <a:off x="540000" y="2759793"/>
            <a:ext cx="6293390"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a:noFill/>
                <a:effectLst/>
                <a:latin typeface="Times New Roman" pitchFamily="25"/>
                <a:ea typeface="Times New Roman" pitchFamily="25"/>
                <a:cs typeface="宋体" pitchFamily="25"/>
                <a:sym typeface="Finished"/>
              </a:rPr>
              <a:t>⁠</a:t>
            </a:r>
            <a:r>
              <a:rPr lang="en-US" altLang="zh-CN" sz="2400" b="0" i="0" u="none">
                <a:solidFill>
                  <a:srgbClr val="1EE3CF"/>
                </a:solidFill>
                <a:effectLst/>
                <a:latin typeface="Times New Roman" pitchFamily="24"/>
                <a:ea typeface="宋体" pitchFamily="24"/>
                <a:cs typeface="宋体" pitchFamily="24"/>
                <a:sym typeface=""/>
              </a:rPr>
              <a:t>                 </a:t>
            </a:r>
            <a:r>
              <a:rPr lang="en-US" altLang="zh-CN" sz="1900" b="0" i="0" u="none">
                <a:solidFill>
                  <a:srgbClr val="1EE3CF"/>
                </a:solidFill>
                <a:effectLst/>
                <a:latin typeface="Times New Roman" pitchFamily="19"/>
                <a:ea typeface="宋体" pitchFamily="19"/>
                <a:cs typeface="宋体" pitchFamily="19"/>
                <a:sym typeface=""/>
              </a:rPr>
              <a:t> </a:t>
            </a:r>
            <a:r>
              <a:rPr lang="zh-CN" altLang="zh-CN" sz="2400" b="0" i="0" u="none">
                <a:noFill/>
                <a:effectLst/>
                <a:latin typeface="Times New Roman" pitchFamily="24"/>
                <a:ea typeface="Times New Roman" pitchFamily="24"/>
                <a:cs typeface="宋体" pitchFamily="24"/>
              </a:rPr>
              <a:t>⁠</a:t>
            </a:r>
            <a:r>
              <a:rPr lang="zh-CN" altLang="zh-CN" sz="2400" b="0" i="1" u="none">
                <a:solidFill>
                  <a:srgbClr val="000000"/>
                </a:solidFill>
                <a:effectLst/>
                <a:latin typeface="Times New Roman" pitchFamily="24"/>
                <a:ea typeface="宋体" pitchFamily="24"/>
                <a:cs typeface="宋体" pitchFamily="24"/>
              </a:rPr>
              <a:t>　</a:t>
            </a:r>
            <a:r>
              <a:rPr lang="zh-CN" altLang="zh-CN" sz="2400" b="0" i="0" u="none">
                <a:solidFill>
                  <a:srgbClr val="000000"/>
                </a:solidFill>
                <a:effectLst/>
                <a:latin typeface="Times New Roman" pitchFamily="24"/>
                <a:ea typeface="黑体" pitchFamily="24"/>
                <a:cs typeface="宋体" pitchFamily="24"/>
              </a:rPr>
              <a:t>混淆确定性事件与随机事件而出错</a:t>
            </a:r>
          </a:p>
        </p:txBody>
      </p:sp>
      <p:sp>
        <p:nvSpPr>
          <p:cNvPr id="14528" name="yt_shape_14528"/>
          <p:cNvSpPr txBox="1"/>
          <p:nvPr/>
        </p:nvSpPr>
        <p:spPr>
          <a:xfrm>
            <a:off x="540119" y="3259358"/>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13.</a:t>
            </a:r>
            <a:r>
              <a:rPr lang="zh-CN" altLang="zh-CN" sz="2400" b="0" i="0" u="none">
                <a:solidFill>
                  <a:srgbClr val="000000"/>
                </a:solidFill>
                <a:effectLst/>
                <a:latin typeface="Times New Roman" pitchFamily="24"/>
                <a:ea typeface="宋体" pitchFamily="24"/>
                <a:cs typeface="宋体" pitchFamily="24"/>
              </a:rPr>
              <a:t>下列事件中：</a:t>
            </a:r>
            <a:r>
              <a:rPr lang="en-US" altLang="zh-CN" sz="2400" b="0" i="0" u="none">
                <a:solidFill>
                  <a:srgbClr val="000000"/>
                </a:solidFill>
                <a:effectLst/>
                <a:latin typeface="宋体" pitchFamily="24"/>
                <a:ea typeface="宋体" pitchFamily="24"/>
                <a:cs typeface="宋体" pitchFamily="24"/>
              </a:rPr>
              <a:t>①</a:t>
            </a:r>
            <a:r>
              <a:rPr lang="zh-CN" altLang="zh-CN" sz="2400" b="0" i="0" u="none">
                <a:solidFill>
                  <a:srgbClr val="000000"/>
                </a:solidFill>
                <a:effectLst/>
                <a:latin typeface="Times New Roman" pitchFamily="24"/>
                <a:ea typeface="宋体" pitchFamily="24"/>
                <a:cs typeface="宋体" pitchFamily="24"/>
              </a:rPr>
              <a:t>投掷一枚硬币正面朝上；</a:t>
            </a:r>
            <a:r>
              <a:rPr lang="en-US" altLang="zh-CN" sz="2400" b="0" i="0" u="none">
                <a:solidFill>
                  <a:srgbClr val="000000"/>
                </a:solidFill>
                <a:effectLst/>
                <a:latin typeface="宋体" pitchFamily="24"/>
                <a:ea typeface="宋体" pitchFamily="24"/>
                <a:cs typeface="宋体" pitchFamily="24"/>
              </a:rPr>
              <a:t>②</a:t>
            </a:r>
            <a:r>
              <a:rPr lang="zh-CN" altLang="zh-CN" sz="2400" b="0" i="0" u="none">
                <a:solidFill>
                  <a:srgbClr val="000000"/>
                </a:solidFill>
                <a:effectLst/>
                <a:latin typeface="Times New Roman" pitchFamily="24"/>
                <a:ea typeface="宋体" pitchFamily="24"/>
                <a:cs typeface="宋体" pitchFamily="24"/>
              </a:rPr>
              <a:t>明天太阳从东方升起；</a:t>
            </a:r>
            <a:r>
              <a:rPr lang="en-US" altLang="zh-CN" sz="2400" b="0" i="0" u="none">
                <a:solidFill>
                  <a:srgbClr val="000000"/>
                </a:solidFill>
                <a:effectLst/>
                <a:latin typeface="宋体" pitchFamily="24"/>
                <a:ea typeface="宋体" pitchFamily="24"/>
                <a:cs typeface="宋体" pitchFamily="24"/>
              </a:rPr>
              <a:t>③</a:t>
            </a:r>
            <a:r>
              <a:rPr lang="zh-CN" altLang="zh-CN" sz="2400" b="0" i="0" u="none">
                <a:solidFill>
                  <a:srgbClr val="000000"/>
                </a:solidFill>
                <a:effectLst/>
                <a:latin typeface="Times New Roman" pitchFamily="24"/>
                <a:ea typeface="宋体" pitchFamily="24"/>
                <a:cs typeface="宋体" pitchFamily="24"/>
              </a:rPr>
              <a:t>五边形的内角和是</a:t>
            </a:r>
            <a:r>
              <a:rPr lang="en-US" altLang="zh-CN" sz="2400" b="0" i="0" u="none">
                <a:solidFill>
                  <a:srgbClr val="000000"/>
                </a:solidFill>
                <a:effectLst/>
                <a:latin typeface="Times New Roman" pitchFamily="24"/>
                <a:ea typeface="Times New Roman" pitchFamily="24"/>
                <a:cs typeface="宋体" pitchFamily="24"/>
              </a:rPr>
              <a:t>560°</a:t>
            </a:r>
            <a:r>
              <a:rPr lang="zh-CN" altLang="zh-CN" sz="2400" b="0" i="0" u="none">
                <a:solidFill>
                  <a:srgbClr val="000000"/>
                </a:solidFill>
                <a:effectLst/>
                <a:latin typeface="Times New Roman" pitchFamily="24"/>
                <a:ea typeface="宋体" pitchFamily="24"/>
                <a:cs typeface="宋体" pitchFamily="24"/>
              </a:rPr>
              <a:t>；</a:t>
            </a:r>
            <a:r>
              <a:rPr lang="en-US" altLang="zh-CN" sz="2400" b="0" i="0" u="none">
                <a:solidFill>
                  <a:srgbClr val="000000"/>
                </a:solidFill>
                <a:effectLst/>
                <a:latin typeface="宋体" pitchFamily="24"/>
                <a:ea typeface="宋体" pitchFamily="24"/>
                <a:cs typeface="宋体" pitchFamily="24"/>
              </a:rPr>
              <a:t>④</a:t>
            </a:r>
            <a:r>
              <a:rPr lang="zh-CN" altLang="zh-CN" sz="2400" b="0" i="0" u="none">
                <a:solidFill>
                  <a:srgbClr val="000000"/>
                </a:solidFill>
                <a:effectLst/>
                <a:latin typeface="Times New Roman" pitchFamily="24"/>
                <a:ea typeface="宋体" pitchFamily="24"/>
                <a:cs typeface="宋体" pitchFamily="24"/>
              </a:rPr>
              <a:t>购买一张彩票中奖</a:t>
            </a:r>
            <a:r>
              <a:rPr lang="en-US" altLang="zh-CN" sz="2400" b="0" i="0" u="none">
                <a:solidFill>
                  <a:srgbClr val="000000"/>
                </a:solidFill>
                <a:effectLst/>
                <a:latin typeface="Times New Roman" pitchFamily="24"/>
                <a:ea typeface="Times New Roman" pitchFamily="24"/>
                <a:cs typeface="宋体" pitchFamily="24"/>
              </a:rPr>
              <a:t>.</a:t>
            </a:r>
            <a:r>
              <a:rPr lang="zh-CN" altLang="zh-CN" sz="2400" b="0" i="0" u="none">
                <a:solidFill>
                  <a:srgbClr val="000000"/>
                </a:solidFill>
                <a:effectLst/>
                <a:latin typeface="Times New Roman" pitchFamily="24"/>
                <a:ea typeface="宋体" pitchFamily="24"/>
                <a:cs typeface="宋体" pitchFamily="24"/>
              </a:rPr>
              <a:t>是随机事件的有（</a:t>
            </a:r>
            <a:r>
              <a:rPr lang="zh-CN" altLang="zh-CN" sz="1200" b="0" i="0" u="none">
                <a:solidFill>
                  <a:srgbClr val="000000"/>
                </a:solidFill>
                <a:effectLst/>
                <a:latin typeface="Times New Roman" pitchFamily="12"/>
                <a:ea typeface="宋体" pitchFamily="12"/>
                <a:cs typeface="宋体" pitchFamily="12"/>
              </a:rPr>
              <a:t>　</a:t>
            </a:r>
            <a:r>
              <a:rPr lang="en-US" altLang="zh-CN" sz="2400" b="0" i="0" u="none">
                <a:solidFill>
                  <a:srgbClr val="FF0000">
                    <a:alpha val="0"/>
                  </a:srgbClr>
                </a:solidFill>
                <a:effectLst/>
                <a:latin typeface="Times New Roman" pitchFamily="24"/>
                <a:ea typeface="Times New Roman" pitchFamily="24"/>
                <a:cs typeface="宋体" pitchFamily="24"/>
              </a:rPr>
              <a:t>C</a:t>
            </a:r>
            <a:r>
              <a:rPr lang="zh-CN" altLang="zh-CN" sz="1200" b="0" i="0" u="none">
                <a:solidFill>
                  <a:srgbClr val="000000"/>
                </a:solidFill>
                <a:effectLst/>
                <a:latin typeface="Times New Roman" pitchFamily="12"/>
                <a:ea typeface="宋体" pitchFamily="12"/>
                <a:cs typeface="宋体" pitchFamily="12"/>
              </a:rPr>
              <a:t>　</a:t>
            </a:r>
            <a:r>
              <a:rPr lang="zh-CN" altLang="zh-CN" sz="2400" b="0" i="0" u="none">
                <a:solidFill>
                  <a:srgbClr val="000000"/>
                </a:solidFill>
                <a:effectLst/>
                <a:latin typeface="Times New Roman" pitchFamily="24"/>
                <a:ea typeface="宋体" pitchFamily="24"/>
                <a:cs typeface="宋体" pitchFamily="24"/>
              </a:rPr>
              <a:t>）</a:t>
            </a:r>
          </a:p>
        </p:txBody>
      </p:sp>
      <p:graphicFrame>
        <p:nvGraphicFramePr>
          <p:cNvPr id="14529" name="yt_table_14529"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11648173"/>
              </p:ext>
            </p:extLst>
          </p:nvPr>
        </p:nvGraphicFramePr>
        <p:xfrm>
          <a:off x="540000" y="4218793"/>
          <a:ext cx="8114666" cy="475488"/>
        </p:xfrm>
        <a:graphic>
          <a:graphicData uri="http://schemas.openxmlformats.org/drawingml/2006/table">
            <a:tbl>
              <a:tblPr/>
              <a:tblGrid>
                <a:gridCol w="2270443">
                  <a:extLst>
                    <a:ext uri="{9D8B030D-6E8A-4147-A177-3AD203B41FA5}">
                      <a16:colId xmlns:a16="http://schemas.microsoft.com/office/drawing/2014/main" val="10725"/>
                    </a:ext>
                  </a:extLst>
                </a:gridCol>
                <a:gridCol w="2252980">
                  <a:extLst>
                    <a:ext uri="{9D8B030D-6E8A-4147-A177-3AD203B41FA5}">
                      <a16:colId xmlns:a16="http://schemas.microsoft.com/office/drawing/2014/main" val="10726"/>
                    </a:ext>
                  </a:extLst>
                </a:gridCol>
                <a:gridCol w="2252980">
                  <a:extLst>
                    <a:ext uri="{9D8B030D-6E8A-4147-A177-3AD203B41FA5}">
                      <a16:colId xmlns:a16="http://schemas.microsoft.com/office/drawing/2014/main" val="10727"/>
                    </a:ext>
                  </a:extLst>
                </a:gridCol>
                <a:gridCol w="1338263">
                  <a:extLst>
                    <a:ext uri="{9D8B030D-6E8A-4147-A177-3AD203B41FA5}">
                      <a16:colId xmlns:a16="http://schemas.microsoft.com/office/drawing/2014/main" val="10728"/>
                    </a:ext>
                  </a:extLst>
                </a:gridCol>
              </a:tblGrid>
              <a:tr h="370840">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A.0</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B.1</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C.2</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tc>
                  <a:txBody>
                    <a:bodyPr/>
                    <a:lstStyle/>
                    <a:p>
                      <a:pPr marL="0" indent="0" algn="l"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D.3</a:t>
                      </a:r>
                      <a:r>
                        <a:rPr lang="zh-CN" altLang="zh-CN" sz="2400" b="0" i="0" u="none">
                          <a:solidFill>
                            <a:srgbClr val="000000"/>
                          </a:solidFill>
                          <a:effectLst/>
                          <a:latin typeface="Times New Roman" pitchFamily="24"/>
                          <a:ea typeface="宋体" pitchFamily="24"/>
                          <a:cs typeface="宋体" pitchFamily="24"/>
                        </a:rPr>
                        <a:t>个</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518"/>
                  </a:ext>
                </a:extLst>
              </a:tr>
            </a:tbl>
          </a:graphicData>
        </a:graphic>
      </p:graphicFrame>
      <p:pic>
        <p:nvPicPr>
          <p:cNvPr id="3" name="yt_shape_1697709024377">
            <a:extLst>
              <a:ext uri="{FF2B5EF4-FFF2-40B4-BE49-F238E27FC236}">
                <a16:creationId xmlns:a16="http://schemas.microsoft.com/office/drawing/2014/main" id="{32BB1548-8331-1EA1-6301-A28634B97D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2799120"/>
            <a:ext cx="1355917" cy="365782"/>
          </a:xfrm>
          <a:prstGeom prst="rect">
            <a:avLst/>
          </a:prstGeom>
        </p:spPr>
      </p:pic>
      <p:sp>
        <p:nvSpPr>
          <p:cNvPr id="2" name="文本框 1">
            <a:extLst>
              <a:ext uri="{FF2B5EF4-FFF2-40B4-BE49-F238E27FC236}">
                <a16:creationId xmlns:a16="http://schemas.microsoft.com/office/drawing/2014/main" id="{9565BFDF-2C0D-22A5-BF9E-6BF65ADBCBDA}"/>
              </a:ext>
            </a:extLst>
          </p:cNvPr>
          <p:cNvSpPr txBox="1"/>
          <p:nvPr/>
        </p:nvSpPr>
        <p:spPr>
          <a:xfrm>
            <a:off x="7658946" y="3688040"/>
            <a:ext cx="383285"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32" name="yt_shape_14532"/>
          <p:cNvSpPr txBox="1"/>
          <p:nvPr/>
        </p:nvSpPr>
        <p:spPr>
          <a:xfrm>
            <a:off x="540119" y="1585010"/>
            <a:ext cx="11111999" cy="908647"/>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14.</a:t>
            </a:r>
            <a:r>
              <a:rPr lang="zh-CN" altLang="zh-CN" sz="2400" b="0" i="0" u="none">
                <a:solidFill>
                  <a:srgbClr val="000000"/>
                </a:solidFill>
                <a:effectLst/>
                <a:latin typeface="Times New Roman" pitchFamily="24"/>
                <a:ea typeface="宋体" pitchFamily="24"/>
                <a:cs typeface="宋体" pitchFamily="24"/>
              </a:rPr>
              <a:t>一家医院某天出生了</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个婴儿，假设生男生女的机会相同，那么这</a:t>
            </a:r>
            <a:r>
              <a:rPr lang="en-US" altLang="zh-CN" sz="2400" b="0" i="0" u="none">
                <a:solidFill>
                  <a:srgbClr val="000000"/>
                </a:solidFill>
                <a:effectLst/>
                <a:latin typeface="Times New Roman" pitchFamily="24"/>
                <a:ea typeface="Times New Roman" pitchFamily="24"/>
                <a:cs typeface="宋体" pitchFamily="24"/>
              </a:rPr>
              <a:t>3</a:t>
            </a:r>
            <a:r>
              <a:rPr lang="zh-CN" altLang="zh-CN" sz="2400" b="0" i="0" u="none">
                <a:solidFill>
                  <a:srgbClr val="000000"/>
                </a:solidFill>
                <a:effectLst/>
                <a:latin typeface="Times New Roman" pitchFamily="24"/>
                <a:ea typeface="宋体" pitchFamily="24"/>
                <a:cs typeface="宋体" pitchFamily="24"/>
              </a:rPr>
              <a:t>个婴儿中，出现</a:t>
            </a:r>
            <a:r>
              <a:rPr lang="en-US" altLang="zh-CN" sz="2400" b="0" i="0" u="none">
                <a:solidFill>
                  <a:srgbClr val="000000"/>
                </a:solidFill>
                <a:effectLst/>
                <a:latin typeface="Times New Roman" pitchFamily="24"/>
                <a:ea typeface="Times New Roman" pitchFamily="24"/>
                <a:cs typeface="宋体" pitchFamily="24"/>
              </a:rPr>
              <a:t>1</a:t>
            </a:r>
            <a:r>
              <a:rPr lang="zh-CN" altLang="zh-CN" sz="2400" b="0" i="0" u="none">
                <a:solidFill>
                  <a:srgbClr val="000000"/>
                </a:solidFill>
                <a:effectLst/>
                <a:latin typeface="Times New Roman" pitchFamily="24"/>
                <a:ea typeface="宋体" pitchFamily="24"/>
                <a:cs typeface="宋体" pitchFamily="24"/>
              </a:rPr>
              <a:t>个男婴</a:t>
            </a:r>
            <a:r>
              <a:rPr lang="en-US" altLang="zh-CN" sz="2400" b="0" i="0" u="none">
                <a:solidFill>
                  <a:srgbClr val="000000"/>
                </a:solidFill>
                <a:effectLst/>
                <a:latin typeface="Times New Roman" pitchFamily="24"/>
                <a:ea typeface="Times New Roman" pitchFamily="24"/>
                <a:cs typeface="宋体" pitchFamily="24"/>
              </a:rPr>
              <a:t>2</a:t>
            </a:r>
            <a:r>
              <a:rPr lang="zh-CN" altLang="zh-CN" sz="2400" b="0" i="0" u="none">
                <a:solidFill>
                  <a:srgbClr val="000000"/>
                </a:solidFill>
                <a:effectLst/>
                <a:latin typeface="Times New Roman" pitchFamily="24"/>
                <a:ea typeface="宋体" pitchFamily="24"/>
                <a:cs typeface="宋体" pitchFamily="24"/>
              </a:rPr>
              <a:t>个女婴的概率是多少？</a:t>
            </a:r>
          </a:p>
        </p:txBody>
      </p:sp>
      <p:sp>
        <p:nvSpPr>
          <p:cNvPr id="14533" name="yt_shape_14533"/>
          <p:cNvSpPr txBox="1"/>
          <p:nvPr/>
        </p:nvSpPr>
        <p:spPr>
          <a:xfrm>
            <a:off x="540000" y="2544445"/>
            <a:ext cx="1846659" cy="412036"/>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解：画树状图</a:t>
            </a:r>
            <a:r>
              <a:rPr lang="zh-CN" altLang="zh-CN" sz="100" b="0" i="0" u="none">
                <a:noFill/>
                <a:effectLst/>
                <a:latin typeface="Times New Roman"/>
                <a:ea typeface="宋体"/>
                <a:cs typeface="宋体"/>
              </a:rPr>
              <a:t>⁠</a:t>
            </a:r>
          </a:p>
        </p:txBody>
      </p:sp>
      <p:sp>
        <p:nvSpPr>
          <p:cNvPr id="14535" name="yt_shape_14535"/>
          <p:cNvSpPr txBox="1"/>
          <p:nvPr/>
        </p:nvSpPr>
        <p:spPr>
          <a:xfrm>
            <a:off x="4476642" y="3159633"/>
            <a:ext cx="2851614" cy="1647887"/>
          </a:xfrm>
          <a:prstGeom prst="rect">
            <a:avLst/>
          </a:prstGeom>
        </p:spPr>
        <p:txBody>
          <a:bodyPr vert="horz" wrap="none" lIns="0" tIns="0" rIns="0" bIns="0" rtlCol="0">
            <a:spAutoFit/>
          </a:bodyPr>
          <a:lstStyle/>
          <a:p>
            <a:pPr algn="l" eaLnBrk="1" latinLnBrk="0" hangingPunct="0">
              <a:lnSpc>
                <a:spcPct val="129999"/>
              </a:lnSpc>
            </a:pPr>
            <a:r>
              <a:rPr lang="en-US" altLang="zh-CN" sz="9150" b="0" i="0" u="none" spc="-9150">
                <a:solidFill>
                  <a:srgbClr val="1EE3CF"/>
                </a:solidFill>
                <a:effectLst/>
                <a:latin typeface="Times New Roman" pitchFamily="92"/>
                <a:ea typeface="宋体" pitchFamily="92"/>
                <a:cs typeface="宋体" pitchFamily="92"/>
              </a:rPr>
              <a:t> </a:t>
            </a:r>
            <a:r>
              <a:rPr lang="en-US" altLang="zh-CN" sz="9150" b="0" i="0" u="none" spc="19949">
                <a:solidFill>
                  <a:srgbClr val="1EE3CF"/>
                </a:solidFill>
                <a:effectLst/>
                <a:latin typeface="Times New Roman" pitchFamily="92"/>
                <a:ea typeface="宋体" pitchFamily="92"/>
                <a:cs typeface="宋体" pitchFamily="92"/>
              </a:rPr>
              <a:t> </a:t>
            </a:r>
            <a:r>
              <a:rPr lang="zh-CN" altLang="zh-CN" sz="100" b="0" i="0" u="none">
                <a:noFill/>
                <a:effectLst/>
                <a:latin typeface="Times New Roman"/>
                <a:ea typeface="宋体"/>
                <a:cs typeface="宋体"/>
              </a:rPr>
              <a:t>⁠</a:t>
            </a:r>
          </a:p>
        </p:txBody>
      </p:sp>
      <p:pic>
        <p:nvPicPr>
          <p:cNvPr id="14534" name="yt_image_14534">
            <a:extLst>
              <a:ext uri="">
                <a16:creationId xmlns:a16="http://schemas.microsoft.com/office/drawing/2014/main" xmlns:mc="http://schemas.openxmlformats.org/markup-compatibility/2006"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4476642" y="3159633"/>
            <a:ext cx="2821800" cy="1826514"/>
          </a:xfrm>
          <a:prstGeom prst="rect">
            <a:avLst/>
          </a:prstGeom>
          <a:noFill/>
          <a:extLst>
            <a:ext uri="{909E8E84-426E-40DD-AFC4-6F175D3DCCD1}">
              <a14:hiddenFill xmlns:a14="http://schemas.microsoft.com/office/drawing/2010/main">
                <a:solidFill>
                  <a:srgbClr val="FFFFFF"/>
                </a:solidFill>
              </a14:hiddenFill>
            </a:ext>
          </a:extLst>
        </p:spPr>
      </p:pic>
      <p:sp>
        <p:nvSpPr>
          <p:cNvPr id="14537" name="yt_shape_14537"/>
          <p:cNvSpPr txBox="1"/>
          <p:nvPr/>
        </p:nvSpPr>
        <p:spPr>
          <a:xfrm>
            <a:off x="540000" y="5036532"/>
            <a:ext cx="11079956" cy="428515"/>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由树状图可知，一共有</a:t>
            </a:r>
            <a:r>
              <a:rPr lang="en-US" altLang="zh-CN" sz="2400" b="0" i="0" u="none">
                <a:solidFill>
                  <a:srgbClr val="FF0000">
                    <a:alpha val="0"/>
                  </a:srgbClr>
                </a:solidFill>
                <a:effectLst/>
                <a:latin typeface="Times New Roman" pitchFamily="24"/>
                <a:ea typeface="Times New Roman" pitchFamily="24"/>
                <a:cs typeface="宋体" pitchFamily="24"/>
              </a:rPr>
              <a:t>8</a:t>
            </a:r>
            <a:r>
              <a:rPr lang="zh-CN" altLang="zh-CN" sz="2400" b="0" i="0" u="none">
                <a:solidFill>
                  <a:srgbClr val="FF0000">
                    <a:alpha val="0"/>
                  </a:srgbClr>
                </a:solidFill>
                <a:effectLst/>
                <a:latin typeface="Times New Roman" pitchFamily="24"/>
                <a:ea typeface="黑体" pitchFamily="24"/>
                <a:cs typeface="宋体" pitchFamily="24"/>
              </a:rPr>
              <a:t>种等可能的结果，而出现</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个男婴，</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个女婴的有</a:t>
            </a:r>
            <a:r>
              <a:rPr lang="en-US" altLang="zh-CN" sz="2400" b="0" i="0" u="none">
                <a:solidFill>
                  <a:srgbClr val="FF0000">
                    <a:alpha val="0"/>
                  </a:srgbClr>
                </a:solidFill>
                <a:effectLst/>
                <a:latin typeface="Times New Roman" pitchFamily="24"/>
                <a:ea typeface="Times New Roman" pitchFamily="24"/>
                <a:cs typeface="宋体" pitchFamily="24"/>
              </a:rPr>
              <a:t>3</a:t>
            </a:r>
            <a:r>
              <a:rPr lang="zh-CN" altLang="zh-CN" sz="2400" b="0" i="0" u="none">
                <a:solidFill>
                  <a:srgbClr val="FF0000">
                    <a:alpha val="0"/>
                  </a:srgbClr>
                </a:solidFill>
                <a:effectLst/>
                <a:latin typeface="Times New Roman" pitchFamily="24"/>
                <a:ea typeface="黑体" pitchFamily="24"/>
                <a:cs typeface="宋体" pitchFamily="24"/>
              </a:rPr>
              <a:t>种可能，</a:t>
            </a:r>
            <a:r>
              <a:rPr lang="zh-CN" altLang="zh-CN" sz="100" b="0" i="0" u="none">
                <a:noFill/>
                <a:effectLst/>
                <a:latin typeface="Times New Roman"/>
                <a:ea typeface="宋体"/>
                <a:cs typeface="宋体"/>
              </a:rPr>
              <a:t>⁠</a:t>
            </a:r>
          </a:p>
        </p:txBody>
      </p:sp>
      <mc:AlternateContent xmlns:mc="http://schemas.openxmlformats.org/markup-compatibility/2006">
        <mc:Choice xmlns:a14="http://schemas.microsoft.com/office/drawing/2010/main" Requires="a14">
          <p:sp>
            <p:nvSpPr>
              <p:cNvPr id="14538" name="yt_shape_14538"/>
              <p:cNvSpPr txBox="1"/>
              <p:nvPr/>
            </p:nvSpPr>
            <p:spPr>
              <a:xfrm>
                <a:off x="540000" y="5515835"/>
                <a:ext cx="4395434" cy="642933"/>
              </a:xfrm>
              <a:prstGeom prst="rect">
                <a:avLst/>
              </a:prstGeom>
            </p:spPr>
            <p:txBody>
              <a:bodyPr vert="horz" wrap="none" lIns="0" tIns="0" rIns="0" bIns="0" rtlCol="0">
                <a:sp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黑体" pitchFamily="24"/>
                    <a:cs typeface="宋体" pitchFamily="24"/>
                  </a:rPr>
                  <a:t>所以</a:t>
                </a:r>
                <a:r>
                  <a:rPr lang="en-US" altLang="zh-CN" sz="2400" b="0" i="1" u="none">
                    <a:solidFill>
                      <a:srgbClr val="FF0000">
                        <a:alpha val="0"/>
                      </a:srgbClr>
                    </a:solidFill>
                    <a:effectLst/>
                    <a:latin typeface="Times New Roman" pitchFamily="24"/>
                    <a:ea typeface="Times New Roman" pitchFamily="24"/>
                    <a:cs typeface="宋体" pitchFamily="24"/>
                  </a:rPr>
                  <a:t>P</a:t>
                </a:r>
                <a:r>
                  <a:rPr lang="zh-CN" altLang="zh-CN" sz="2400" b="0" i="0" u="none">
                    <a:solidFill>
                      <a:srgbClr val="FF0000">
                        <a:alpha val="0"/>
                      </a:srgbClr>
                    </a:solidFill>
                    <a:effectLst/>
                    <a:latin typeface="Times New Roman" pitchFamily="24"/>
                    <a:ea typeface="黑体" pitchFamily="24"/>
                    <a:cs typeface="宋体" pitchFamily="24"/>
                  </a:rPr>
                  <a:t>（</a:t>
                </a:r>
                <a:r>
                  <a:rPr lang="en-US" altLang="zh-CN" sz="2400" b="0" i="0" u="none">
                    <a:solidFill>
                      <a:srgbClr val="FF0000">
                        <a:alpha val="0"/>
                      </a:srgbClr>
                    </a:solidFill>
                    <a:effectLst/>
                    <a:latin typeface="Times New Roman" pitchFamily="24"/>
                    <a:ea typeface="Times New Roman" pitchFamily="24"/>
                    <a:cs typeface="宋体" pitchFamily="24"/>
                  </a:rPr>
                  <a:t>1</a:t>
                </a:r>
                <a:r>
                  <a:rPr lang="zh-CN" altLang="zh-CN" sz="2400" b="0" i="0" u="none">
                    <a:solidFill>
                      <a:srgbClr val="FF0000">
                        <a:alpha val="0"/>
                      </a:srgbClr>
                    </a:solidFill>
                    <a:effectLst/>
                    <a:latin typeface="Times New Roman" pitchFamily="24"/>
                    <a:ea typeface="黑体" pitchFamily="24"/>
                    <a:cs typeface="宋体" pitchFamily="24"/>
                  </a:rPr>
                  <a:t>个男婴，</a:t>
                </a:r>
                <a:r>
                  <a:rPr lang="en-US" altLang="zh-CN" sz="2400" b="0" i="0" u="none">
                    <a:solidFill>
                      <a:srgbClr val="FF0000">
                        <a:alpha val="0"/>
                      </a:srgbClr>
                    </a:solidFill>
                    <a:effectLst/>
                    <a:latin typeface="Times New Roman" pitchFamily="24"/>
                    <a:ea typeface="Times New Roman" pitchFamily="24"/>
                    <a:cs typeface="宋体" pitchFamily="24"/>
                  </a:rPr>
                  <a:t>2</a:t>
                </a:r>
                <a:r>
                  <a:rPr lang="zh-CN" altLang="zh-CN" sz="2400" b="0" i="0" u="none">
                    <a:solidFill>
                      <a:srgbClr val="FF0000">
                        <a:alpha val="0"/>
                      </a:srgbClr>
                    </a:solidFill>
                    <a:effectLst/>
                    <a:latin typeface="Times New Roman" pitchFamily="24"/>
                    <a:ea typeface="黑体" pitchFamily="24"/>
                    <a:cs typeface="宋体" pitchFamily="24"/>
                  </a:rPr>
                  <a:t>个女婴）</a:t>
                </a:r>
                <a:r>
                  <a:rPr lang="zh-CN" altLang="zh-CN" sz="2400" b="0" i="0" u="none">
                    <a:solidFill>
                      <a:srgbClr val="FF0000">
                        <a:alpha val="0"/>
                      </a:srgbClr>
                    </a:solidFill>
                    <a:effectLst/>
                    <a:latin typeface="Times New Roman" pitchFamily="24"/>
                    <a:ea typeface="宋体" pitchFamily="24"/>
                    <a:cs typeface="宋体" pitchFamily="24"/>
                  </a:rPr>
                  <a:t>＝</a:t>
                </a:r>
                <a14:m>
                  <m:oMath xmlns:m="http://schemas.openxmlformats.org/officeDocument/2006/math">
                    <m:f>
                      <m:fPr>
                        <m:ctrlPr>
                          <a:rPr lang="en-US" altLang="zh-CN" sz="2400" b="0" i="1" smtClean="0">
                            <a:solidFill>
                              <a:srgbClr val="FE0000">
                                <a:alpha val="0"/>
                              </a:srgbClr>
                            </a:solidFill>
                            <a:effectLst/>
                            <a:latin typeface="Cambria Math" panose="02040503050406030204" pitchFamily="18" charset="0"/>
                            <a:ea typeface="Cambria Math" panose="02040503050406030204" pitchFamily="48" charset="0"/>
                          </a:rPr>
                        </m:ctrlPr>
                      </m:fPr>
                      <m:num>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3</m:t>
                        </m:r>
                      </m:num>
                      <m:den>
                        <m:r>
                          <a:rPr lang="en-US" altLang="zh-CN" sz="2400" b="0" i="0" smtClean="0">
                            <a:solidFill>
                              <a:srgbClr val="FE0000">
                                <a:alpha val="0"/>
                              </a:srgbClr>
                            </a:solidFill>
                            <a:effectLst/>
                            <a:latin typeface="Cambria Math" panose="02040503050406030204" pitchFamily="48" charset="0"/>
                            <a:ea typeface="Cambria Math" panose="02040503050406030204" pitchFamily="48" charset="0"/>
                          </a:rPr>
                          <m:t>8</m:t>
                        </m:r>
                      </m:den>
                    </m:f>
                  </m:oMath>
                </a14:m>
                <a:r>
                  <a:rPr lang="en-US" altLang="zh-CN" sz="2400" b="0" i="0" u="none">
                    <a:solidFill>
                      <a:srgbClr val="FF0000">
                        <a:alpha val="0"/>
                      </a:srgbClr>
                    </a:solidFill>
                    <a:effectLst/>
                    <a:latin typeface="Times New Roman" pitchFamily="24"/>
                    <a:ea typeface="Times New Roman" pitchFamily="24"/>
                    <a:cs typeface="宋体" pitchFamily="24"/>
                  </a:rPr>
                  <a:t>.</a:t>
                </a:r>
                <a:r>
                  <a:rPr lang="zh-CN" altLang="zh-CN" sz="100" b="0" i="0" u="none">
                    <a:noFill/>
                    <a:effectLst/>
                    <a:latin typeface="Times New Roman"/>
                    <a:ea typeface="宋体"/>
                    <a:cs typeface="宋体"/>
                  </a:rPr>
                  <a:t>⁠</a:t>
                </a:r>
              </a:p>
            </p:txBody>
          </p:sp>
        </mc:Choice>
        <mc:Fallback>
          <p:sp>
            <p:nvSpPr>
              <p:cNvPr id="14538" name="yt_shape_14538"/>
              <p:cNvSpPr txBox="1">
                <a:spLocks noRot="1" noChangeAspect="1" noMove="1" noResize="1" noEditPoints="1" noAdjustHandles="1" noChangeArrowheads="1" noChangeShapeType="1" noTextEdit="1"/>
              </p:cNvSpPr>
              <p:nvPr/>
            </p:nvSpPr>
            <p:spPr>
              <a:xfrm>
                <a:off x="540000" y="5515835"/>
                <a:ext cx="4395434" cy="642933"/>
              </a:xfrm>
              <a:prstGeom prst="rect">
                <a:avLst/>
              </a:prstGeom>
              <a:blipFill>
                <a:blip r:embed="rId3"/>
                <a:stretch>
                  <a:fillRect l="-4300" r="-3190" b="-15238"/>
                </a:stretch>
              </a:blipFill>
            </p:spPr>
            <p:txBody>
              <a:bodyPr/>
              <a:lstStyle/>
              <a:p>
                <a:r>
                  <a:rPr lang="zh-CN" altLang="en-US">
                    <a:noFill/>
                  </a:rPr>
                  <a:t> </a:t>
                </a:r>
              </a:p>
            </p:txBody>
          </p:sp>
        </mc:Fallback>
      </mc:AlternateContent>
      <p:sp>
        <p:nvSpPr>
          <p:cNvPr id="2" name="文本框 1">
            <a:extLst>
              <a:ext uri="{FF2B5EF4-FFF2-40B4-BE49-F238E27FC236}">
                <a16:creationId xmlns:a16="http://schemas.microsoft.com/office/drawing/2014/main" id="{CB3780E9-20E9-6CF0-9FB2-92951C864986}"/>
              </a:ext>
            </a:extLst>
          </p:cNvPr>
          <p:cNvSpPr txBox="1"/>
          <p:nvPr/>
        </p:nvSpPr>
        <p:spPr>
          <a:xfrm>
            <a:off x="449989" y="2497639"/>
            <a:ext cx="20088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解：画树状图</a:t>
            </a:r>
            <a:endParaRPr lang="zh-CN" altLang="en-US">
              <a:solidFill>
                <a:srgbClr val="FF0000"/>
              </a:solidFill>
            </a:endParaRPr>
          </a:p>
        </p:txBody>
      </p:sp>
      <p:sp>
        <p:nvSpPr>
          <p:cNvPr id="3" name="文本框 2">
            <a:extLst>
              <a:ext uri="{FF2B5EF4-FFF2-40B4-BE49-F238E27FC236}">
                <a16:creationId xmlns:a16="http://schemas.microsoft.com/office/drawing/2014/main" id="{D8ECBC79-F355-1A20-8B81-AD4BF4ACC25D}"/>
              </a:ext>
            </a:extLst>
          </p:cNvPr>
          <p:cNvSpPr txBox="1"/>
          <p:nvPr/>
        </p:nvSpPr>
        <p:spPr>
          <a:xfrm>
            <a:off x="449989" y="4989726"/>
            <a:ext cx="11152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由树状图可知，一共有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8</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种等可能的结果，而出现</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个男婴，</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个女婴的有</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3</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种可能，</a:t>
            </a:r>
            <a:endParaRPr lang="zh-CN" altLang="en-US">
              <a:solidFill>
                <a:srgbClr val="FF0000"/>
              </a:solidFill>
            </a:endParaRPr>
          </a:p>
        </p:txBody>
      </p:sp>
      <mc:AlternateContent xmlns:mc="http://schemas.openxmlformats.org/markup-compatibility/2006">
        <mc:Choice xmlns:a14="http://schemas.microsoft.com/office/drawing/2010/main" Requires="a14">
          <p:sp>
            <p:nvSpPr>
              <p:cNvPr id="4" name="文本框 3">
                <a:extLst>
                  <a:ext uri="{FF2B5EF4-FFF2-40B4-BE49-F238E27FC236}">
                    <a16:creationId xmlns:a16="http://schemas.microsoft.com/office/drawing/2014/main" id="{08907836-673A-C05A-518B-93567DA0E6B3}"/>
                  </a:ext>
                </a:extLst>
              </p:cNvPr>
              <p:cNvSpPr txBox="1"/>
              <p:nvPr/>
            </p:nvSpPr>
            <p:spPr>
              <a:xfrm>
                <a:off x="449989" y="5469029"/>
                <a:ext cx="4533011" cy="730327"/>
              </a:xfrm>
              <a:prstGeom prst="rect">
                <a:avLst/>
              </a:prstGeom>
              <a:noFill/>
            </p:spPr>
            <p:txBody>
              <a:bodyPr vert="horz" wrap="none" rtlCol="0" anchor="ctr">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所以</a:t>
                </a:r>
                <a:r>
                  <a:rPr kumimoji="0" lang="en-US" altLang="zh-CN" sz="2400" b="0" i="1"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P</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1</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个男婴，</a:t>
                </a:r>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2</a:t>
                </a:r>
                <a:r>
                  <a:rPr kumimoji="0" lang="zh-CN" altLang="zh-CN" sz="2400" b="0" i="0" strike="noStrike" kern="1200" cap="none" spc="0" normalizeH="0" baseline="0" noProof="0">
                    <a:ln>
                      <a:noFill/>
                    </a:ln>
                    <a:solidFill>
                      <a:srgbClr val="FF0000"/>
                    </a:solidFill>
                    <a:effectLst/>
                    <a:uLnTx/>
                    <a:uFillTx/>
                    <a:latin typeface="Times New Roman" pitchFamily="24"/>
                    <a:ea typeface="黑体" pitchFamily="24"/>
                    <a:cs typeface="宋体" pitchFamily="24"/>
                  </a:rPr>
                  <a:t>个女婴）</a:t>
                </a:r>
                <a:r>
                  <a:rPr kumimoji="0" lang="zh-CN" altLang="zh-CN" sz="2400" b="0" i="0" strike="noStrike" kern="1200" cap="none" spc="0" normalizeH="0" baseline="0" noProof="0">
                    <a:ln>
                      <a:noFill/>
                    </a:ln>
                    <a:solidFill>
                      <a:srgbClr val="FF0000"/>
                    </a:solidFill>
                    <a:effectLst/>
                    <a:uLnTx/>
                    <a:uFillTx/>
                    <a:latin typeface="Times New Roman" pitchFamily="24"/>
                    <a:ea typeface="宋体" pitchFamily="24"/>
                    <a:cs typeface="宋体" pitchFamily="24"/>
                  </a:rPr>
                  <a:t>＝</a:t>
                </a:r>
                <a14:m>
                  <m:oMath xmlns:m="http://schemas.openxmlformats.org/officeDocument/2006/math">
                    <m:f>
                      <m:fPr>
                        <m:ctrlPr>
                          <a:rPr kumimoji="0" lang="en-US" altLang="zh-CN" sz="2400" b="0" i="1" strike="noStrike" kern="1200" cap="none" spc="0" normalizeH="0" baseline="0" noProof="0">
                            <a:ln>
                              <a:noFill/>
                            </a:ln>
                            <a:solidFill>
                              <a:srgbClr val="FF0000"/>
                            </a:solidFill>
                            <a:effectLst/>
                            <a:uLnTx/>
                            <a:uFillTx/>
                            <a:latin typeface="Cambria Math" panose="02040503050406030204" pitchFamily="18" charset="0"/>
                            <a:ea typeface="Cambria Math" panose="02040503050406030204" pitchFamily="48" charset="0"/>
                          </a:rPr>
                        </m:ctrlPr>
                      </m:fPr>
                      <m:num>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3</m:t>
                        </m:r>
                      </m:num>
                      <m:den>
                        <m:r>
                          <a:rPr kumimoji="0" lang="en-US" altLang="zh-CN" sz="2400" b="0" i="0" strike="noStrike" kern="1200" cap="none" spc="0" normalizeH="0" baseline="0" noProof="0">
                            <a:ln>
                              <a:noFill/>
                            </a:ln>
                            <a:solidFill>
                              <a:srgbClr val="FF0000"/>
                            </a:solidFill>
                            <a:effectLst/>
                            <a:uLnTx/>
                            <a:uFillTx/>
                            <a:latin typeface="Cambria Math" panose="02040503050406030204" pitchFamily="48" charset="0"/>
                            <a:ea typeface="Cambria Math" panose="02040503050406030204" pitchFamily="48" charset="0"/>
                          </a:rPr>
                          <m:t>8</m:t>
                        </m:r>
                      </m:den>
                    </m:f>
                  </m:oMath>
                </a14:m>
                <a:r>
                  <a:rPr kumimoji="0" lang="en-US" altLang="zh-CN" sz="2400" b="0" i="0" strike="noStrike" kern="1200" cap="none" spc="0" normalizeH="0" baseline="0" noProof="0">
                    <a:ln>
                      <a:noFill/>
                    </a:ln>
                    <a:solidFill>
                      <a:srgbClr val="FF0000"/>
                    </a:solidFill>
                    <a:effectLst/>
                    <a:uLnTx/>
                    <a:uFillTx/>
                    <a:latin typeface="Times New Roman" pitchFamily="24"/>
                    <a:ea typeface="Times New Roman" pitchFamily="24"/>
                    <a:cs typeface="宋体" pitchFamily="24"/>
                  </a:rPr>
                  <a:t>.</a:t>
                </a:r>
                <a:endParaRPr lang="zh-CN" altLang="en-US">
                  <a:solidFill>
                    <a:srgbClr val="FF0000"/>
                  </a:solidFill>
                </a:endParaRPr>
              </a:p>
            </p:txBody>
          </p:sp>
        </mc:Choice>
        <mc:Fallback>
          <p:sp>
            <p:nvSpPr>
              <p:cNvPr id="4" name="文本框 3">
                <a:extLst>
                  <a:ext uri="{FF2B5EF4-FFF2-40B4-BE49-F238E27FC236}">
                    <a16:creationId xmlns:a16="http://schemas.microsoft.com/office/drawing/2014/main" id="{08907836-673A-C05A-518B-93567DA0E6B3}"/>
                  </a:ext>
                </a:extLst>
              </p:cNvPr>
              <p:cNvSpPr txBox="1">
                <a:spLocks noRot="1" noChangeAspect="1" noMove="1" noResize="1" noEditPoints="1" noAdjustHandles="1" noChangeArrowheads="1" noChangeShapeType="1" noTextEdit="1"/>
              </p:cNvSpPr>
              <p:nvPr/>
            </p:nvSpPr>
            <p:spPr>
              <a:xfrm>
                <a:off x="449989" y="5469029"/>
                <a:ext cx="4533011" cy="730327"/>
              </a:xfrm>
              <a:prstGeom prst="rect">
                <a:avLst/>
              </a:prstGeom>
              <a:blipFill>
                <a:blip r:embed="rId4"/>
                <a:stretch>
                  <a:fillRect l="-2153" r="-2153" b="-7500"/>
                </a:stretch>
              </a:blipFill>
            </p:spPr>
            <p:txBody>
              <a:bodyPr/>
              <a:lstStyle/>
              <a:p>
                <a:r>
                  <a:rPr lang="zh-CN" altLang="en-US">
                    <a:noFill/>
                  </a:rPr>
                  <a:t> </a:t>
                </a:r>
              </a:p>
            </p:txBody>
          </p:sp>
        </mc:Fallback>
      </mc:AlternateContent>
      <p:sp>
        <p:nvSpPr>
          <p:cNvPr id="5" name="yt_shape_14531">
            <a:extLst>
              <a:ext uri="{FF2B5EF4-FFF2-40B4-BE49-F238E27FC236}">
                <a16:creationId xmlns:a16="http://schemas.microsoft.com/office/drawing/2014/main" id="{0CB12068-067B-A2DE-73C5-B3F10B6DF479}"/>
              </a:ext>
            </a:extLst>
          </p:cNvPr>
          <p:cNvSpPr txBox="1"/>
          <p:nvPr/>
        </p:nvSpPr>
        <p:spPr>
          <a:xfrm>
            <a:off x="540000" y="1121654"/>
            <a:ext cx="3831177" cy="448777"/>
          </a:xfrm>
          <a:prstGeom prst="rect">
            <a:avLst/>
          </a:prstGeom>
        </p:spPr>
        <p:txBody>
          <a:bodyPr vert="horz" wrap="none" lIns="0" tIns="0" rIns="0" bIns="0" rtlCol="0">
            <a:spAutoFit/>
          </a:bodyPr>
          <a:lstStyle/>
          <a:p>
            <a:pPr algn="l" eaLnBrk="1" latinLnBrk="0" hangingPunct="0">
              <a:lnSpc>
                <a:spcPct val="129999"/>
              </a:lnSpc>
            </a:pPr>
            <a:r>
              <a:rPr lang="zh-CN" altLang="zh-CN" sz="2500" b="0" i="0" u="none" dirty="0">
                <a:noFill/>
                <a:effectLst/>
                <a:latin typeface="Times New Roman" pitchFamily="25"/>
                <a:ea typeface="Times New Roman" pitchFamily="25"/>
                <a:cs typeface="宋体" pitchFamily="25"/>
                <a:sym typeface="Finished"/>
              </a:rPr>
              <a:t>⁠</a:t>
            </a:r>
            <a:r>
              <a:rPr lang="en-US" altLang="zh-CN" sz="2400" b="0" i="0" u="none" dirty="0">
                <a:solidFill>
                  <a:srgbClr val="1EE3CF"/>
                </a:solidFill>
                <a:effectLst/>
                <a:latin typeface="Times New Roman" pitchFamily="24"/>
                <a:ea typeface="宋体" pitchFamily="24"/>
                <a:cs typeface="宋体" pitchFamily="24"/>
                <a:sym typeface=""/>
              </a:rPr>
              <a:t>                 </a:t>
            </a:r>
            <a:r>
              <a:rPr lang="en-US" altLang="zh-CN" sz="1900" b="0" i="0" u="none" dirty="0">
                <a:solidFill>
                  <a:srgbClr val="1EE3CF"/>
                </a:solidFill>
                <a:effectLst/>
                <a:latin typeface="Times New Roman" pitchFamily="19"/>
                <a:ea typeface="宋体" pitchFamily="19"/>
                <a:cs typeface="宋体" pitchFamily="19"/>
                <a:sym typeface=""/>
              </a:rPr>
              <a:t> </a:t>
            </a:r>
            <a:r>
              <a:rPr lang="zh-CN" altLang="zh-CN" sz="2400" b="0" i="0" u="none" dirty="0">
                <a:noFill/>
                <a:effectLst/>
                <a:latin typeface="Times New Roman" pitchFamily="24"/>
                <a:ea typeface="Times New Roman" pitchFamily="24"/>
                <a:cs typeface="宋体" pitchFamily="24"/>
              </a:rPr>
              <a:t>⁠</a:t>
            </a:r>
            <a:r>
              <a:rPr lang="zh-CN" altLang="zh-CN" sz="2400" b="0" i="1" u="none" dirty="0">
                <a:solidFill>
                  <a:srgbClr val="000000"/>
                </a:solidFill>
                <a:effectLst/>
                <a:latin typeface="Times New Roman" pitchFamily="24"/>
                <a:ea typeface="宋体" pitchFamily="24"/>
                <a:cs typeface="宋体" pitchFamily="24"/>
              </a:rPr>
              <a:t>　</a:t>
            </a:r>
            <a:r>
              <a:rPr lang="zh-CN" altLang="zh-CN" sz="2400" b="0" i="0" u="none" dirty="0">
                <a:solidFill>
                  <a:srgbClr val="000000"/>
                </a:solidFill>
                <a:effectLst/>
                <a:latin typeface="Times New Roman" pitchFamily="24"/>
                <a:ea typeface="黑体" pitchFamily="24"/>
                <a:cs typeface="宋体" pitchFamily="24"/>
              </a:rPr>
              <a:t>列举错误而出错</a:t>
            </a:r>
          </a:p>
        </p:txBody>
      </p:sp>
      <p:pic>
        <p:nvPicPr>
          <p:cNvPr id="6" name="yt_shape_1697709024534">
            <a:extLst>
              <a:ext uri="{FF2B5EF4-FFF2-40B4-BE49-F238E27FC236}">
                <a16:creationId xmlns:a16="http://schemas.microsoft.com/office/drawing/2014/main" id="{4E7E8F53-53B1-A653-7DB7-43D89A677A1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0000" y="1160982"/>
            <a:ext cx="1355917" cy="365782"/>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4534"/>
                                        </p:tgtEl>
                                        <p:attrNameLst>
                                          <p:attrName>style.visibility</p:attrName>
                                        </p:attrNameLst>
                                      </p:cBhvr>
                                      <p:to>
                                        <p:strVal val="visible"/>
                                      </p:to>
                                    </p:set>
                                    <p:animEffect transition="in" filter="blinds(horizontal)">
                                      <p:cBhvr>
                                        <p:cTn id="10" dur="500"/>
                                        <p:tgtEl>
                                          <p:spTgt spid="14534"/>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linds(horizontal)">
                                      <p:cBhvr>
                                        <p:cTn id="13" dur="500"/>
                                        <p:tgtEl>
                                          <p:spTgt spid="3">
                                            <p:txEl>
                                              <p:pRg st="0" end="0"/>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blinds(horizontal)">
                                      <p:cBhvr>
                                        <p:cTn id="16"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4541" name="yt_shape_14541"/>
          <p:cNvSpPr txBox="1"/>
          <p:nvPr/>
        </p:nvSpPr>
        <p:spPr>
          <a:xfrm>
            <a:off x="540000" y="751410"/>
            <a:ext cx="2410596" cy="567335"/>
          </a:xfrm>
          <a:prstGeom prst="rect">
            <a:avLst/>
          </a:prstGeom>
        </p:spPr>
        <p:txBody>
          <a:bodyPr vert="horz" wrap="none" lIns="0" tIns="0" rIns="0" bIns="0" rtlCol="0">
            <a:spAutoFit/>
          </a:bodyPr>
          <a:lstStyle/>
          <a:p>
            <a:pPr algn="l" eaLnBrk="1" latinLnBrk="0" hangingPunct="0">
              <a:lnSpc>
                <a:spcPct val="129999"/>
              </a:lnSpc>
            </a:pPr>
            <a:r>
              <a:rPr lang="en-US" altLang="zh-CN" sz="3150" b="0" i="0" u="none" spc="-3150">
                <a:solidFill>
                  <a:srgbClr val="1EE3CF"/>
                </a:solidFill>
                <a:effectLst/>
                <a:latin typeface="Times New Roman" pitchFamily="32"/>
                <a:ea typeface="宋体" pitchFamily="32"/>
                <a:cs typeface="宋体" pitchFamily="32"/>
              </a:rPr>
              <a:t> </a:t>
            </a:r>
            <a:r>
              <a:rPr lang="en-US" altLang="zh-CN" sz="3150" b="0" i="0" u="none" spc="18010">
                <a:solidFill>
                  <a:srgbClr val="1EE3CF"/>
                </a:solidFill>
                <a:effectLst/>
                <a:latin typeface="Times New Roman" pitchFamily="32"/>
                <a:ea typeface="宋体" pitchFamily="32"/>
                <a:cs typeface="宋体" pitchFamily="32"/>
              </a:rPr>
              <a:t> </a:t>
            </a:r>
          </a:p>
        </p:txBody>
      </p:sp>
      <p:pic>
        <p:nvPicPr>
          <p:cNvPr id="14540" name="yt_image_14540">
            <a:extLst>
              <a:ext uri="">
                <a16:creationId xmlns:p14="http://schemas.microsoft.com/office/powerpoint/2010/main" xmlns:a16="http://schemas.microsoft.com/office/drawing/2014/main" xmlns:a14="http://schemas.microsoft.com/office/drawing/2010/main" xmlns="" id="{5351258F-BC95-41E6-9372-C2FE361B0291}"/>
              </a:ext>
            </a:extLst>
          </p:cNvPr>
          <p:cNvPicPr>
            <a:picLocks noChangeAspect="1" noChangeArrowheads="1"/>
          </p:cNvPicPr>
          <p:nvPr/>
        </p:nvPicPr>
        <p:blipFill>
          <a:blip r:embed="rId2" cstate="print"/>
          <a:srcRect/>
          <a:stretch>
            <a:fillRect/>
          </a:stretch>
        </p:blipFill>
        <p:spPr bwMode="auto">
          <a:xfrm>
            <a:off x="540000" y="751410"/>
            <a:ext cx="2385180" cy="635508"/>
          </a:xfrm>
          <a:prstGeom prst="rect">
            <a:avLst/>
          </a:prstGeom>
          <a:noFill/>
          <a:extLst>
            <a:ext uri="{909E8E84-426E-40DD-AFC4-6F175D3DCCD1}">
              <a14:hiddenFill xmlns:a14="http://schemas.microsoft.com/office/drawing/2010/main">
                <a:solidFill>
                  <a:srgbClr val="FFFFFF"/>
                </a:solidFill>
              </a14:hiddenFill>
            </a:ext>
          </a:extLst>
        </p:spPr>
      </p:pic>
      <p:sp>
        <p:nvSpPr>
          <p:cNvPr id="14543" name="yt_shape_14543"/>
          <p:cNvSpPr txBox="1"/>
          <p:nvPr/>
        </p:nvSpPr>
        <p:spPr>
          <a:xfrm>
            <a:off x="540119" y="1386777"/>
            <a:ext cx="11111999" cy="2349041"/>
          </a:xfrm>
          <a:prstGeom prst="rect">
            <a:avLst/>
          </a:prstGeom>
        </p:spPr>
        <p:txBody>
          <a:bodyPr vert="horz" wrap="square" lIns="0" tIns="0" rIns="0" bIns="0" rtlCol="0">
            <a:spAutoFit/>
          </a:bodyPr>
          <a:lstStyle/>
          <a:p>
            <a:pPr algn="l" eaLnBrk="1"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15.</a:t>
            </a:r>
            <a:r>
              <a:rPr lang="zh-CN" altLang="zh-CN" sz="2400" b="0" i="0" u="none" dirty="0">
                <a:solidFill>
                  <a:srgbClr val="000000"/>
                </a:solidFill>
                <a:effectLst/>
                <a:latin typeface="Times New Roman" pitchFamily="24"/>
                <a:ea typeface="黑体" pitchFamily="24"/>
                <a:cs typeface="宋体" pitchFamily="24"/>
              </a:rPr>
              <a:t>（铜仁市中考）</a:t>
            </a:r>
            <a:r>
              <a:rPr lang="zh-CN" altLang="zh-CN" sz="2400" b="0" i="0" u="none" dirty="0">
                <a:solidFill>
                  <a:srgbClr val="000000"/>
                </a:solidFill>
                <a:effectLst/>
                <a:latin typeface="Times New Roman" pitchFamily="24"/>
                <a:ea typeface="宋体" pitchFamily="24"/>
                <a:cs typeface="宋体" pitchFamily="24"/>
              </a:rPr>
              <a:t>某校开展主题为</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校园安全常识知多少</a:t>
            </a:r>
            <a:r>
              <a:rPr lang="en-US" altLang="zh-CN" sz="2400" b="0" i="0" u="none" dirty="0">
                <a:solidFill>
                  <a:srgbClr val="000000"/>
                </a:solidFill>
                <a:effectLst/>
                <a:latin typeface="宋体" pitchFamily="24"/>
                <a:ea typeface="宋体" pitchFamily="24"/>
                <a:cs typeface="宋体" pitchFamily="24"/>
              </a:rPr>
              <a:t>”</a:t>
            </a:r>
            <a:r>
              <a:rPr lang="zh-CN" altLang="zh-CN" sz="2400" b="0" i="0" u="none" dirty="0">
                <a:solidFill>
                  <a:srgbClr val="000000"/>
                </a:solidFill>
                <a:effectLst/>
                <a:latin typeface="Times New Roman" pitchFamily="24"/>
                <a:ea typeface="宋体" pitchFamily="24"/>
                <a:cs typeface="宋体" pitchFamily="24"/>
              </a:rPr>
              <a:t>的调查活动，抽取了部分学生进行调查，调查问卷设置了</a:t>
            </a:r>
            <a:r>
              <a:rPr lang="en-US" altLang="zh-CN" sz="2400" b="0" i="1" u="none" dirty="0">
                <a:solidFill>
                  <a:srgbClr val="000000"/>
                </a:solidFill>
                <a:effectLst/>
                <a:latin typeface="Times New Roman" pitchFamily="24"/>
                <a:ea typeface="Times New Roman" pitchFamily="24"/>
                <a:cs typeface="宋体" pitchFamily="24"/>
              </a:rPr>
              <a:t>A</a:t>
            </a:r>
            <a:r>
              <a:rPr lang="zh-CN" altLang="zh-CN" sz="2400" b="0" i="0" u="none" dirty="0">
                <a:solidFill>
                  <a:srgbClr val="000000"/>
                </a:solidFill>
                <a:effectLst/>
                <a:latin typeface="Times New Roman" pitchFamily="24"/>
                <a:ea typeface="宋体" pitchFamily="24"/>
                <a:cs typeface="宋体" pitchFamily="24"/>
              </a:rPr>
              <a:t>：非常了解；</a:t>
            </a:r>
            <a:r>
              <a:rPr lang="en-US" altLang="zh-CN" sz="2400" b="0" i="1" u="none" dirty="0">
                <a:solidFill>
                  <a:srgbClr val="000000"/>
                </a:solidFill>
                <a:effectLst/>
                <a:latin typeface="Times New Roman" pitchFamily="24"/>
                <a:ea typeface="Times New Roman" pitchFamily="24"/>
                <a:cs typeface="宋体" pitchFamily="24"/>
              </a:rPr>
              <a:t>B</a:t>
            </a:r>
            <a:r>
              <a:rPr lang="zh-CN" altLang="zh-CN" sz="2400" b="0" i="0" u="none" dirty="0">
                <a:solidFill>
                  <a:srgbClr val="000000"/>
                </a:solidFill>
                <a:effectLst/>
                <a:latin typeface="Times New Roman" pitchFamily="24"/>
                <a:ea typeface="宋体" pitchFamily="24"/>
                <a:cs typeface="宋体" pitchFamily="24"/>
              </a:rPr>
              <a:t>：比较了解；</a:t>
            </a:r>
            <a:r>
              <a:rPr lang="en-US" altLang="zh-CN" sz="2400" b="0" i="1" u="none" dirty="0">
                <a:solidFill>
                  <a:srgbClr val="000000"/>
                </a:solidFill>
                <a:effectLst/>
                <a:latin typeface="Times New Roman" pitchFamily="24"/>
                <a:ea typeface="Times New Roman" pitchFamily="24"/>
                <a:cs typeface="宋体" pitchFamily="24"/>
              </a:rPr>
              <a:t>C</a:t>
            </a:r>
            <a:r>
              <a:rPr lang="zh-CN" altLang="zh-CN" sz="2400" b="0" i="0" u="none" dirty="0">
                <a:solidFill>
                  <a:srgbClr val="000000"/>
                </a:solidFill>
                <a:effectLst/>
                <a:latin typeface="Times New Roman" pitchFamily="24"/>
                <a:ea typeface="宋体" pitchFamily="24"/>
                <a:cs typeface="宋体" pitchFamily="24"/>
              </a:rPr>
              <a:t>：基本了解；</a:t>
            </a:r>
            <a:r>
              <a:rPr lang="en-US" altLang="zh-CN" sz="2400" b="0" i="1" u="none" dirty="0">
                <a:solidFill>
                  <a:srgbClr val="000000"/>
                </a:solidFill>
                <a:effectLst/>
                <a:latin typeface="Times New Roman" pitchFamily="24"/>
                <a:ea typeface="Times New Roman" pitchFamily="24"/>
                <a:cs typeface="宋体" pitchFamily="24"/>
              </a:rPr>
              <a:t>D</a:t>
            </a:r>
            <a:r>
              <a:rPr lang="zh-CN" altLang="zh-CN" sz="2400" b="0" i="0" u="none" dirty="0">
                <a:solidFill>
                  <a:srgbClr val="000000"/>
                </a:solidFill>
                <a:effectLst/>
                <a:latin typeface="Times New Roman" pitchFamily="24"/>
                <a:ea typeface="宋体" pitchFamily="24"/>
                <a:cs typeface="宋体" pitchFamily="24"/>
              </a:rPr>
              <a:t>：不太了解四个等级，要求每个学生填且只能填其中的一个等级，采取随机抽样的方式，并根据调查结果绘制成如图所示不完整的频数分布表和频数直方图，根据以上信息回答下列问题：</a:t>
            </a:r>
          </a:p>
        </p:txBody>
      </p:sp>
      <p:graphicFrame>
        <p:nvGraphicFramePr>
          <p:cNvPr id="14544" name="yt_table_14544" title="H_223.2">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239035503"/>
              </p:ext>
            </p:extLst>
          </p:nvPr>
        </p:nvGraphicFramePr>
        <p:xfrm>
          <a:off x="407368" y="3772978"/>
          <a:ext cx="6192688" cy="2896380"/>
        </p:xfrm>
        <a:graphic>
          <a:graphicData uri="http://schemas.openxmlformats.org/drawingml/2006/table">
            <a:tbl>
              <a:tblPr>
                <a:tableStyleId>{5940675A-B579-460E-94D1-54222C63F5DA}</a:tableStyleId>
              </a:tblPr>
              <a:tblGrid>
                <a:gridCol w="1571409">
                  <a:extLst>
                    <a:ext uri="{9D8B030D-6E8A-4147-A177-3AD203B41FA5}">
                      <a16:colId xmlns:a16="http://schemas.microsoft.com/office/drawing/2014/main" val="20000"/>
                    </a:ext>
                  </a:extLst>
                </a:gridCol>
                <a:gridCol w="1884975">
                  <a:extLst>
                    <a:ext uri="{9D8B030D-6E8A-4147-A177-3AD203B41FA5}">
                      <a16:colId xmlns:a16="http://schemas.microsoft.com/office/drawing/2014/main" val="20001"/>
                    </a:ext>
                  </a:extLst>
                </a:gridCol>
                <a:gridCol w="2736304">
                  <a:extLst>
                    <a:ext uri="{9D8B030D-6E8A-4147-A177-3AD203B41FA5}">
                      <a16:colId xmlns:a16="http://schemas.microsoft.com/office/drawing/2014/main" val="20002"/>
                    </a:ext>
                  </a:extLst>
                </a:gridCol>
              </a:tblGrid>
              <a:tr h="579276">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等级</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频数</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zh-CN" altLang="zh-CN" sz="2400" b="0" i="0" u="none">
                          <a:solidFill>
                            <a:srgbClr val="000000"/>
                          </a:solidFill>
                          <a:effectLst/>
                          <a:latin typeface="Times New Roman" pitchFamily="24"/>
                          <a:ea typeface="宋体" pitchFamily="24"/>
                          <a:cs typeface="宋体" pitchFamily="24"/>
                        </a:rPr>
                        <a:t>频率</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0"/>
                  </a:ext>
                </a:extLst>
              </a:tr>
              <a:tr h="579276">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20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0.4</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1"/>
                  </a:ext>
                </a:extLst>
              </a:tr>
              <a:tr h="579276">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15</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b</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2"/>
                  </a:ext>
                </a:extLst>
              </a:tr>
              <a:tr h="579276">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C</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10</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a:solidFill>
                            <a:srgbClr val="000000"/>
                          </a:solidFill>
                          <a:effectLst/>
                          <a:latin typeface="Times New Roman" pitchFamily="24"/>
                          <a:ea typeface="Times New Roman" pitchFamily="24"/>
                          <a:cs typeface="宋体" pitchFamily="24"/>
                        </a:rPr>
                        <a:t>0.2</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3"/>
                  </a:ext>
                </a:extLst>
              </a:tr>
              <a:tr h="579276">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D</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1" u="none">
                          <a:solidFill>
                            <a:srgbClr val="000000"/>
                          </a:solidFill>
                          <a:effectLst/>
                          <a:latin typeface="Times New Roman" pitchFamily="24"/>
                          <a:ea typeface="Times New Roman" pitchFamily="24"/>
                          <a:cs typeface="宋体" pitchFamily="24"/>
                        </a:rPr>
                        <a:t>a</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tc>
                  <a:txBody>
                    <a:bodyPr/>
                    <a:lstStyle/>
                    <a:p>
                      <a:pPr algn="ctr" eaLnBrk="1" fontAlgn="ctr" latinLnBrk="0" hangingPunct="0">
                        <a:lnSpc>
                          <a:spcPct val="129999"/>
                        </a:lnSpc>
                      </a:pPr>
                      <a:r>
                        <a:rPr lang="en-US" altLang="zh-CN" sz="2400" b="0" i="0" u="none" dirty="0">
                          <a:solidFill>
                            <a:srgbClr val="000000"/>
                          </a:solidFill>
                          <a:effectLst/>
                          <a:latin typeface="Times New Roman" pitchFamily="24"/>
                          <a:ea typeface="Times New Roman" pitchFamily="24"/>
                          <a:cs typeface="宋体" pitchFamily="24"/>
                        </a:rPr>
                        <a:t>0.1</a:t>
                      </a:r>
                    </a:p>
                  </a:txBody>
                  <a:tcPr anchor="ctr">
                    <a:lnL w="9522" cap="flat" cmpd="sng" algn="ctr">
                      <a:solidFill>
                        <a:srgbClr val="000000"/>
                      </a:solidFill>
                      <a:prstDash val="solid"/>
                      <a:round/>
                    </a:lnL>
                    <a:lnR w="9522" cap="flat" cmpd="sng" algn="ctr">
                      <a:solidFill>
                        <a:srgbClr val="000000"/>
                      </a:solidFill>
                      <a:prstDash val="solid"/>
                      <a:round/>
                    </a:lnR>
                    <a:lnT w="9522" cap="flat" cmpd="sng" algn="ctr">
                      <a:solidFill>
                        <a:srgbClr val="000000"/>
                      </a:solidFill>
                      <a:prstDash val="solid"/>
                      <a:round/>
                    </a:lnT>
                    <a:lnB w="9522" cap="flat" cmpd="sng" algn="ctr">
                      <a:solidFill>
                        <a:srgbClr val="000000"/>
                      </a:solidFill>
                      <a:prstDash val="solid"/>
                      <a:round/>
                    </a:lnB>
                  </a:tcPr>
                </a:tc>
                <a:extLst>
                  <a:ext uri="{0D108BD9-81ED-4DB2-BD59-A6C34878D82A}">
                    <a16:rowId xmlns:a16="http://schemas.microsoft.com/office/drawing/2014/main" val="10004"/>
                  </a:ext>
                </a:extLst>
              </a:tr>
            </a:tbl>
          </a:graphicData>
        </a:graphic>
      </p:graphicFrame>
      <p:pic>
        <p:nvPicPr>
          <p:cNvPr id="2" name="yt_image_14546" title="H_137.64725">
            <a:extLst>
              <a:ext uri="{FF2B5EF4-FFF2-40B4-BE49-F238E27FC236}">
                <a16:creationId xmlns:a16="http://schemas.microsoft.com/office/drawing/2014/main" id="{E3B5C982-0D25-3438-EE74-E84602CC7FDD}"/>
              </a:ext>
              <a:ext uri="">
                <a16:creationId xmlns:a16="http://schemas.microsoft.com/office/drawing/2014/main" xmlns:mc="http://schemas.openxmlformats.org/markup-compatibility/2006" xmlns:a14="http://schemas.microsoft.com/office/drawing/2010/main" xmlns:p14="http://schemas.microsoft.com/office/powerpoint/2010/main" xmlns="" id="{5351258F-BC95-41E6-9372-C2FE361B0291}"/>
              </a:ext>
            </a:extLst>
          </p:cNvPr>
          <p:cNvPicPr>
            <a:picLocks noChangeAspect="1" noChangeArrowheads="1"/>
          </p:cNvPicPr>
          <p:nvPr/>
        </p:nvPicPr>
        <p:blipFill>
          <a:blip r:embed="rId3" cstate="print"/>
          <a:srcRect/>
          <a:stretch>
            <a:fillRect/>
          </a:stretch>
        </p:blipFill>
        <p:spPr bwMode="auto">
          <a:xfrm>
            <a:off x="7464152" y="3845823"/>
            <a:ext cx="4049568" cy="28963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theme/theme1.xml><?xml version="1.0" encoding="utf-8"?>
<a:theme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1811</Words>
  <Application>Microsoft Office PowerPoint</Application>
  <PresentationFormat>宽屏</PresentationFormat>
  <Paragraphs>117</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等线</vt:lpstr>
      <vt:lpstr>等线 Light</vt:lpstr>
      <vt:lpstr>黑体</vt:lpstr>
      <vt:lpstr>华文行楷</vt:lpstr>
      <vt:lpstr>宋体</vt:lpstr>
      <vt:lpstr>微软雅黑</vt:lpstr>
      <vt:lpstr>Arial</vt:lpstr>
      <vt:lpstr>Calibri Light</vt:lpstr>
      <vt:lpstr>Cambria Math</vt:lpstr>
      <vt:lpstr>Times New Roman</vt:lpstr>
      <vt:lpstr>1_默认设计模板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45</cp:revision>
  <dcterms:created xsi:type="dcterms:W3CDTF">2023-05-05T05:33:04Z</dcterms:created>
  <dcterms:modified xsi:type="dcterms:W3CDTF">2023-10-20T06:58:52Z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0C5E138ED4E042E8ADCB33B52D9BA193</vt:lpwstr>
  </property>
  <property fmtid="{D5CDD505-2E9C-101B-9397-08002B2CF9AE}" pid="3" name="KSOProductBuildVer">
    <vt:lpwstr>2052-3.9.0.6159</vt:lpwstr>
  </property>
</Properties>
</file>