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5" r:id="rId5"/>
    <p:sldId id="368" r:id="rId6"/>
    <p:sldId id="366" r:id="rId7"/>
    <p:sldId id="370" r:id="rId8"/>
    <p:sldId id="367" r:id="rId9"/>
    <p:sldId id="372" r:id="rId10"/>
    <p:sldId id="256" r:id="rId11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7" d="100"/>
          <a:sy n="67" d="100"/>
        </p:scale>
        <p:origin x="86" y="1051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bin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2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750" name="yt_shape_14750"/>
              <p:cNvSpPr txBox="1"/>
              <p:nvPr/>
            </p:nvSpPr>
            <p:spPr>
              <a:xfrm>
                <a:off x="540119" y="2477928"/>
                <a:ext cx="11111999" cy="94570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如图，已知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的弦，半径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20cm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的面积为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4750" name="yt_shape_1475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477928"/>
                <a:ext cx="11111999" cy="945708"/>
              </a:xfrm>
              <a:prstGeom prst="rect">
                <a:avLst/>
              </a:prstGeom>
              <a:blipFill>
                <a:blip r:embed="rId2"/>
                <a:stretch>
                  <a:fillRect l="-1701" t="-5128" b="-185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752" name="yt_image_14752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1158" y="3626788"/>
            <a:ext cx="1635431" cy="1530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39082BE-4E05-3E9B-3402-6D7FC28C2470}"/>
                  </a:ext>
                </a:extLst>
              </p:cNvPr>
              <p:cNvSpPr txBox="1"/>
              <p:nvPr/>
            </p:nvSpPr>
            <p:spPr>
              <a:xfrm>
                <a:off x="911424" y="2868950"/>
                <a:ext cx="1310514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100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39082BE-4E05-3E9B-3402-6D7FC28C24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1424" y="2868950"/>
                <a:ext cx="1310514" cy="554686"/>
              </a:xfrm>
              <a:prstGeom prst="rect">
                <a:avLst/>
              </a:prstGeom>
              <a:blipFill>
                <a:blip r:embed="rId4"/>
                <a:stretch>
                  <a:fillRect l="-7477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754" name="yt_shape_14754"/>
              <p:cNvSpPr txBox="1"/>
              <p:nvPr/>
            </p:nvSpPr>
            <p:spPr>
              <a:xfrm>
                <a:off x="540119" y="1610409"/>
                <a:ext cx="11111999" cy="250472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（宜昌市中考）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石拱桥是我国古代人民勤劳和智慧的结晶，隋代建造的赵州桥距今约有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年历史，是我国古代石拱桥的代表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如图是根据某石拱桥的实物图画出的几何图形，桥的主桥拱是圆弧形，表示为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，桥的跨度（弧所对的弦长）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26m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，设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所在圆的圆心为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，半径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，垂足为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，拱高（弧的中点到弦的距离）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，连接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则这座石拱桥主桥拱的半径约为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19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（精确到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754" name="yt_shape_14754" descr="{&quot;rangeId&quot;: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10409"/>
                <a:ext cx="11111999" cy="2504725"/>
              </a:xfrm>
              <a:prstGeom prst="rect">
                <a:avLst/>
              </a:prstGeom>
              <a:blipFill>
                <a:blip r:embed="rId2"/>
                <a:stretch>
                  <a:fillRect l="-1701" t="-1946" r="-1153" b="-68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756" name="yt_image_14756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6040" y="4318286"/>
            <a:ext cx="1679918" cy="1289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304C57A-3416-85EA-A866-29D012E4985D}"/>
              </a:ext>
            </a:extLst>
          </p:cNvPr>
          <p:cNvSpPr txBox="1"/>
          <p:nvPr/>
        </p:nvSpPr>
        <p:spPr>
          <a:xfrm>
            <a:off x="8146307" y="3619733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19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58" name="yt_shape_14758"/>
          <p:cNvSpPr txBox="1"/>
          <p:nvPr/>
        </p:nvSpPr>
        <p:spPr>
          <a:xfrm>
            <a:off x="540119" y="1789176"/>
            <a:ext cx="11111999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已知在以点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为圆心的两个同心圆中，大圆的弦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交小圆于点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（如图所示）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4759" name="yt_image_14759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78772" y="2420843"/>
            <a:ext cx="1834455" cy="1569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761" name="yt_shape_14761"/>
          <p:cNvSpPr txBox="1"/>
          <p:nvPr/>
        </p:nvSpPr>
        <p:spPr>
          <a:xfrm>
            <a:off x="540000" y="4040872"/>
            <a:ext cx="311142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4762" name="yt_shape_14762"/>
          <p:cNvSpPr txBox="1"/>
          <p:nvPr/>
        </p:nvSpPr>
        <p:spPr>
          <a:xfrm>
            <a:off x="540119" y="452017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）若大圆的半径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，小圆的半径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，且圆心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63" name="yt_shape_14763"/>
          <p:cNvSpPr txBox="1"/>
          <p:nvPr/>
        </p:nvSpPr>
        <p:spPr>
          <a:xfrm>
            <a:off x="540000" y="1423149"/>
            <a:ext cx="8135240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）证明：过点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4765" name="yt_shape_14765"/>
          <p:cNvSpPr txBox="1"/>
          <p:nvPr/>
        </p:nvSpPr>
        <p:spPr>
          <a:xfrm>
            <a:off x="5189211" y="2534948"/>
            <a:ext cx="1410643" cy="10625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900" b="0" i="0" u="none" spc="-5900">
                <a:solidFill>
                  <a:srgbClr val="1EE3CF"/>
                </a:solidFill>
                <a:effectLst/>
                <a:latin typeface="Times New Roman" pitchFamily="59"/>
                <a:ea typeface="宋体" pitchFamily="59"/>
                <a:cs typeface="宋体" pitchFamily="59"/>
              </a:rPr>
              <a:t> </a:t>
            </a:r>
            <a:r>
              <a:rPr lang="en-US" altLang="zh-CN" sz="5900" b="0" i="0" u="none" spc="9525">
                <a:solidFill>
                  <a:srgbClr val="1EE3CF"/>
                </a:solidFill>
                <a:effectLst/>
                <a:latin typeface="Times New Roman" pitchFamily="59"/>
                <a:ea typeface="宋体" pitchFamily="59"/>
                <a:cs typeface="宋体" pitchFamily="59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4764" name="yt_image_14764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9211" y="2534948"/>
            <a:ext cx="1396661" cy="1178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767" name="yt_shape_14767"/>
              <p:cNvSpPr txBox="1"/>
              <p:nvPr/>
            </p:nvSpPr>
            <p:spPr>
              <a:xfrm>
                <a:off x="540000" y="3763909"/>
                <a:ext cx="8079135" cy="203094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）解：由（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）可知，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且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，连接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767" name="yt_shape_14767" descr="{&quot;rangeId&quot;:19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763909"/>
                <a:ext cx="8079135" cy="2030941"/>
              </a:xfrm>
              <a:prstGeom prst="rect">
                <a:avLst/>
              </a:prstGeom>
              <a:blipFill>
                <a:blip r:embed="rId3"/>
                <a:stretch>
                  <a:fillRect l="-2340" t="-2395" r="-1434" b="-80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D21DE14-71E3-7A79-41A3-49C72E31EB11}"/>
              </a:ext>
            </a:extLst>
          </p:cNvPr>
          <p:cNvSpPr txBox="1"/>
          <p:nvPr/>
        </p:nvSpPr>
        <p:spPr>
          <a:xfrm>
            <a:off x="449989" y="1376343"/>
            <a:ext cx="8236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）证明：过点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3C9F50E-4E8A-223F-58D3-2781BE2BAFBB}"/>
              </a:ext>
            </a:extLst>
          </p:cNvPr>
          <p:cNvSpPr txBox="1"/>
          <p:nvPr/>
        </p:nvSpPr>
        <p:spPr>
          <a:xfrm>
            <a:off x="449989" y="1851831"/>
            <a:ext cx="47235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7D8929F-EA32-2ED3-0178-79B76DEF81D8}"/>
              </a:ext>
            </a:extLst>
          </p:cNvPr>
          <p:cNvSpPr txBox="1"/>
          <p:nvPr/>
        </p:nvSpPr>
        <p:spPr>
          <a:xfrm>
            <a:off x="449989" y="3717103"/>
            <a:ext cx="81810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）解：由（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）可知，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且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704D859-D178-9207-8029-F6ED42C01A73}"/>
                  </a:ext>
                </a:extLst>
              </p:cNvPr>
              <p:cNvSpPr txBox="1"/>
              <p:nvPr/>
            </p:nvSpPr>
            <p:spPr>
              <a:xfrm>
                <a:off x="449989" y="4192591"/>
                <a:ext cx="5471096" cy="63126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9, 'mathAnswerShape': 1}">
                <a:extLst>
                  <a:ext uri="{FF2B5EF4-FFF2-40B4-BE49-F238E27FC236}">
                    <a16:creationId xmlns:a16="http://schemas.microsoft.com/office/drawing/2014/main" id="{8704D859-D178-9207-8029-F6ED42C01A7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92591"/>
                <a:ext cx="5471096" cy="631267"/>
              </a:xfrm>
              <a:prstGeom prst="rect">
                <a:avLst/>
              </a:prstGeom>
              <a:blipFill>
                <a:blip r:embed="rId4"/>
                <a:stretch>
                  <a:fillRect l="-1784" r="-1784" b="-174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01784F0-6DA9-BB5D-F465-E4DD962E18CE}"/>
                  </a:ext>
                </a:extLst>
              </p:cNvPr>
              <p:cNvSpPr txBox="1"/>
              <p:nvPr/>
            </p:nvSpPr>
            <p:spPr>
              <a:xfrm>
                <a:off x="449989" y="4730246"/>
                <a:ext cx="4944935" cy="63126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9, 'mathAnswerShape': 1}">
                <a:extLst>
                  <a:ext uri="{FF2B5EF4-FFF2-40B4-BE49-F238E27FC236}">
                    <a16:creationId xmlns:a16="http://schemas.microsoft.com/office/drawing/2014/main" id="{C01784F0-6DA9-BB5D-F465-E4DD962E18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730246"/>
                <a:ext cx="4944935" cy="631266"/>
              </a:xfrm>
              <a:prstGeom prst="rect">
                <a:avLst/>
              </a:prstGeom>
              <a:blipFill>
                <a:blip r:embed="rId5"/>
                <a:stretch>
                  <a:fillRect l="-1973" r="-1973" b="-163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AFE3ECC0-CD55-EFFF-2A80-FCA6758C9D48}"/>
                  </a:ext>
                </a:extLst>
              </p:cNvPr>
              <p:cNvSpPr txBox="1"/>
              <p:nvPr/>
            </p:nvSpPr>
            <p:spPr>
              <a:xfrm>
                <a:off x="449989" y="5267900"/>
                <a:ext cx="3602863" cy="55411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19, 'mathAnswerShape': 1}">
                <a:extLst>
                  <a:ext uri="{FF2B5EF4-FFF2-40B4-BE49-F238E27FC236}">
                    <a16:creationId xmlns:a16="http://schemas.microsoft.com/office/drawing/2014/main" id="{AFE3ECC0-CD55-EFFF-2A80-FCA6758C9D4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267900"/>
                <a:ext cx="3602863" cy="554114"/>
              </a:xfrm>
              <a:prstGeom prst="rect">
                <a:avLst/>
              </a:prstGeom>
              <a:blipFill>
                <a:blip r:embed="rId6"/>
                <a:stretch>
                  <a:fillRect l="-2707" r="-2876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769" name="yt_shape_14769"/>
              <p:cNvSpPr txBox="1"/>
              <p:nvPr/>
            </p:nvSpPr>
            <p:spPr>
              <a:xfrm>
                <a:off x="479376" y="1268760"/>
                <a:ext cx="10581551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的直径，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，垂足为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，垂足为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4769" name="yt_shape_1476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1268760"/>
                <a:ext cx="10581551" cy="465577"/>
              </a:xfrm>
              <a:prstGeom prst="rect">
                <a:avLst/>
              </a:prstGeom>
              <a:blipFill>
                <a:blip r:embed="rId2"/>
                <a:stretch>
                  <a:fillRect l="-1787" t="-3896" r="-865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771" name="yt_image_14771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20443" y="1916832"/>
            <a:ext cx="1630572" cy="1774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yt_shape_14775">
            <a:extLst>
              <a:ext uri="{FF2B5EF4-FFF2-40B4-BE49-F238E27FC236}">
                <a16:creationId xmlns:a16="http://schemas.microsoft.com/office/drawing/2014/main" id="{611F4AB6-7718-BFD1-FF0C-D038A613BD9C}"/>
              </a:ext>
            </a:extLst>
          </p:cNvPr>
          <p:cNvSpPr txBox="1"/>
          <p:nvPr/>
        </p:nvSpPr>
        <p:spPr>
          <a:xfrm>
            <a:off x="540000" y="2701229"/>
            <a:ext cx="270106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4" name="yt_image_14776">
            <a:extLst>
              <a:ext uri="{FF2B5EF4-FFF2-40B4-BE49-F238E27FC236}">
                <a16:creationId xmlns:a16="http://schemas.microsoft.com/office/drawing/2014/main" id="{DBFD16A8-C637-7DBF-6570-FDA5D13FB08A}"/>
              </a:ex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87244" y="2912602"/>
            <a:ext cx="1492932" cy="1688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yt_shape_14779">
            <a:extLst>
              <a:ext uri="{FF2B5EF4-FFF2-40B4-BE49-F238E27FC236}">
                <a16:creationId xmlns:a16="http://schemas.microsoft.com/office/drawing/2014/main" id="{73B3FFD3-5AD8-45AC-0C5C-202220966152}"/>
              </a:ext>
            </a:extLst>
          </p:cNvPr>
          <p:cNvSpPr txBox="1"/>
          <p:nvPr/>
        </p:nvSpPr>
        <p:spPr>
          <a:xfrm>
            <a:off x="540000" y="4798406"/>
            <a:ext cx="417582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的直径，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4780">
                <a:extLst>
                  <a:ext uri="{FF2B5EF4-FFF2-40B4-BE49-F238E27FC236}">
                    <a16:creationId xmlns:a16="http://schemas.microsoft.com/office/drawing/2014/main" id="{EBF52D01-43CD-F833-4A94-B4B215AD2478}"/>
                  </a:ext>
                </a:extLst>
              </p:cNvPr>
              <p:cNvSpPr txBox="1"/>
              <p:nvPr/>
            </p:nvSpPr>
            <p:spPr>
              <a:xfrm>
                <a:off x="540000" y="5277709"/>
                <a:ext cx="2963760" cy="49000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6" name="yt_shape_14780">
                <a:extLst>
                  <a:ext uri="{FF2B5EF4-FFF2-40B4-BE49-F238E27FC236}">
                    <a16:creationId xmlns:a16="http://schemas.microsoft.com/office/drawing/2014/main" id="{EBF52D01-43CD-F833-4A94-B4B215AD247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277709"/>
                <a:ext cx="2963760" cy="490006"/>
              </a:xfrm>
              <a:prstGeom prst="rect">
                <a:avLst/>
              </a:prstGeom>
              <a:blipFill>
                <a:blip r:embed="rId5"/>
                <a:stretch>
                  <a:fillRect l="-6379" r="-5556" b="-3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B7359D54-2D1D-3BE3-5BD0-821A72343E6F}"/>
              </a:ext>
            </a:extLst>
          </p:cNvPr>
          <p:cNvSpPr txBox="1"/>
          <p:nvPr/>
        </p:nvSpPr>
        <p:spPr>
          <a:xfrm>
            <a:off x="449989" y="2654423"/>
            <a:ext cx="28550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DECA727-E61A-D1B2-7463-A28224A38F3C}"/>
              </a:ext>
            </a:extLst>
          </p:cNvPr>
          <p:cNvSpPr txBox="1"/>
          <p:nvPr/>
        </p:nvSpPr>
        <p:spPr>
          <a:xfrm>
            <a:off x="470149" y="3332896"/>
            <a:ext cx="43155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的直径，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AC72AD03-B406-6C1E-7DF5-5D3E88CEAEB8}"/>
                  </a:ext>
                </a:extLst>
              </p:cNvPr>
              <p:cNvSpPr txBox="1"/>
              <p:nvPr/>
            </p:nvSpPr>
            <p:spPr>
              <a:xfrm>
                <a:off x="464288" y="3893172"/>
                <a:ext cx="3115183" cy="5788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AC72AD03-B406-6C1E-7DF5-5D3E88CEAE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4288" y="3893172"/>
                <a:ext cx="3115183" cy="578879"/>
              </a:xfrm>
              <a:prstGeom prst="rect">
                <a:avLst/>
              </a:prstGeom>
              <a:blipFill>
                <a:blip r:embed="rId6"/>
                <a:stretch>
                  <a:fillRect l="-2935" r="-3523" b="-242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9CD420F4-4CE4-1A7B-BDCA-FA6320A503DE}"/>
                  </a:ext>
                </a:extLst>
              </p:cNvPr>
              <p:cNvSpPr txBox="1"/>
              <p:nvPr/>
            </p:nvSpPr>
            <p:spPr>
              <a:xfrm>
                <a:off x="449989" y="4415408"/>
                <a:ext cx="5118163" cy="5788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AO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9CD420F4-4CE4-1A7B-BDCA-FA6320A503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15408"/>
                <a:ext cx="5118163" cy="578879"/>
              </a:xfrm>
              <a:prstGeom prst="rect">
                <a:avLst/>
              </a:prstGeom>
              <a:blipFill>
                <a:blip r:embed="rId7"/>
                <a:stretch>
                  <a:fillRect l="-1907" r="-2265" b="-242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AA308B8E-8356-D081-7229-5583B7E961B6}"/>
                  </a:ext>
                </a:extLst>
              </p:cNvPr>
              <p:cNvSpPr txBox="1"/>
              <p:nvPr/>
            </p:nvSpPr>
            <p:spPr>
              <a:xfrm>
                <a:off x="461050" y="5063480"/>
                <a:ext cx="2451926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AA308B8E-8356-D081-7229-5583B7E961B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050" y="5063480"/>
                <a:ext cx="2451926" cy="554686"/>
              </a:xfrm>
              <a:prstGeom prst="rect">
                <a:avLst/>
              </a:prstGeom>
              <a:blipFill>
                <a:blip r:embed="rId8"/>
                <a:stretch>
                  <a:fillRect l="-3980" r="-4229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yt_shape_14773">
            <a:extLst>
              <a:ext uri="{FF2B5EF4-FFF2-40B4-BE49-F238E27FC236}">
                <a16:creationId xmlns:a16="http://schemas.microsoft.com/office/drawing/2014/main" id="{705B97A6-5D31-A4C1-6DC6-6C9C091A8BF4}"/>
              </a:ext>
            </a:extLst>
          </p:cNvPr>
          <p:cNvSpPr txBox="1"/>
          <p:nvPr/>
        </p:nvSpPr>
        <p:spPr>
          <a:xfrm>
            <a:off x="383032" y="2151492"/>
            <a:ext cx="237565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的长；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786" name="yt_shape_14786"/>
              <p:cNvSpPr txBox="1"/>
              <p:nvPr/>
            </p:nvSpPr>
            <p:spPr>
              <a:xfrm>
                <a:off x="540000" y="1516407"/>
                <a:ext cx="5415072" cy="418518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）由（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为等边三角形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FO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的半径为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786" name="yt_shape_14786" descr="{&quot;rangeId&quot;:14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16407"/>
                <a:ext cx="5415072" cy="4185185"/>
              </a:xfrm>
              <a:prstGeom prst="rect">
                <a:avLst/>
              </a:prstGeom>
              <a:blipFill>
                <a:blip r:embed="rId2"/>
                <a:stretch>
                  <a:fillRect l="-3491" t="-1312" r="-2477" b="-36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6B4507A-CD82-B026-C241-E60A14F0F359}"/>
              </a:ext>
            </a:extLst>
          </p:cNvPr>
          <p:cNvSpPr txBox="1"/>
          <p:nvPr/>
        </p:nvSpPr>
        <p:spPr>
          <a:xfrm>
            <a:off x="449989" y="1469601"/>
            <a:ext cx="4377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）由（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06C5E40-A0E5-1C49-A122-A821415EB9B7}"/>
              </a:ext>
            </a:extLst>
          </p:cNvPr>
          <p:cNvSpPr txBox="1"/>
          <p:nvPr/>
        </p:nvSpPr>
        <p:spPr>
          <a:xfrm>
            <a:off x="449989" y="1945089"/>
            <a:ext cx="3269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为等边三角形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C07B4D5-4242-8AC4-0AE7-C8110977AAD4}"/>
              </a:ext>
            </a:extLst>
          </p:cNvPr>
          <p:cNvSpPr txBox="1"/>
          <p:nvPr/>
        </p:nvSpPr>
        <p:spPr>
          <a:xfrm>
            <a:off x="449989" y="2420577"/>
            <a:ext cx="3793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0E26C7A-ECB9-BBAB-27D4-2B3A12B60924}"/>
                  </a:ext>
                </a:extLst>
              </p:cNvPr>
              <p:cNvSpPr txBox="1"/>
              <p:nvPr/>
            </p:nvSpPr>
            <p:spPr>
              <a:xfrm>
                <a:off x="449989" y="2896065"/>
                <a:ext cx="554278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AO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4, 'mathAnswerShape': 1}">
                <a:extLst>
                  <a:ext uri="{FF2B5EF4-FFF2-40B4-BE49-F238E27FC236}">
                    <a16:creationId xmlns:a16="http://schemas.microsoft.com/office/drawing/2014/main" id="{10E26C7A-ECB9-BBAB-27D4-2B3A12B609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896065"/>
                <a:ext cx="5542788" cy="765061"/>
              </a:xfrm>
              <a:prstGeom prst="rect">
                <a:avLst/>
              </a:prstGeom>
              <a:blipFill>
                <a:blip r:embed="rId3"/>
                <a:stretch>
                  <a:fillRect l="-1760" r="-1760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851A54AB-1065-8C82-CC54-1AE2BA6D1E27}"/>
              </a:ext>
            </a:extLst>
          </p:cNvPr>
          <p:cNvSpPr txBox="1"/>
          <p:nvPr/>
        </p:nvSpPr>
        <p:spPr>
          <a:xfrm>
            <a:off x="449989" y="3567514"/>
            <a:ext cx="4682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中，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FO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8DCC2D2-E30F-237B-09A9-B8D802B4BAC7}"/>
                  </a:ext>
                </a:extLst>
              </p:cNvPr>
              <p:cNvSpPr txBox="1"/>
              <p:nvPr/>
            </p:nvSpPr>
            <p:spPr>
              <a:xfrm>
                <a:off x="449989" y="4043002"/>
                <a:ext cx="423310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AO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AO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14, 'mathAnswerShape': 1}">
                <a:extLst>
                  <a:ext uri="{FF2B5EF4-FFF2-40B4-BE49-F238E27FC236}">
                    <a16:creationId xmlns:a16="http://schemas.microsoft.com/office/drawing/2014/main" id="{D8DCC2D2-E30F-237B-09A9-B8D802B4BA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43002"/>
                <a:ext cx="4233101" cy="765061"/>
              </a:xfrm>
              <a:prstGeom prst="rect">
                <a:avLst/>
              </a:prstGeom>
              <a:blipFill>
                <a:blip r:embed="rId4"/>
                <a:stretch>
                  <a:fillRect l="-2305" r="-2450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F258C4E2-371F-9791-053D-0050F982B567}"/>
              </a:ext>
            </a:extLst>
          </p:cNvPr>
          <p:cNvSpPr txBox="1"/>
          <p:nvPr/>
        </p:nvSpPr>
        <p:spPr>
          <a:xfrm>
            <a:off x="449989" y="4714451"/>
            <a:ext cx="165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0D70DE4-7A74-F670-06E9-E9DB78153054}"/>
              </a:ext>
            </a:extLst>
          </p:cNvPr>
          <p:cNvSpPr txBox="1"/>
          <p:nvPr/>
        </p:nvSpPr>
        <p:spPr>
          <a:xfrm>
            <a:off x="449989" y="5189939"/>
            <a:ext cx="24105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的半径为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yt_shape_14774">
            <a:extLst>
              <a:ext uri="{FF2B5EF4-FFF2-40B4-BE49-F238E27FC236}">
                <a16:creationId xmlns:a16="http://schemas.microsoft.com/office/drawing/2014/main" id="{C54FB9F4-7317-74DA-8D02-457C7444F0FF}"/>
              </a:ext>
            </a:extLst>
          </p:cNvPr>
          <p:cNvSpPr txBox="1"/>
          <p:nvPr/>
        </p:nvSpPr>
        <p:spPr>
          <a:xfrm>
            <a:off x="540000" y="1087976"/>
            <a:ext cx="255999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88" name="yt_shape_14788"/>
          <p:cNvSpPr txBox="1"/>
          <p:nvPr/>
        </p:nvSpPr>
        <p:spPr>
          <a:xfrm>
            <a:off x="695400" y="91870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的弦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的中点，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上一点，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，已知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</a:p>
        </p:txBody>
      </p:sp>
      <p:pic>
        <p:nvPicPr>
          <p:cNvPr id="14789" name="yt_image_14789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73544" y="1996865"/>
            <a:ext cx="1889197" cy="1660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yt_shape_14794">
            <a:extLst>
              <a:ext uri="{FF2B5EF4-FFF2-40B4-BE49-F238E27FC236}">
                <a16:creationId xmlns:a16="http://schemas.microsoft.com/office/drawing/2014/main" id="{290DC1B5-C58B-51E1-93A5-24F2385C6302}"/>
              </a:ext>
            </a:extLst>
          </p:cNvPr>
          <p:cNvSpPr txBox="1"/>
          <p:nvPr/>
        </p:nvSpPr>
        <p:spPr>
          <a:xfrm>
            <a:off x="551430" y="2526164"/>
            <a:ext cx="341119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）如图，连接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4" name="yt_image_14795">
            <a:extLst>
              <a:ext uri="{FF2B5EF4-FFF2-40B4-BE49-F238E27FC236}">
                <a16:creationId xmlns:a16="http://schemas.microsoft.com/office/drawing/2014/main" id="{729542D2-F5A0-1FC0-CA67-5B86A3E20BF3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89518" y="3409464"/>
            <a:ext cx="1621161" cy="1667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yt_shape_14798">
            <a:extLst>
              <a:ext uri="{FF2B5EF4-FFF2-40B4-BE49-F238E27FC236}">
                <a16:creationId xmlns:a16="http://schemas.microsoft.com/office/drawing/2014/main" id="{BB26783C-A8E3-8FA8-6A22-22FAA0B7096F}"/>
              </a:ext>
            </a:extLst>
          </p:cNvPr>
          <p:cNvSpPr txBox="1"/>
          <p:nvPr/>
        </p:nvSpPr>
        <p:spPr>
          <a:xfrm>
            <a:off x="551430" y="4875888"/>
            <a:ext cx="198451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过圆心，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6" name="yt_shape_14799">
            <a:extLst>
              <a:ext uri="{FF2B5EF4-FFF2-40B4-BE49-F238E27FC236}">
                <a16:creationId xmlns:a16="http://schemas.microsoft.com/office/drawing/2014/main" id="{20B6DFC1-90C8-84A4-5C63-59569F8322D7}"/>
              </a:ext>
            </a:extLst>
          </p:cNvPr>
          <p:cNvSpPr txBox="1"/>
          <p:nvPr/>
        </p:nvSpPr>
        <p:spPr>
          <a:xfrm>
            <a:off x="551430" y="5355191"/>
            <a:ext cx="30777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且点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是弦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的中点，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4800">
                <a:extLst>
                  <a:ext uri="{FF2B5EF4-FFF2-40B4-BE49-F238E27FC236}">
                    <a16:creationId xmlns:a16="http://schemas.microsoft.com/office/drawing/2014/main" id="{7BEC496D-AC9A-69F0-A22E-9CDEE39C5ADE}"/>
                  </a:ext>
                </a:extLst>
              </p:cNvPr>
              <p:cNvSpPr txBox="1"/>
              <p:nvPr/>
            </p:nvSpPr>
            <p:spPr>
              <a:xfrm>
                <a:off x="551430" y="5834494"/>
                <a:ext cx="3541034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7" name="yt_shape_14800">
                <a:extLst>
                  <a:ext uri="{FF2B5EF4-FFF2-40B4-BE49-F238E27FC236}">
                    <a16:creationId xmlns:a16="http://schemas.microsoft.com/office/drawing/2014/main" id="{7BEC496D-AC9A-69F0-A22E-9CDEE39C5A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430" y="5834494"/>
                <a:ext cx="3541034" cy="638893"/>
              </a:xfrm>
              <a:prstGeom prst="rect">
                <a:avLst/>
              </a:prstGeom>
              <a:blipFill>
                <a:blip r:embed="rId4"/>
                <a:stretch>
                  <a:fillRect l="-5164" r="-4475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B5C27DE2-F6A8-CCE3-1EAF-1E14D8DB89B0}"/>
              </a:ext>
            </a:extLst>
          </p:cNvPr>
          <p:cNvSpPr txBox="1"/>
          <p:nvPr/>
        </p:nvSpPr>
        <p:spPr>
          <a:xfrm>
            <a:off x="461419" y="2479358"/>
            <a:ext cx="3558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）如图，连接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3338645-126D-AAD3-BA39-8C18B2B837C1}"/>
              </a:ext>
            </a:extLst>
          </p:cNvPr>
          <p:cNvSpPr txBox="1"/>
          <p:nvPr/>
        </p:nvSpPr>
        <p:spPr>
          <a:xfrm>
            <a:off x="509455" y="2952387"/>
            <a:ext cx="21454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过圆心，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160F8FC-6652-B3FE-473A-6C2BCEAB4EF6}"/>
              </a:ext>
            </a:extLst>
          </p:cNvPr>
          <p:cNvSpPr txBox="1"/>
          <p:nvPr/>
        </p:nvSpPr>
        <p:spPr>
          <a:xfrm>
            <a:off x="401110" y="3432972"/>
            <a:ext cx="3228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且点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是弦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的中点，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A4200284-2BB3-9105-F70B-599B4F54D9DB}"/>
                  </a:ext>
                </a:extLst>
              </p:cNvPr>
              <p:cNvSpPr txBox="1"/>
              <p:nvPr/>
            </p:nvSpPr>
            <p:spPr>
              <a:xfrm>
                <a:off x="479701" y="3825851"/>
                <a:ext cx="3686873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A4200284-2BB3-9105-F70B-599B4F54D9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701" y="3825851"/>
                <a:ext cx="3686873" cy="726326"/>
              </a:xfrm>
              <a:prstGeom prst="rect">
                <a:avLst/>
              </a:prstGeom>
              <a:blipFill>
                <a:blip r:embed="rId5"/>
                <a:stretch>
                  <a:fillRect l="-2649" r="-2815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D93FA9BF-E892-13C2-1A71-5BDF8DC5DCEB}"/>
              </a:ext>
            </a:extLst>
          </p:cNvPr>
          <p:cNvSpPr txBox="1"/>
          <p:nvPr/>
        </p:nvSpPr>
        <p:spPr>
          <a:xfrm>
            <a:off x="461419" y="4490376"/>
            <a:ext cx="414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中，由勾股定理得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BDE88AD-3A52-2AA2-0896-EF098F6A302D}"/>
              </a:ext>
            </a:extLst>
          </p:cNvPr>
          <p:cNvSpPr txBox="1"/>
          <p:nvPr/>
        </p:nvSpPr>
        <p:spPr>
          <a:xfrm>
            <a:off x="479701" y="5028063"/>
            <a:ext cx="26534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F0751718-FF7C-EC25-B2B7-DEACBC42D26C}"/>
              </a:ext>
            </a:extLst>
          </p:cNvPr>
          <p:cNvSpPr txBox="1"/>
          <p:nvPr/>
        </p:nvSpPr>
        <p:spPr>
          <a:xfrm>
            <a:off x="436398" y="5527782"/>
            <a:ext cx="22216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18FE0E7F-5FC9-D443-69C1-E1FE6A1D43C1}"/>
                  </a:ext>
                </a:extLst>
              </p:cNvPr>
              <p:cNvSpPr txBox="1"/>
              <p:nvPr/>
            </p:nvSpPr>
            <p:spPr>
              <a:xfrm>
                <a:off x="460675" y="6051013"/>
                <a:ext cx="1828039" cy="55411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18FE0E7F-5FC9-D443-69C1-E1FE6A1D43C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0675" y="6051013"/>
                <a:ext cx="1828039" cy="554114"/>
              </a:xfrm>
              <a:prstGeom prst="rect">
                <a:avLst/>
              </a:prstGeom>
              <a:blipFill>
                <a:blip r:embed="rId6"/>
                <a:stretch>
                  <a:fillRect l="-5351" r="-5351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yt_shape_14773">
            <a:extLst>
              <a:ext uri="{FF2B5EF4-FFF2-40B4-BE49-F238E27FC236}">
                <a16:creationId xmlns:a16="http://schemas.microsoft.com/office/drawing/2014/main" id="{86C5401B-9188-F9CF-4EC1-B3161F0A3548}"/>
              </a:ext>
            </a:extLst>
          </p:cNvPr>
          <p:cNvSpPr txBox="1"/>
          <p:nvPr/>
        </p:nvSpPr>
        <p:spPr>
          <a:xfrm>
            <a:off x="509455" y="1934085"/>
            <a:ext cx="306173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</a:t>
            </a:r>
            <a:r>
              <a:rPr lang="zh-CN" altLang="en-US" sz="2400" dirty="0">
                <a:solidFill>
                  <a:srgbClr val="000000"/>
                </a:solidFill>
                <a:latin typeface="Times New Roman" pitchFamily="24"/>
                <a:ea typeface="宋体" pitchFamily="24"/>
                <a:cs typeface="宋体" pitchFamily="24"/>
              </a:rPr>
              <a:t>线段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  <a:cs typeface="宋体" pitchFamily="24"/>
              </a:rPr>
              <a:t>OD</a:t>
            </a:r>
            <a:r>
              <a:rPr lang="zh-CN" altLang="en-US" sz="2400" dirty="0">
                <a:solidFill>
                  <a:srgbClr val="000000"/>
                </a:solidFill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805" name="yt_shape_14805"/>
              <p:cNvSpPr txBox="1"/>
              <p:nvPr/>
            </p:nvSpPr>
            <p:spPr>
              <a:xfrm>
                <a:off x="540000" y="1894486"/>
                <a:ext cx="1664045" cy="46499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805" name="yt_shape_14805" descr="{&quot;rangeId&quot;:9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94486"/>
                <a:ext cx="1664045" cy="464999"/>
              </a:xfrm>
              <a:prstGeom prst="rect">
                <a:avLst/>
              </a:prstGeom>
              <a:blipFill>
                <a:blip r:embed="rId2"/>
                <a:stretch>
                  <a:fillRect l="-11355" t="-5263" r="-9890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807" name="yt_shape_14807"/>
              <p:cNvSpPr txBox="1"/>
              <p:nvPr/>
            </p:nvSpPr>
            <p:spPr>
              <a:xfrm>
                <a:off x="540000" y="2410273"/>
                <a:ext cx="5439118" cy="195380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）设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中，由勾股定理得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ED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EO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807" name="yt_shape_14807" descr="{&quot;rangeId&quot;:10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10273"/>
                <a:ext cx="5439118" cy="1953805"/>
              </a:xfrm>
              <a:prstGeom prst="rect">
                <a:avLst/>
              </a:prstGeom>
              <a:blipFill>
                <a:blip r:embed="rId3"/>
                <a:stretch>
                  <a:fillRect l="-3475" t="-935" r="-2578" b="-87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809" name="yt_shape_14809"/>
          <p:cNvSpPr txBox="1"/>
          <p:nvPr/>
        </p:nvSpPr>
        <p:spPr>
          <a:xfrm>
            <a:off x="540000" y="4414866"/>
            <a:ext cx="4145366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（舍去），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149DAE4-2A43-3260-EDD6-ECBF42A86916}"/>
                  </a:ext>
                </a:extLst>
              </p:cNvPr>
              <p:cNvSpPr txBox="1"/>
              <p:nvPr/>
            </p:nvSpPr>
            <p:spPr>
              <a:xfrm>
                <a:off x="449989" y="2363467"/>
                <a:ext cx="5566601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）设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，则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EO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ED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0, 'mathAnswerShape': 1}">
                <a:extLst>
                  <a:ext uri="{FF2B5EF4-FFF2-40B4-BE49-F238E27FC236}">
                    <a16:creationId xmlns:a16="http://schemas.microsoft.com/office/drawing/2014/main" id="{0149DAE4-2A43-3260-EDD6-ECBF42A869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363467"/>
                <a:ext cx="5566601" cy="615392"/>
              </a:xfrm>
              <a:prstGeom prst="rect">
                <a:avLst/>
              </a:prstGeom>
              <a:blipFill>
                <a:blip r:embed="rId5"/>
                <a:stretch>
                  <a:fillRect l="-1752" r="-1862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0D6CCDBD-3ADC-907C-7774-772BD6C7E797}"/>
              </a:ext>
            </a:extLst>
          </p:cNvPr>
          <p:cNvSpPr txBox="1"/>
          <p:nvPr/>
        </p:nvSpPr>
        <p:spPr>
          <a:xfrm>
            <a:off x="449989" y="2885247"/>
            <a:ext cx="414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中，由勾股定理得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BC75A32-F89B-2F94-4013-49EEC5A7400D}"/>
              </a:ext>
            </a:extLst>
          </p:cNvPr>
          <p:cNvSpPr txBox="1"/>
          <p:nvPr/>
        </p:nvSpPr>
        <p:spPr>
          <a:xfrm>
            <a:off x="449989" y="3360735"/>
            <a:ext cx="2653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EO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C1DEDDB-9520-0A46-AB29-93283319DC81}"/>
                  </a:ext>
                </a:extLst>
              </p:cNvPr>
              <p:cNvSpPr txBox="1"/>
              <p:nvPr/>
            </p:nvSpPr>
            <p:spPr>
              <a:xfrm>
                <a:off x="449989" y="3836223"/>
                <a:ext cx="4920615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0, 'mathAnswerShape': 1}">
                <a:extLst>
                  <a:ext uri="{FF2B5EF4-FFF2-40B4-BE49-F238E27FC236}">
                    <a16:creationId xmlns:a16="http://schemas.microsoft.com/office/drawing/2014/main" id="{BC1DEDDB-9520-0A46-AB29-93283319DC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36223"/>
                <a:ext cx="4920615" cy="555765"/>
              </a:xfrm>
              <a:prstGeom prst="rect">
                <a:avLst/>
              </a:prstGeom>
              <a:blipFill>
                <a:blip r:embed="rId6"/>
                <a:stretch>
                  <a:fillRect l="-1983" r="-1983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A99EC49F-35FC-5FFB-0EE1-FF349DBFD50E}"/>
              </a:ext>
            </a:extLst>
          </p:cNvPr>
          <p:cNvSpPr txBox="1"/>
          <p:nvPr/>
        </p:nvSpPr>
        <p:spPr>
          <a:xfrm>
            <a:off x="449989" y="4368061"/>
            <a:ext cx="4234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（舍去），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3E4E9AB-B5A8-B445-104A-89BC82CA4479}"/>
              </a:ext>
            </a:extLst>
          </p:cNvPr>
          <p:cNvSpPr txBox="1"/>
          <p:nvPr/>
        </p:nvSpPr>
        <p:spPr>
          <a:xfrm>
            <a:off x="449989" y="4843548"/>
            <a:ext cx="2339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yt_shape_14792">
                <a:extLst>
                  <a:ext uri="{FF2B5EF4-FFF2-40B4-BE49-F238E27FC236}">
                    <a16:creationId xmlns:a16="http://schemas.microsoft.com/office/drawing/2014/main" id="{C556070B-56F2-2525-EE6C-8D8004A06F81}"/>
                  </a:ext>
                </a:extLst>
              </p:cNvPr>
              <p:cNvSpPr txBox="1"/>
              <p:nvPr/>
            </p:nvSpPr>
            <p:spPr>
              <a:xfrm>
                <a:off x="540000" y="1858783"/>
                <a:ext cx="4568687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）当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时，求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9" name="yt_shape_14792">
                <a:extLst>
                  <a:ext uri="{FF2B5EF4-FFF2-40B4-BE49-F238E27FC236}">
                    <a16:creationId xmlns:a16="http://schemas.microsoft.com/office/drawing/2014/main" id="{C556070B-56F2-2525-EE6C-8D8004A06F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58783"/>
                <a:ext cx="4568687" cy="466666"/>
              </a:xfrm>
              <a:prstGeom prst="rect">
                <a:avLst/>
              </a:prstGeom>
              <a:blipFill>
                <a:blip r:embed="rId7"/>
                <a:stretch>
                  <a:fillRect l="-4139" t="-5263" r="-3338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1207</Words>
  <Application>Microsoft Office PowerPoint</Application>
  <PresentationFormat>宽屏</PresentationFormat>
  <Paragraphs>81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21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40</cp:revision>
  <dcterms:created xsi:type="dcterms:W3CDTF">2023-05-05T05:33:04Z</dcterms:created>
  <dcterms:modified xsi:type="dcterms:W3CDTF">2023-10-20T07:22:26Z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