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3" r:id="rId7"/>
    <p:sldId id="376" r:id="rId8"/>
    <p:sldId id="378" r:id="rId9"/>
    <p:sldId id="380" r:id="rId10"/>
    <p:sldId id="384" r:id="rId11"/>
    <p:sldId id="387" r:id="rId12"/>
    <p:sldId id="388" r:id="rId13"/>
    <p:sldId id="391" r:id="rId14"/>
    <p:sldId id="390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96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9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" name="yt_image_14131" title="H_50.9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977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33" name="yt_shape_14133"/>
              <p:cNvSpPr txBox="1"/>
              <p:nvPr/>
            </p:nvSpPr>
            <p:spPr>
              <a:xfrm>
                <a:off x="540119" y="2196569"/>
                <a:ext cx="11111999" cy="34716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概率的意义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）一般地，对于一个随机事件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，我们把刻画其发生可能性大小的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数值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，称为随机事件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发生的概率，记为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）概率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）的取值范围是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          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⁠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 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简单概率的求法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概率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　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）＝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表示一次试验所有可能出现的结果数，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表示事件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包含的可能结果数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33" name="yt_shape_141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96569"/>
                <a:ext cx="11111999" cy="3471656"/>
              </a:xfrm>
              <a:prstGeom prst="rect">
                <a:avLst/>
              </a:prstGeom>
              <a:blipFill>
                <a:blip r:embed="rId3"/>
                <a:stretch>
                  <a:fillRect l="-1701" t="-1404" r="-823" b="-45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DE70FD-A6C2-AF95-E7CC-02572D8F1215}"/>
              </a:ext>
            </a:extLst>
          </p:cNvPr>
          <p:cNvSpPr txBox="1"/>
          <p:nvPr/>
        </p:nvSpPr>
        <p:spPr>
          <a:xfrm>
            <a:off x="9932246" y="262525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数值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FE2099-ED61-E9F8-BB3F-B7D785E5E2B8}"/>
              </a:ext>
            </a:extLst>
          </p:cNvPr>
          <p:cNvSpPr txBox="1"/>
          <p:nvPr/>
        </p:nvSpPr>
        <p:spPr>
          <a:xfrm>
            <a:off x="5241183" y="3100739"/>
            <a:ext cx="40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D911B5-F0BE-991E-CBD1-9F001908E291}"/>
              </a:ext>
            </a:extLst>
          </p:cNvPr>
          <p:cNvSpPr txBox="1"/>
          <p:nvPr/>
        </p:nvSpPr>
        <p:spPr>
          <a:xfrm>
            <a:off x="5323371" y="3575381"/>
            <a:ext cx="1280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1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61C904-B53D-4522-30FD-6BCD9B961A79}"/>
              </a:ext>
            </a:extLst>
          </p:cNvPr>
          <p:cNvSpPr txBox="1"/>
          <p:nvPr/>
        </p:nvSpPr>
        <p:spPr>
          <a:xfrm>
            <a:off x="6366155" y="3567291"/>
            <a:ext cx="518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1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宋体" pitchFamily="12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DB39404-C045-D442-6CC4-499BED76B85C}"/>
              </a:ext>
            </a:extLst>
          </p:cNvPr>
          <p:cNvSpPr txBox="1"/>
          <p:nvPr/>
        </p:nvSpPr>
        <p:spPr>
          <a:xfrm>
            <a:off x="6665611" y="357538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001781-A64E-94C1-390E-1ACFBDBFF0E8}"/>
              </a:ext>
            </a:extLst>
          </p:cNvPr>
          <p:cNvSpPr txBox="1"/>
          <p:nvPr/>
        </p:nvSpPr>
        <p:spPr>
          <a:xfrm>
            <a:off x="4386156" y="4527204"/>
            <a:ext cx="332485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C82D8EC-DC9F-CE9D-F813-C2B2D532CF89}"/>
              </a:ext>
            </a:extLst>
          </p:cNvPr>
          <p:cNvSpPr txBox="1"/>
          <p:nvPr/>
        </p:nvSpPr>
        <p:spPr>
          <a:xfrm>
            <a:off x="10329756" y="4527204"/>
            <a:ext cx="400748" cy="72988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88" name="yt_shape_14188"/>
              <p:cNvSpPr txBox="1"/>
              <p:nvPr/>
            </p:nvSpPr>
            <p:spPr>
              <a:xfrm>
                <a:off x="540119" y="1405159"/>
                <a:ext cx="11111999" cy="44076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（温州市中考）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一个布袋中有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个红球和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个白球，它们除颜色外都相同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）求从袋中摸出一个球是红球的概率；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）现从袋中取走若干个白球，并放入相同数量的红球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搅拌均匀后，要使从袋中摸出一个球是红球的概率是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，问取走了多少个白球？（要求通过列方程解答）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）设取走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个白球，则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8+16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答：取走了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个白球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8" name="yt_shape_14188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5159"/>
                <a:ext cx="11111999" cy="4407681"/>
              </a:xfrm>
              <a:prstGeom prst="rect">
                <a:avLst/>
              </a:prstGeom>
              <a:blipFill>
                <a:blip r:embed="rId2"/>
                <a:stretch>
                  <a:fillRect l="-1701" t="-1245" b="-3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461253-BD7D-5E27-26A3-A97D81846D9C}"/>
                  </a:ext>
                </a:extLst>
              </p:cNvPr>
              <p:cNvSpPr txBox="1"/>
              <p:nvPr/>
            </p:nvSpPr>
            <p:spPr>
              <a:xfrm>
                <a:off x="450108" y="3467252"/>
                <a:ext cx="19850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}">
                <a:extLst>
                  <a:ext uri="{FF2B5EF4-FFF2-40B4-BE49-F238E27FC236}">
                    <a16:creationId xmlns:a16="http://schemas.microsoft.com/office/drawing/2014/main" id="{5B461253-BD7D-5E27-26A3-A97D81846D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67252"/>
                <a:ext cx="1985074" cy="767474"/>
              </a:xfrm>
              <a:prstGeom prst="rect">
                <a:avLst/>
              </a:prstGeom>
              <a:blipFill>
                <a:blip r:embed="rId3"/>
                <a:stretch>
                  <a:fillRect l="-4923" r="-492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E8A8E3E-5038-8092-FF80-AB64AF7069A9}"/>
                  </a:ext>
                </a:extLst>
              </p:cNvPr>
              <p:cNvSpPr txBox="1"/>
              <p:nvPr/>
            </p:nvSpPr>
            <p:spPr>
              <a:xfrm>
                <a:off x="450108" y="4141114"/>
                <a:ext cx="4572698" cy="776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）设取走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个白球，则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8+16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hasSerialNum': 1}">
                <a:extLst>
                  <a:ext uri="{FF2B5EF4-FFF2-40B4-BE49-F238E27FC236}">
                    <a16:creationId xmlns:a16="http://schemas.microsoft.com/office/drawing/2014/main" id="{EE8A8E3E-5038-8092-FF80-AB64AF7069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41114"/>
                <a:ext cx="4572698" cy="776046"/>
              </a:xfrm>
              <a:prstGeom prst="rect">
                <a:avLst/>
              </a:prstGeom>
              <a:blipFill>
                <a:blip r:embed="rId4"/>
                <a:stretch>
                  <a:fillRect l="-2133" r="-2133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15795F2-405A-2B1D-4951-1BB3C8314A37}"/>
              </a:ext>
            </a:extLst>
          </p:cNvPr>
          <p:cNvSpPr txBox="1"/>
          <p:nvPr/>
        </p:nvSpPr>
        <p:spPr>
          <a:xfrm>
            <a:off x="450108" y="4823548"/>
            <a:ext cx="176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6F98CD8-7B7D-E2F4-418F-ED6C7811552F}"/>
              </a:ext>
            </a:extLst>
          </p:cNvPr>
          <p:cNvSpPr txBox="1"/>
          <p:nvPr/>
        </p:nvSpPr>
        <p:spPr>
          <a:xfrm>
            <a:off x="450108" y="5299036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答：取走了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个白球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9" name="yt_shape_14199"/>
          <p:cNvSpPr txBox="1"/>
          <p:nvPr/>
        </p:nvSpPr>
        <p:spPr>
          <a:xfrm>
            <a:off x="540000" y="1090897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198" name="yt_image_14198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90897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01" name="yt_shape_14201"/>
          <p:cNvSpPr txBox="1"/>
          <p:nvPr/>
        </p:nvSpPr>
        <p:spPr>
          <a:xfrm>
            <a:off x="540119" y="178848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某商场举行开业酬宾活动，设立了两个可以自动转动的转盘（如图所示，两个转盘均被等分），并规定：顾客购买满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元的商品，即可任选一个转盘转动一次，转盘停止后，指针所指区域内容即为优惠方式；若指针所指区域空白，则无优惠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已知小张在该商场消费了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202" name="yt_image_1420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6623" y="3860542"/>
            <a:ext cx="3318753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05" name="yt_shape_14205"/>
              <p:cNvSpPr txBox="1"/>
              <p:nvPr/>
            </p:nvSpPr>
            <p:spPr>
              <a:xfrm>
                <a:off x="540000" y="1655996"/>
                <a:ext cx="10695236" cy="3906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）选择转动转盘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和转盘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，哪种方式对于小张更合算？请通过计算加以说明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整个圆被等分成了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个扇形，其中有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个扇形能享受折扣，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（得到优惠）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）转盘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能获得的优惠平均为：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3×300+0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2×300×2+0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1×300×3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（元）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转盘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能获得的优惠平均为：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（元）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所以选择转盘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更合算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05" name="yt_shape_14205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55996"/>
                <a:ext cx="10695236" cy="3906006"/>
              </a:xfrm>
              <a:prstGeom prst="rect">
                <a:avLst/>
              </a:prstGeom>
              <a:blipFill>
                <a:blip r:embed="rId2"/>
                <a:stretch>
                  <a:fillRect l="-1767" t="-1406" r="-798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EF4DBC-671D-678B-7A58-373044D8B2E3}"/>
              </a:ext>
            </a:extLst>
          </p:cNvPr>
          <p:cNvSpPr txBox="1"/>
          <p:nvPr/>
        </p:nvSpPr>
        <p:spPr>
          <a:xfrm>
            <a:off x="449989" y="2084678"/>
            <a:ext cx="9628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整个圆被等分成了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个扇形，其中有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个扇形能享受折扣，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5BCFFF-E7EF-429B-9E72-001B2CD7969E}"/>
                  </a:ext>
                </a:extLst>
              </p:cNvPr>
              <p:cNvSpPr txBox="1"/>
              <p:nvPr/>
            </p:nvSpPr>
            <p:spPr>
              <a:xfrm>
                <a:off x="449989" y="2560166"/>
                <a:ext cx="35709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（得到优惠）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725BCFFF-E7EF-429B-9E72-001B2CD796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60166"/>
                <a:ext cx="3570986" cy="766077"/>
              </a:xfrm>
              <a:prstGeom prst="rect">
                <a:avLst/>
              </a:prstGeom>
              <a:blipFill>
                <a:blip r:embed="rId3"/>
                <a:stretch>
                  <a:fillRect l="-2730" r="-256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58025E-25C7-3AB7-CD4B-444080EA357C}"/>
              </a:ext>
            </a:extLst>
          </p:cNvPr>
          <p:cNvSpPr txBox="1"/>
          <p:nvPr/>
        </p:nvSpPr>
        <p:spPr>
          <a:xfrm>
            <a:off x="449989" y="3232631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）转盘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能获得的优惠平均为：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167774E-77F5-4331-9D78-F4946EBA6F08}"/>
                  </a:ext>
                </a:extLst>
              </p:cNvPr>
              <p:cNvSpPr txBox="1"/>
              <p:nvPr/>
            </p:nvSpPr>
            <p:spPr>
              <a:xfrm>
                <a:off x="449989" y="3708119"/>
                <a:ext cx="53124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3×300+0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2×300×2+0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1×300×3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（元）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F167774E-77F5-4331-9D78-F4946EBA6F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08119"/>
                <a:ext cx="5312473" cy="766077"/>
              </a:xfrm>
              <a:prstGeom prst="rect">
                <a:avLst/>
              </a:prstGeom>
              <a:blipFill>
                <a:blip r:embed="rId4"/>
                <a:stretch>
                  <a:fillRect r="-183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AA64EF1-5C87-D918-46DB-F77A452C337D}"/>
                  </a:ext>
                </a:extLst>
              </p:cNvPr>
              <p:cNvSpPr txBox="1"/>
              <p:nvPr/>
            </p:nvSpPr>
            <p:spPr>
              <a:xfrm>
                <a:off x="449989" y="4380584"/>
                <a:ext cx="63284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转盘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能获得的优惠平均为：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（元）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}">
                <a:extLst>
                  <a:ext uri="{FF2B5EF4-FFF2-40B4-BE49-F238E27FC236}">
                    <a16:creationId xmlns:a16="http://schemas.microsoft.com/office/drawing/2014/main" id="{DAA64EF1-5C87-D918-46DB-F77A452C33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80584"/>
                <a:ext cx="6328473" cy="766077"/>
              </a:xfrm>
              <a:prstGeom prst="rect">
                <a:avLst/>
              </a:prstGeom>
              <a:blipFill>
                <a:blip r:embed="rId5"/>
                <a:stretch>
                  <a:fillRect l="-1541" r="-154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376EE1A-B27D-9FAA-C140-4C05F351736D}"/>
              </a:ext>
            </a:extLst>
          </p:cNvPr>
          <p:cNvSpPr txBox="1"/>
          <p:nvPr/>
        </p:nvSpPr>
        <p:spPr>
          <a:xfrm>
            <a:off x="449989" y="5053049"/>
            <a:ext cx="315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所以选择转盘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更合算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204">
            <a:extLst>
              <a:ext uri="{FF2B5EF4-FFF2-40B4-BE49-F238E27FC236}">
                <a16:creationId xmlns:a16="http://schemas.microsoft.com/office/drawing/2014/main" id="{4DC22096-C5F9-7D30-7AB7-3324E563AE33}"/>
              </a:ext>
            </a:extLst>
          </p:cNvPr>
          <p:cNvSpPr txBox="1"/>
          <p:nvPr/>
        </p:nvSpPr>
        <p:spPr>
          <a:xfrm>
            <a:off x="530312" y="1081740"/>
            <a:ext cx="8002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）若他选择转动转盘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，则他能得到优惠的概率为多少？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3" name="yt_shape_14213"/>
          <p:cNvSpPr txBox="1"/>
          <p:nvPr/>
        </p:nvSpPr>
        <p:spPr>
          <a:xfrm>
            <a:off x="540000" y="2438182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4212" name="yt_image_1421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15013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15" name="yt_shape_14215"/>
              <p:cNvSpPr txBox="1"/>
              <p:nvPr/>
            </p:nvSpPr>
            <p:spPr>
              <a:xfrm>
                <a:off x="540000" y="2889181"/>
                <a:ext cx="11111999" cy="189063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spAutoFit/>
              </a:bodyPr>
              <a:lstStyle/>
              <a:p>
                <a:pPr algn="ctr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计算简单事件的概率的主要类型：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个数类型：如摸球、掷骰子等可以表示出所有可能出现的结果；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面积类型：如果随机试验是向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区域内掷一点，那么掷在区域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内）内的概率为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的面积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的面积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15" name="yt_shape_14215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50999"/>
                <a:ext cx="11111999" cy="1890637"/>
              </a:xfrm>
              <a:prstGeom prst="rect">
                <a:avLst/>
              </a:prstGeom>
              <a:blipFill>
                <a:blip r:embed="rId3"/>
                <a:stretch>
                  <a:fillRect l="-329" t="-2564" r="-329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0" name="yt_shape_14140"/>
          <p:cNvSpPr txBox="1"/>
          <p:nvPr/>
        </p:nvSpPr>
        <p:spPr>
          <a:xfrm>
            <a:off x="540000" y="182728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139" name="yt_image_14139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2728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2" name="yt_shape_14142"/>
          <p:cNvSpPr txBox="1"/>
          <p:nvPr/>
        </p:nvSpPr>
        <p:spPr>
          <a:xfrm>
            <a:off x="540000" y="2530579"/>
            <a:ext cx="31579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cs typeface="宋体" pitchFamily="1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概率的意义</a:t>
            </a:r>
          </a:p>
        </p:txBody>
      </p:sp>
      <p:sp>
        <p:nvSpPr>
          <p:cNvPr id="14143" name="yt_shape_14143"/>
          <p:cNvSpPr txBox="1"/>
          <p:nvPr/>
        </p:nvSpPr>
        <p:spPr>
          <a:xfrm>
            <a:off x="540000" y="3009882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44" name="yt_table_141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347302"/>
              </p:ext>
            </p:extLst>
          </p:nvPr>
        </p:nvGraphicFramePr>
        <p:xfrm>
          <a:off x="540000" y="3489185"/>
          <a:ext cx="5453063" cy="1901952"/>
        </p:xfrm>
        <a:graphic>
          <a:graphicData uri="http://schemas.openxmlformats.org/drawingml/2006/table">
            <a:tbl>
              <a:tblPr/>
              <a:tblGrid>
                <a:gridCol w="545306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必然发生的事件发生的概率为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不可能发生的事件发生的概率为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不确定事件发生的概率为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随机事件发生的概率介于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之间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</a:tbl>
          </a:graphicData>
        </a:graphic>
      </p:graphicFrame>
      <p:pic>
        <p:nvPicPr>
          <p:cNvPr id="3" name="yt_shape_1697708932844">
            <a:extLst>
              <a:ext uri="{FF2B5EF4-FFF2-40B4-BE49-F238E27FC236}">
                <a16:creationId xmlns:a16="http://schemas.microsoft.com/office/drawing/2014/main" id="{A64A58EA-884E-6CFF-1D90-CADD1D9E4B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67582"/>
            <a:ext cx="1298767" cy="35036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C1B7BA-0431-E2D4-9FF4-CF000AC36B73}"/>
              </a:ext>
            </a:extLst>
          </p:cNvPr>
          <p:cNvSpPr txBox="1"/>
          <p:nvPr/>
        </p:nvSpPr>
        <p:spPr>
          <a:xfrm>
            <a:off x="3574189" y="29630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46" name="yt_shape_14146"/>
              <p:cNvSpPr txBox="1"/>
              <p:nvPr/>
            </p:nvSpPr>
            <p:spPr>
              <a:xfrm>
                <a:off x="540119" y="2079579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（衡阳市中考）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已知抛一枚均匀的硬币正面朝上的概率为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，下列说法错误的是（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146" name="yt_shape_14146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9579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148" name="yt_table_1414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568479"/>
              </p:ext>
            </p:extLst>
          </p:nvPr>
        </p:nvGraphicFramePr>
        <p:xfrm>
          <a:off x="540000" y="3236888"/>
          <a:ext cx="8636000" cy="1901952"/>
        </p:xfrm>
        <a:graphic>
          <a:graphicData uri="http://schemas.openxmlformats.org/drawingml/2006/table">
            <a:tbl>
              <a:tblPr/>
              <a:tblGrid>
                <a:gridCol w="8636000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连续抛一枚均匀硬币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次必有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次正面朝上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连续抛一枚均匀硬币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次都可能正面朝上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大量反复抛一枚均匀硬币，平均每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次出现正面朝上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通过抛一枚均匀硬币确定谁先发球的比赛规则是公平的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BEB1A4E-61CC-AC3F-665C-30B26E3CD3B8}"/>
              </a:ext>
            </a:extLst>
          </p:cNvPr>
          <p:cNvSpPr txBox="1"/>
          <p:nvPr/>
        </p:nvSpPr>
        <p:spPr>
          <a:xfrm>
            <a:off x="907308" y="27042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0" name="yt_shape_14150"/>
          <p:cNvSpPr txBox="1"/>
          <p:nvPr/>
        </p:nvSpPr>
        <p:spPr>
          <a:xfrm>
            <a:off x="540000" y="900000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简单概率的求法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151" name="yt_shape_14151"/>
              <p:cNvSpPr txBox="1"/>
              <p:nvPr/>
            </p:nvSpPr>
            <p:spPr>
              <a:xfrm>
                <a:off x="540119" y="1399565"/>
                <a:ext cx="11111999" cy="11083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（宜昌市中考）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在六张卡片上分别写有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3.1415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六个数，从中随机抽取一张，卡片上的数为无理数的概率是（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151" name="yt_shape_14151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9565"/>
                <a:ext cx="11111999" cy="1108317"/>
              </a:xfrm>
              <a:prstGeom prst="rect">
                <a:avLst/>
              </a:prstGeom>
              <a:blipFill>
                <a:blip r:embed="rId2"/>
                <a:stretch>
                  <a:fillRect l="-1701" r="-604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53" name="yt_table_14153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2656385"/>
                  </p:ext>
                </p:extLst>
              </p:nvPr>
            </p:nvGraphicFramePr>
            <p:xfrm>
              <a:off x="540000" y="2558670"/>
              <a:ext cx="7057391" cy="63595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153" name="yt_table_14153" descr="{&quot;rangeId&quot;:8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62656385"/>
                  </p:ext>
                </p:extLst>
              </p:nvPr>
            </p:nvGraphicFramePr>
            <p:xfrm>
              <a:off x="540000" y="2558670"/>
              <a:ext cx="7057391" cy="63595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088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90" r="-14302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14241" r="-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98193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54" name="yt_shape_14154"/>
          <p:cNvSpPr txBox="1"/>
          <p:nvPr/>
        </p:nvSpPr>
        <p:spPr>
          <a:xfrm>
            <a:off x="540119" y="32452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绿水青山就是金山银山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这句话中任选一个汉字，这个字是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55" name="yt_table_14155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2853291"/>
                  </p:ext>
                </p:extLst>
              </p:nvPr>
            </p:nvGraphicFramePr>
            <p:xfrm>
              <a:off x="540000" y="4204705"/>
              <a:ext cx="7057391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155" name="yt_table_14155" descr="{&quot;rangeId&quot;:9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92853291"/>
                  </p:ext>
                </p:extLst>
              </p:nvPr>
            </p:nvGraphicFramePr>
            <p:xfrm>
              <a:off x="540000" y="4204705"/>
              <a:ext cx="7057391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088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90" r="-14302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4241" r="-5253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98193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56" name="yt_shape_14156"/>
              <p:cNvSpPr txBox="1"/>
              <p:nvPr/>
            </p:nvSpPr>
            <p:spPr>
              <a:xfrm>
                <a:off x="540119" y="4891876"/>
                <a:ext cx="11111999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（永州市中考）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把分别写有数字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张同样的小卡片放进不透明的盒子里，搅拌均匀后随机取出一张小卡片，则取出的卡片上的数字大于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的概率是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156" name="yt_shape_1415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891876"/>
                <a:ext cx="11111999" cy="1603003"/>
              </a:xfrm>
              <a:prstGeom prst="rect">
                <a:avLst/>
              </a:prstGeom>
              <a:blipFill>
                <a:blip r:embed="rId5"/>
                <a:stretch>
                  <a:fillRect l="-1701" t="-304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933031">
            <a:extLst>
              <a:ext uri="{FF2B5EF4-FFF2-40B4-BE49-F238E27FC236}">
                <a16:creationId xmlns:a16="http://schemas.microsoft.com/office/drawing/2014/main" id="{A753476F-9AD5-0D2E-4286-1DC98FB6DC4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8CEADC-F746-EE89-25EA-1EA2D55F1920}"/>
              </a:ext>
            </a:extLst>
          </p:cNvPr>
          <p:cNvSpPr txBox="1"/>
          <p:nvPr/>
        </p:nvSpPr>
        <p:spPr>
          <a:xfrm>
            <a:off x="7003307" y="20259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6F0418-D05C-3C45-F6BA-BC8E89CD6642}"/>
              </a:ext>
            </a:extLst>
          </p:cNvPr>
          <p:cNvSpPr txBox="1"/>
          <p:nvPr/>
        </p:nvSpPr>
        <p:spPr>
          <a:xfrm>
            <a:off x="907308" y="36739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56918A-6788-B0DA-428D-13AB3E902231}"/>
                  </a:ext>
                </a:extLst>
              </p:cNvPr>
              <p:cNvSpPr txBox="1"/>
              <p:nvPr/>
            </p:nvSpPr>
            <p:spPr>
              <a:xfrm>
                <a:off x="1059708" y="5635086"/>
                <a:ext cx="3086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D56918A-6788-B0DA-428D-13AB3E902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5635086"/>
                <a:ext cx="308674" cy="730136"/>
              </a:xfrm>
              <a:prstGeom prst="rect">
                <a:avLst/>
              </a:prstGeom>
              <a:blipFill>
                <a:blip r:embed="rId7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58" name="yt_shape_14158"/>
              <p:cNvSpPr txBox="1"/>
              <p:nvPr/>
            </p:nvSpPr>
            <p:spPr>
              <a:xfrm>
                <a:off x="540119" y="2279852"/>
                <a:ext cx="11111999" cy="22819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（益阳市中考）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小李在双休日到田间参加除草劳动，他随机从锄头、铁锹、镰刀中选用一种劳动工具，则他选到锄头的概率是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（上海市中考）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已知数据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，从这些数据中选取一个数据，得到偶数的概率为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158" name="yt_shape_14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79852"/>
                <a:ext cx="11111999" cy="2281907"/>
              </a:xfrm>
              <a:prstGeom prst="rect">
                <a:avLst/>
              </a:prstGeom>
              <a:blipFill>
                <a:blip r:embed="rId2"/>
                <a:stretch>
                  <a:fillRect l="-1701" t="-2406" b="-3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354CFA-56F6-DEF2-1002-6204A30D49CB}"/>
                  </a:ext>
                </a:extLst>
              </p:cNvPr>
              <p:cNvSpPr txBox="1"/>
              <p:nvPr/>
            </p:nvSpPr>
            <p:spPr>
              <a:xfrm>
                <a:off x="6850907" y="2513284"/>
                <a:ext cx="3086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354CFA-56F6-DEF2-1002-6204A30D49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0907" y="2513284"/>
                <a:ext cx="308674" cy="767474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EA6522-0DF5-5568-E481-F563744A720E}"/>
                  </a:ext>
                </a:extLst>
              </p:cNvPr>
              <p:cNvSpPr txBox="1"/>
              <p:nvPr/>
            </p:nvSpPr>
            <p:spPr>
              <a:xfrm>
                <a:off x="4412508" y="3662634"/>
                <a:ext cx="30867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3EA6522-0DF5-5568-E481-F563744A72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508" y="3662634"/>
                <a:ext cx="308674" cy="767474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63" name="yt_shape_14163"/>
              <p:cNvSpPr txBox="1"/>
              <p:nvPr/>
            </p:nvSpPr>
            <p:spPr>
              <a:xfrm>
                <a:off x="540000" y="2451420"/>
                <a:ext cx="4857099" cy="34352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）点数为奇数；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）点数大于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且不大于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）点数为质数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（点数为奇数）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（点数大于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且不大于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（点数为质数）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163" name="yt_shape_141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1420"/>
                <a:ext cx="4857099" cy="3435299"/>
              </a:xfrm>
              <a:prstGeom prst="rect">
                <a:avLst/>
              </a:prstGeom>
              <a:blipFill>
                <a:blip r:embed="rId2"/>
                <a:stretch>
                  <a:fillRect l="-3894" t="-1418" r="-2889" b="-2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AE86AE-6B2A-8690-B7B2-10D7AA973DE5}"/>
                  </a:ext>
                </a:extLst>
              </p:cNvPr>
              <p:cNvSpPr txBox="1"/>
              <p:nvPr/>
            </p:nvSpPr>
            <p:spPr>
              <a:xfrm>
                <a:off x="449989" y="3831078"/>
                <a:ext cx="43806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（点数为奇数）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AE86AE-6B2A-8690-B7B2-10D7AA973D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1078"/>
                <a:ext cx="4380611" cy="765061"/>
              </a:xfrm>
              <a:prstGeom prst="rect">
                <a:avLst/>
              </a:prstGeom>
              <a:blipFill>
                <a:blip r:embed="rId3"/>
                <a:stretch>
                  <a:fillRect l="-2228" r="-222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4CB092-F5A3-FF43-FEA8-25A5522DA12F}"/>
                  </a:ext>
                </a:extLst>
              </p:cNvPr>
              <p:cNvSpPr txBox="1"/>
              <p:nvPr/>
            </p:nvSpPr>
            <p:spPr>
              <a:xfrm>
                <a:off x="449989" y="4502527"/>
                <a:ext cx="4990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（点数大于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且不大于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4CB092-F5A3-FF43-FEA8-25A5522DA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2527"/>
                <a:ext cx="4990211" cy="765061"/>
              </a:xfrm>
              <a:prstGeom prst="rect">
                <a:avLst/>
              </a:prstGeom>
              <a:blipFill>
                <a:blip r:embed="rId4"/>
                <a:stretch>
                  <a:fillRect l="-1956" r="-195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796278-09D9-13E9-4B48-962546D6CA79}"/>
                  </a:ext>
                </a:extLst>
              </p:cNvPr>
              <p:cNvSpPr txBox="1"/>
              <p:nvPr/>
            </p:nvSpPr>
            <p:spPr>
              <a:xfrm>
                <a:off x="449989" y="5173976"/>
                <a:ext cx="37710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（点数为质数）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3796278-09D9-13E9-4B48-962546D6CA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3976"/>
                <a:ext cx="3771011" cy="726326"/>
              </a:xfrm>
              <a:prstGeom prst="rect">
                <a:avLst/>
              </a:prstGeom>
              <a:blipFill>
                <a:blip r:embed="rId5"/>
                <a:stretch>
                  <a:fillRect l="-2589" r="-258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4158">
            <a:extLst>
              <a:ext uri="{FF2B5EF4-FFF2-40B4-BE49-F238E27FC236}">
                <a16:creationId xmlns:a16="http://schemas.microsoft.com/office/drawing/2014/main" id="{27F3B226-3DE2-F0AD-84C7-4B80992EB9BB}"/>
              </a:ext>
            </a:extLst>
          </p:cNvPr>
          <p:cNvSpPr txBox="1"/>
          <p:nvPr/>
        </p:nvSpPr>
        <p:spPr>
          <a:xfrm>
            <a:off x="540000" y="14509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掷一枚质地均匀的骰子，观察朝上一面的点数，求下列事件的概率：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2" name="yt_shape_14172"/>
          <p:cNvSpPr txBox="1"/>
          <p:nvPr/>
        </p:nvSpPr>
        <p:spPr>
          <a:xfrm>
            <a:off x="540000" y="1891778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 dirty="0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对概率的意义理解不透而出错</a:t>
            </a:r>
          </a:p>
        </p:txBody>
      </p:sp>
      <p:sp>
        <p:nvSpPr>
          <p:cNvPr id="14173" name="yt_shape_14173"/>
          <p:cNvSpPr txBox="1"/>
          <p:nvPr/>
        </p:nvSpPr>
        <p:spPr>
          <a:xfrm>
            <a:off x="540000" y="2391343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74" name="yt_table_14174" title="H_193.3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4524691"/>
                  </p:ext>
                </p:extLst>
              </p:nvPr>
            </p:nvGraphicFramePr>
            <p:xfrm>
              <a:off x="540000" y="2870646"/>
              <a:ext cx="11111864" cy="2456118"/>
            </p:xfrm>
            <a:graphic>
              <a:graphicData uri="http://schemas.openxmlformats.org/drawingml/2006/table">
                <a:tbl>
                  <a:tblPr/>
                  <a:tblGrid>
                    <a:gridCol w="11111864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掷一枚均匀的骰子，骰子停止转动后，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点朝上是必然事件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甲、乙两人在相同条件下各射击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次，他们的成绩平均数相同，方差分别是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甲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</a:t>
                          </a:r>
                          <a14:m>
                            <m:oMath xmlns:m="http://schemas.openxmlformats.org/officeDocument/2006/math">
                              <m:sSubSup>
                                <m:sSubSupPr>
                                  <m:ctrlP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zh-CN" altLang="zh-CN" sz="2400" b="0" i="0" baseline="-20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乙</m:t>
                                  </m:r>
                                </m:sub>
                                <m:sup>
                                  <m:r>
                                    <a:rPr lang="en-US" altLang="zh-CN" sz="2400" b="0" i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sup>
                              </m:sSubSup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，则甲的射击成绩较稳定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明天降雨的概率为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”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，表示明天有半天都在降雨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了解一批电视机的使用寿命，适合用全面调查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174" name="yt_table_14174" descr="{&quot;rangeId&quot;:12,&quot;type&quot;:&quot;Option&quot;}" title="H_193.3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64524691"/>
                  </p:ext>
                </p:extLst>
              </p:nvPr>
            </p:nvGraphicFramePr>
            <p:xfrm>
              <a:off x="540000" y="1878868"/>
              <a:ext cx="11111864" cy="2456118"/>
            </p:xfrm>
            <a:graphic>
              <a:graphicData uri="http://schemas.openxmlformats.org/drawingml/2006/table">
                <a:tbl>
                  <a:tblPr/>
                  <a:tblGrid>
                    <a:gridCol w="11111864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掷一枚均匀的骰子，骰子停止转动后，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点朝上是必然事件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8"/>
                      </a:ext>
                    </a:extLst>
                  </a:tr>
                  <a:tr h="97466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48750" b="-12812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9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28846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了解一批电视机的使用寿命，适合用全面调查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933251">
            <a:extLst>
              <a:ext uri="{FF2B5EF4-FFF2-40B4-BE49-F238E27FC236}">
                <a16:creationId xmlns:a16="http://schemas.microsoft.com/office/drawing/2014/main" id="{20C65102-444F-D526-77A0-7A953F9975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3110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8D137D-01F3-4C63-79F0-4FF351DC6EC5}"/>
              </a:ext>
            </a:extLst>
          </p:cNvPr>
          <p:cNvSpPr txBox="1"/>
          <p:nvPr/>
        </p:nvSpPr>
        <p:spPr>
          <a:xfrm>
            <a:off x="3574189" y="234453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6" name="yt_shape_14176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175" name="yt_image_1417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8" name="yt_shape_14178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（宁波市中考）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一个不透明布袋里装有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个黑球、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个红球，它们除颜色外均都相同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从中任意摸出一个球，则是红球的概率为（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79" name="yt_table_1417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6411033"/>
                  </p:ext>
                </p:extLst>
              </p:nvPr>
            </p:nvGraphicFramePr>
            <p:xfrm>
              <a:off x="540000" y="2551304"/>
              <a:ext cx="6800216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179" name="yt_table_14179" descr="{&quot;rangeId&quot;:14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46411033"/>
                  </p:ext>
                </p:extLst>
              </p:nvPr>
            </p:nvGraphicFramePr>
            <p:xfrm>
              <a:off x="540000" y="2551304"/>
              <a:ext cx="6800216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01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49" r="-1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949" r="-5253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289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180" name="yt_shape_14180"/>
          <p:cNvSpPr txBox="1"/>
          <p:nvPr/>
        </p:nvSpPr>
        <p:spPr>
          <a:xfrm>
            <a:off x="540119" y="32379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有一个三位数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8□2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中的数字由小欣投掷的骰子决定，例如，投出点数为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8□2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就为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小欣打算投掷一枚骰子，骰子上标有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的点数，若骰子上的每个点数出现的机会相等，则三位数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8□2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的倍数的概率为（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81" name="yt_table_14181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1592435"/>
                  </p:ext>
                </p:extLst>
              </p:nvPr>
            </p:nvGraphicFramePr>
            <p:xfrm>
              <a:off x="540000" y="4677470"/>
              <a:ext cx="6928804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181" name="yt_table_14181" descr="{&quot;rangeId&quot;:15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71592435"/>
                  </p:ext>
                </p:extLst>
              </p:nvPr>
            </p:nvGraphicFramePr>
            <p:xfrm>
              <a:off x="540000" y="4677470"/>
              <a:ext cx="6928804" cy="636524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1138238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674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49" r="-15917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949" r="-5917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0855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182" name="yt_shape_14182"/>
              <p:cNvSpPr txBox="1"/>
              <p:nvPr/>
            </p:nvSpPr>
            <p:spPr>
              <a:xfrm>
                <a:off x="540119" y="5364641"/>
                <a:ext cx="11111999" cy="11202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（郴州市中考）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在一个不透明的袋子中装有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个白球和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个红球，它们除颜色外，大小、质地都相同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从袋子中随机取出一个球，是红球的概率是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4182" name="yt_shape_1418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364641"/>
                <a:ext cx="11111999" cy="1120243"/>
              </a:xfrm>
              <a:prstGeom prst="rect">
                <a:avLst/>
              </a:prstGeom>
              <a:blipFill>
                <a:blip r:embed="rId5"/>
                <a:stretch>
                  <a:fillRect l="-1701" t="-4348" r="-1153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3686EA8-1DF9-1CA8-01B7-CEAC69BDCA42}"/>
              </a:ext>
            </a:extLst>
          </p:cNvPr>
          <p:cNvSpPr txBox="1"/>
          <p:nvPr/>
        </p:nvSpPr>
        <p:spPr>
          <a:xfrm>
            <a:off x="8298707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1083F5-8535-61EB-9A21-B20AE392B30A}"/>
              </a:ext>
            </a:extLst>
          </p:cNvPr>
          <p:cNvSpPr txBox="1"/>
          <p:nvPr/>
        </p:nvSpPr>
        <p:spPr>
          <a:xfrm>
            <a:off x="7949457" y="41420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B153068-5171-1C44-AB2A-A28F060A4035}"/>
                  </a:ext>
                </a:extLst>
              </p:cNvPr>
              <p:cNvSpPr txBox="1"/>
              <p:nvPr/>
            </p:nvSpPr>
            <p:spPr>
              <a:xfrm>
                <a:off x="9060707" y="5609503"/>
                <a:ext cx="437261" cy="727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B153068-5171-1C44-AB2A-A28F060A40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60707" y="5609503"/>
                <a:ext cx="437261" cy="72753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84" name="yt_shape_14184"/>
              <p:cNvSpPr txBox="1"/>
              <p:nvPr/>
            </p:nvSpPr>
            <p:spPr>
              <a:xfrm>
                <a:off x="540119" y="2782459"/>
                <a:ext cx="11111999" cy="16530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（永州市中考）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如图，有五张背面完全相同的纸质卡片，其正面分别标有数：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将它们背面朝上洗匀后，从中随机抽取一张卡片，则其正面的数比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84" name="yt_shape_14184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82459"/>
                <a:ext cx="11111999" cy="1653081"/>
              </a:xfrm>
              <a:prstGeom prst="rect">
                <a:avLst/>
              </a:prstGeom>
              <a:blipFill>
                <a:blip r:embed="rId2"/>
                <a:stretch>
                  <a:fillRect l="-1701" t="-2941" r="-1592" b="-5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54B77A0-A87B-BA39-21EA-1211444B9D99}"/>
                  </a:ext>
                </a:extLst>
              </p:cNvPr>
              <p:cNvSpPr txBox="1"/>
              <p:nvPr/>
            </p:nvSpPr>
            <p:spPr>
              <a:xfrm>
                <a:off x="3345708" y="3586693"/>
                <a:ext cx="3086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54B77A0-A87B-BA39-21EA-1211444B9D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708" y="3586693"/>
                <a:ext cx="308674" cy="730136"/>
              </a:xfrm>
              <a:prstGeom prst="rect">
                <a:avLst/>
              </a:prstGeom>
              <a:blipFill>
                <a:blip r:embed="rId3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1792</Words>
  <Application>Microsoft Office PowerPoint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2023-10-20T06:21:40Z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