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6" r:id="rId5"/>
    <p:sldId id="367" r:id="rId6"/>
    <p:sldId id="369" r:id="rId7"/>
    <p:sldId id="372" r:id="rId8"/>
    <p:sldId id="373" r:id="rId9"/>
    <p:sldId id="375" r:id="rId10"/>
    <p:sldId id="377" r:id="rId11"/>
    <p:sldId id="378" r:id="rId12"/>
    <p:sldId id="380" r:id="rId13"/>
    <p:sldId id="383" r:id="rId14"/>
    <p:sldId id="385" r:id="rId15"/>
    <p:sldId id="387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0" d="100"/>
          <a:sy n="50" d="100"/>
        </p:scale>
        <p:origin x="120" y="2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bin"/><Relationship Id="rId4" Type="http://schemas.openxmlformats.org/officeDocument/2006/relationships/image" Target="../media/image2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bin"/><Relationship Id="rId5" Type="http://schemas.openxmlformats.org/officeDocument/2006/relationships/image" Target="../media/image38.bin"/><Relationship Id="rId4" Type="http://schemas.openxmlformats.org/officeDocument/2006/relationships/image" Target="../media/image37.bin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bin"/><Relationship Id="rId4" Type="http://schemas.openxmlformats.org/officeDocument/2006/relationships/image" Target="../media/image10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52" name="yt_image_13852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805884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4" name="yt_shape_13854"/>
          <p:cNvSpPr txBox="1"/>
          <p:nvPr/>
        </p:nvSpPr>
        <p:spPr>
          <a:xfrm>
            <a:off x="540119" y="352818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由三视图想象立体图形，要先根据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主视图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俯视图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想象立体图形的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前面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左侧面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zh-CN" altLang="zh-CN" sz="100" b="0" i="1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上面</a:t>
            </a:r>
            <a:r>
              <a:rPr lang="zh-CN" altLang="zh-CN" sz="2400" b="0" i="1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1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，然后再综合起来考虑整体图形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7D208D-C9E5-D922-0FDF-93C9A094B060}"/>
              </a:ext>
            </a:extLst>
          </p:cNvPr>
          <p:cNvSpPr txBox="1"/>
          <p:nvPr/>
        </p:nvSpPr>
        <p:spPr>
          <a:xfrm>
            <a:off x="5936508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主视图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B88542-E9E2-29D1-4344-88A684BB5214}"/>
              </a:ext>
            </a:extLst>
          </p:cNvPr>
          <p:cNvSpPr txBox="1"/>
          <p:nvPr/>
        </p:nvSpPr>
        <p:spPr>
          <a:xfrm>
            <a:off x="7765307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BD794F-254F-F1E5-8733-3567FC44BDFC}"/>
              </a:ext>
            </a:extLst>
          </p:cNvPr>
          <p:cNvSpPr txBox="1"/>
          <p:nvPr/>
        </p:nvSpPr>
        <p:spPr>
          <a:xfrm>
            <a:off x="9594107" y="345666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EC68447-FF4D-EBC2-FED7-E0BC4B056BA5}"/>
              </a:ext>
            </a:extLst>
          </p:cNvPr>
          <p:cNvSpPr txBox="1"/>
          <p:nvPr/>
        </p:nvSpPr>
        <p:spPr>
          <a:xfrm>
            <a:off x="2278908" y="393215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前面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64984D-A512-8B80-F477-CC09AB8E7C40}"/>
              </a:ext>
            </a:extLst>
          </p:cNvPr>
          <p:cNvSpPr txBox="1"/>
          <p:nvPr/>
        </p:nvSpPr>
        <p:spPr>
          <a:xfrm>
            <a:off x="3802908" y="393215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左侧面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4A8811-8FC1-2791-E88A-D16113602356}"/>
              </a:ext>
            </a:extLst>
          </p:cNvPr>
          <p:cNvSpPr txBox="1"/>
          <p:nvPr/>
        </p:nvSpPr>
        <p:spPr>
          <a:xfrm>
            <a:off x="5631708" y="393215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2" name="yt_shape_13912"/>
          <p:cNvSpPr txBox="1"/>
          <p:nvPr/>
        </p:nvSpPr>
        <p:spPr>
          <a:xfrm>
            <a:off x="540001" y="779447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911" name="yt_image_1391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1" y="779447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4" name="yt_shape_13914"/>
          <p:cNvSpPr txBox="1"/>
          <p:nvPr/>
        </p:nvSpPr>
        <p:spPr>
          <a:xfrm>
            <a:off x="540120" y="147703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某工厂要加工一批密封罐，设计者给出了它的三视图，请你根据如图所示的三视图确定制作每个密封罐所需钢板面积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（单位：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1mm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915" name="yt_image_1391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2405" y="2685901"/>
            <a:ext cx="2158318" cy="2128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917">
                <a:extLst>
                  <a:ext uri="{FF2B5EF4-FFF2-40B4-BE49-F238E27FC236}">
                    <a16:creationId xmlns:a16="http://schemas.microsoft.com/office/drawing/2014/main" id="{D1BDBA61-2D00-7D8F-50DA-36C94FB2A0BA}"/>
                  </a:ext>
                </a:extLst>
              </p:cNvPr>
              <p:cNvSpPr txBox="1"/>
              <p:nvPr/>
            </p:nvSpPr>
            <p:spPr>
              <a:xfrm>
                <a:off x="535390" y="2942970"/>
                <a:ext cx="11111999" cy="31581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解：每个底面面积可以看成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个边长为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的正三角形的面积和，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底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侧面面积等于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个边长为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50mm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的正方形的面积的和，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侧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制作一个密封罐所需钢板的面积为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侧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底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15000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3750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27990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917">
                <a:extLst>
                  <a:ext uri="{FF2B5EF4-FFF2-40B4-BE49-F238E27FC236}">
                    <a16:creationId xmlns:a16="http://schemas.microsoft.com/office/drawing/2014/main" id="{D1BDBA61-2D00-7D8F-50DA-36C94FB2A0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390" y="2942970"/>
                <a:ext cx="11111999" cy="3158109"/>
              </a:xfrm>
              <a:prstGeom prst="rect">
                <a:avLst/>
              </a:prstGeom>
              <a:blipFill>
                <a:blip r:embed="rId4"/>
                <a:stretch>
                  <a:fillRect l="-1700" t="-1737" b="-5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31EC574-90FA-AAE5-E4F1-08C11F4503E7}"/>
              </a:ext>
            </a:extLst>
          </p:cNvPr>
          <p:cNvSpPr txBox="1"/>
          <p:nvPr/>
        </p:nvSpPr>
        <p:spPr>
          <a:xfrm>
            <a:off x="445379" y="2896164"/>
            <a:ext cx="9035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解：每个底面面积可以看成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的正三角形的面积和，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F88863-62EC-B559-24D0-B113CF1C328F}"/>
                  </a:ext>
                </a:extLst>
              </p:cNvPr>
              <p:cNvSpPr txBox="1"/>
              <p:nvPr/>
            </p:nvSpPr>
            <p:spPr>
              <a:xfrm>
                <a:off x="445379" y="3371652"/>
                <a:ext cx="6301676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底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3750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F88863-62EC-B559-24D0-B113CF1C32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79" y="3371652"/>
                <a:ext cx="6301676" cy="850024"/>
              </a:xfrm>
              <a:prstGeom prst="rect">
                <a:avLst/>
              </a:prstGeom>
              <a:blipFill>
                <a:blip r:embed="rId5"/>
                <a:stretch>
                  <a:fillRect l="-1451" r="-1257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ACA72FA-90A9-E4EE-B52B-4B80D65D49C1}"/>
              </a:ext>
            </a:extLst>
          </p:cNvPr>
          <p:cNvSpPr txBox="1"/>
          <p:nvPr/>
        </p:nvSpPr>
        <p:spPr>
          <a:xfrm>
            <a:off x="445379" y="4128064"/>
            <a:ext cx="7206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侧面面积等于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个边长为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50mm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的正方形的面积的和，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924FA53-3591-7049-F2D5-76412851C0E7}"/>
              </a:ext>
            </a:extLst>
          </p:cNvPr>
          <p:cNvSpPr txBox="1"/>
          <p:nvPr/>
        </p:nvSpPr>
        <p:spPr>
          <a:xfrm>
            <a:off x="445379" y="4603552"/>
            <a:ext cx="5072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53D9AB-3872-FCE2-C3D2-17D8CD01691E}"/>
                  </a:ext>
                </a:extLst>
              </p:cNvPr>
              <p:cNvSpPr txBox="1"/>
              <p:nvPr/>
            </p:nvSpPr>
            <p:spPr>
              <a:xfrm>
                <a:off x="445379" y="5079040"/>
                <a:ext cx="10556049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制作一个密封罐所需钢板的面积为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侧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底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15000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3750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27990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853D9AB-3872-FCE2-C3D2-17D8CD016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379" y="5079040"/>
                <a:ext cx="10556049" cy="613931"/>
              </a:xfrm>
              <a:prstGeom prst="rect">
                <a:avLst/>
              </a:prstGeom>
              <a:blipFill>
                <a:blip r:embed="rId6"/>
                <a:stretch>
                  <a:fillRect l="-866" r="-98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79D67C1E-C6CE-8811-D518-D8D10785D18E}"/>
              </a:ext>
            </a:extLst>
          </p:cNvPr>
          <p:cNvSpPr txBox="1"/>
          <p:nvPr/>
        </p:nvSpPr>
        <p:spPr>
          <a:xfrm>
            <a:off x="445379" y="5599359"/>
            <a:ext cx="1440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0" name="yt_shape_13920"/>
          <p:cNvSpPr txBox="1"/>
          <p:nvPr/>
        </p:nvSpPr>
        <p:spPr>
          <a:xfrm>
            <a:off x="3426054" y="715305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3919" name="yt_image_1391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6054" y="764704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2" name="yt_shape_13922"/>
          <p:cNvSpPr txBox="1"/>
          <p:nvPr/>
        </p:nvSpPr>
        <p:spPr>
          <a:xfrm>
            <a:off x="4157251" y="1193730"/>
            <a:ext cx="39896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题变式与拓展</a:t>
            </a:r>
          </a:p>
        </p:txBody>
      </p:sp>
      <p:sp>
        <p:nvSpPr>
          <p:cNvPr id="2" name="yt_shape_13924">
            <a:extLst>
              <a:ext uri="{FF2B5EF4-FFF2-40B4-BE49-F238E27FC236}">
                <a16:creationId xmlns:a16="http://schemas.microsoft.com/office/drawing/2014/main" id="{11876812-1CFA-DB47-C75A-2EA9492D25FA}"/>
              </a:ext>
            </a:extLst>
          </p:cNvPr>
          <p:cNvSpPr txBox="1"/>
          <p:nvPr/>
        </p:nvSpPr>
        <p:spPr>
          <a:xfrm>
            <a:off x="455426" y="1918608"/>
            <a:ext cx="1184683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8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3" name="yt_image_13923">
            <a:extLst>
              <a:ext uri="{FF2B5EF4-FFF2-40B4-BE49-F238E27FC236}">
                <a16:creationId xmlns:a16="http://schemas.microsoft.com/office/drawing/2014/main" id="{AA21496C-8103-A6B6-3B1A-E351EBBA79B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5426" y="1974294"/>
            <a:ext cx="1172955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926">
            <a:extLst>
              <a:ext uri="{FF2B5EF4-FFF2-40B4-BE49-F238E27FC236}">
                <a16:creationId xmlns:a16="http://schemas.microsoft.com/office/drawing/2014/main" id="{E962DAC2-82D6-FA4F-176A-F368766A0E17}"/>
              </a:ext>
            </a:extLst>
          </p:cNvPr>
          <p:cNvSpPr txBox="1"/>
          <p:nvPr/>
        </p:nvSpPr>
        <p:spPr>
          <a:xfrm>
            <a:off x="455545" y="23907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（自贡市中考）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如图是由几个小正方体所搭成的几何体的俯视图，小正方形中的数字表示在该位置上的正方体的个数，这个几何体的主视图是（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5" name="yt_image_13927">
            <a:extLst>
              <a:ext uri="{FF2B5EF4-FFF2-40B4-BE49-F238E27FC236}">
                <a16:creationId xmlns:a16="http://schemas.microsoft.com/office/drawing/2014/main" id="{105D4DB6-3FAD-90D1-6491-D7EACB00987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5950" y="4015560"/>
            <a:ext cx="1116361" cy="197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yt_image_13929">
            <a:extLst>
              <a:ext uri="{FF2B5EF4-FFF2-40B4-BE49-F238E27FC236}">
                <a16:creationId xmlns:a16="http://schemas.microsoft.com/office/drawing/2014/main" id="{CEBA180C-B6CB-56AE-B110-34DA45E34660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0826" y="3861048"/>
            <a:ext cx="3546425" cy="2628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F8909D0-20D7-DEEC-4ADD-5D1AD52032F6}"/>
              </a:ext>
            </a:extLst>
          </p:cNvPr>
          <p:cNvSpPr txBox="1"/>
          <p:nvPr/>
        </p:nvSpPr>
        <p:spPr>
          <a:xfrm>
            <a:off x="9052333" y="281943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2" name="yt_shape_13932"/>
          <p:cNvSpPr txBox="1"/>
          <p:nvPr/>
        </p:nvSpPr>
        <p:spPr>
          <a:xfrm>
            <a:off x="540000" y="1840410"/>
            <a:ext cx="1184683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8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3931" name="yt_image_1393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6096"/>
            <a:ext cx="1172955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4" name="yt_shape_13934"/>
          <p:cNvSpPr txBox="1"/>
          <p:nvPr/>
        </p:nvSpPr>
        <p:spPr>
          <a:xfrm>
            <a:off x="540119" y="23125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（齐齐哈尔市中考）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一个几何体的主视图和俯视图如图所示，若这个几何体最多由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个小正方体组成，最少由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个小正方体组成，则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938" name="yt_shape_13938"/>
          <p:cNvSpPr txBox="1"/>
          <p:nvPr/>
        </p:nvSpPr>
        <p:spPr>
          <a:xfrm>
            <a:off x="540000" y="5054937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35" name="yt_shape_13935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7153" y="3424350"/>
            <a:ext cx="1717693" cy="1580148"/>
            <a:chOff x="0" y="0"/>
            <a:chExt cx="1717693" cy="1580148"/>
          </a:xfrm>
        </p:grpSpPr>
        <p:pic>
          <p:nvPicPr>
            <p:cNvPr id="2" name="yt_image_1393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7693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37" name="yt_shape_13937"/>
            <p:cNvSpPr txBox="1"/>
            <p:nvPr/>
          </p:nvSpPr>
          <p:spPr>
            <a:xfrm>
              <a:off x="-131532" y="1220148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A7A5303-F78D-3A2E-7476-7A73A51595B8}"/>
              </a:ext>
            </a:extLst>
          </p:cNvPr>
          <p:cNvSpPr txBox="1"/>
          <p:nvPr/>
        </p:nvSpPr>
        <p:spPr>
          <a:xfrm>
            <a:off x="8984507" y="2741233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0" name="yt_shape_13940"/>
          <p:cNvSpPr txBox="1"/>
          <p:nvPr/>
        </p:nvSpPr>
        <p:spPr>
          <a:xfrm>
            <a:off x="540000" y="1997520"/>
            <a:ext cx="1184683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8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3939" name="yt_image_1393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3206"/>
            <a:ext cx="1172955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2" name="yt_shape_13942"/>
          <p:cNvSpPr txBox="1"/>
          <p:nvPr/>
        </p:nvSpPr>
        <p:spPr>
          <a:xfrm>
            <a:off x="540119" y="246966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个相同的小立方块搭成的几何体，它的三个视图是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的正方形，若拿掉若干个小立方块后（几何体不倒掉），其三个视图仍都为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的正方形，则最多能拿掉小立方块的个数为（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46" name="yt_table_1394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673227"/>
              </p:ext>
            </p:extLst>
          </p:nvPr>
        </p:nvGraphicFramePr>
        <p:xfrm>
          <a:off x="540000" y="390922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grpSp>
        <p:nvGrpSpPr>
          <p:cNvPr id="13943" name="yt_shape_13943_skip" title="H_103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717798" y="3909227"/>
            <a:ext cx="931890" cy="1311543"/>
            <a:chOff x="0" y="0"/>
            <a:chExt cx="931890" cy="1311543"/>
          </a:xfrm>
        </p:grpSpPr>
        <p:pic>
          <p:nvPicPr>
            <p:cNvPr id="2" name="yt_image_1394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931890" cy="91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45" name="yt_shape_13945"/>
            <p:cNvSpPr txBox="1"/>
            <p:nvPr/>
          </p:nvSpPr>
          <p:spPr>
            <a:xfrm>
              <a:off x="-67336" y="9515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60BE317-F04F-33C6-0994-8677C835A3B1}"/>
              </a:ext>
            </a:extLst>
          </p:cNvPr>
          <p:cNvSpPr txBox="1"/>
          <p:nvPr/>
        </p:nvSpPr>
        <p:spPr>
          <a:xfrm>
            <a:off x="4564908" y="33738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9" name="yt_shape_13949"/>
          <p:cNvSpPr txBox="1"/>
          <p:nvPr/>
        </p:nvSpPr>
        <p:spPr>
          <a:xfrm>
            <a:off x="559427" y="1076802"/>
            <a:ext cx="1184683" cy="32419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800" b="0" i="0" u="none" spc="8788">
                <a:solidFill>
                  <a:srgbClr val="1EE3CF"/>
                </a:solidFill>
                <a:effectLst/>
                <a:latin typeface="Times New Roman" pitchFamily="18"/>
                <a:ea typeface="宋体" pitchFamily="18"/>
                <a:cs typeface="宋体" pitchFamily="18"/>
              </a:rPr>
              <a:t> </a:t>
            </a:r>
          </a:p>
        </p:txBody>
      </p:sp>
      <p:pic>
        <p:nvPicPr>
          <p:cNvPr id="13948" name="yt_image_139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9427" y="1132488"/>
            <a:ext cx="1172955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1" name="yt_shape_13951"/>
          <p:cNvSpPr txBox="1"/>
          <p:nvPr/>
        </p:nvSpPr>
        <p:spPr>
          <a:xfrm>
            <a:off x="559427" y="1498155"/>
            <a:ext cx="84638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如图是由一些棱长为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的相同的小正方体组合成的简单几何体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952" name="yt_image_1395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2492896"/>
            <a:ext cx="1390420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54" name="yt_shape_13954"/>
          <p:cNvSpPr txBox="1"/>
          <p:nvPr/>
        </p:nvSpPr>
        <p:spPr>
          <a:xfrm>
            <a:off x="548959" y="2003688"/>
            <a:ext cx="446276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）图中有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个小正方体；</a:t>
            </a:r>
          </a:p>
        </p:txBody>
      </p:sp>
      <p:sp>
        <p:nvSpPr>
          <p:cNvPr id="13955" name="yt_shape_13955"/>
          <p:cNvSpPr txBox="1"/>
          <p:nvPr/>
        </p:nvSpPr>
        <p:spPr>
          <a:xfrm>
            <a:off x="548959" y="2482991"/>
            <a:ext cx="72327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）请在方格中分别画出几何体的主视图、左视图；</a:t>
            </a:r>
          </a:p>
        </p:txBody>
      </p:sp>
      <p:pic>
        <p:nvPicPr>
          <p:cNvPr id="13956" name="yt_image_139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2776" y="3144208"/>
            <a:ext cx="3824365" cy="1429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58" name="yt_image_139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r="52188"/>
          <a:stretch/>
        </p:blipFill>
        <p:spPr bwMode="auto">
          <a:xfrm>
            <a:off x="4309178" y="3196711"/>
            <a:ext cx="1645416" cy="1284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1EE078-511D-04B2-F96D-065414CD16D6}"/>
              </a:ext>
            </a:extLst>
          </p:cNvPr>
          <p:cNvSpPr txBox="1"/>
          <p:nvPr/>
        </p:nvSpPr>
        <p:spPr>
          <a:xfrm>
            <a:off x="2440148" y="1956882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3958">
            <a:extLst>
              <a:ext uri="{FF2B5EF4-FFF2-40B4-BE49-F238E27FC236}">
                <a16:creationId xmlns:a16="http://schemas.microsoft.com/office/drawing/2014/main" id="{E1C3D724-711D-3FD8-306B-218A6F003DB9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/>
          <a:srcRect l="51789"/>
          <a:stretch/>
        </p:blipFill>
        <p:spPr bwMode="auto">
          <a:xfrm>
            <a:off x="6157816" y="3191080"/>
            <a:ext cx="1676482" cy="1294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961">
            <a:extLst>
              <a:ext uri="{FF2B5EF4-FFF2-40B4-BE49-F238E27FC236}">
                <a16:creationId xmlns:a16="http://schemas.microsoft.com/office/drawing/2014/main" id="{CF943B0F-9528-5C86-66E6-599CDEE758E6}"/>
              </a:ext>
            </a:extLst>
          </p:cNvPr>
          <p:cNvSpPr txBox="1"/>
          <p:nvPr/>
        </p:nvSpPr>
        <p:spPr>
          <a:xfrm>
            <a:off x="549079" y="45153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）不改变（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）中所画的主视图和左视图，最多还能在图中添加</a:t>
            </a:r>
            <a:r>
              <a:rPr lang="zh-CN" altLang="zh-CN" sz="100" b="0" i="0" spc="15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15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个小正方体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5" name="yt_image_13962">
            <a:extLst>
              <a:ext uri="{FF2B5EF4-FFF2-40B4-BE49-F238E27FC236}">
                <a16:creationId xmlns:a16="http://schemas.microsoft.com/office/drawing/2014/main" id="{F6408028-386C-085C-0FFD-D20BD3682E2E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82964" y="5627141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01E91E7-C3DB-E085-4AE3-C6DEB073E289}"/>
              </a:ext>
            </a:extLst>
          </p:cNvPr>
          <p:cNvSpPr txBox="1"/>
          <p:nvPr/>
        </p:nvSpPr>
        <p:spPr>
          <a:xfrm>
            <a:off x="10215842" y="4468536"/>
            <a:ext cx="351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6" name="yt_shape_13856"/>
          <p:cNvSpPr txBox="1"/>
          <p:nvPr/>
        </p:nvSpPr>
        <p:spPr>
          <a:xfrm>
            <a:off x="540000" y="208497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855" name="yt_image_1385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497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8" name="yt_shape_13858"/>
          <p:cNvSpPr txBox="1"/>
          <p:nvPr/>
        </p:nvSpPr>
        <p:spPr>
          <a:xfrm>
            <a:off x="540000" y="2788271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由三视图还原几何体</a:t>
            </a:r>
          </a:p>
        </p:txBody>
      </p:sp>
      <p:sp>
        <p:nvSpPr>
          <p:cNvPr id="13859" name="yt_shape_13859"/>
          <p:cNvSpPr txBox="1"/>
          <p:nvPr/>
        </p:nvSpPr>
        <p:spPr>
          <a:xfrm>
            <a:off x="540000" y="3287836"/>
            <a:ext cx="9361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某几何体的三视图如图所示，则该几何体是（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61" name="yt_table_1386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747545"/>
              </p:ext>
            </p:extLst>
          </p:nvPr>
        </p:nvGraphicFramePr>
        <p:xfrm>
          <a:off x="540000" y="3767139"/>
          <a:ext cx="2100263" cy="1901952"/>
        </p:xfrm>
        <a:graphic>
          <a:graphicData uri="http://schemas.openxmlformats.org/drawingml/2006/table">
            <a:tbl>
              <a:tblPr/>
              <a:tblGrid>
                <a:gridCol w="210026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pic>
        <p:nvPicPr>
          <p:cNvPr id="13860" name="yt_image_13860_skip" title="H_107.5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2437" y="4005662"/>
            <a:ext cx="1398201" cy="165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86184">
            <a:extLst>
              <a:ext uri="{FF2B5EF4-FFF2-40B4-BE49-F238E27FC236}">
                <a16:creationId xmlns:a16="http://schemas.microsoft.com/office/drawing/2014/main" id="{6D21FC15-EDE0-2911-22F9-1105D5308E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8275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CFAF33D-8101-E23E-0811-CC67030CD8D4}"/>
              </a:ext>
            </a:extLst>
          </p:cNvPr>
          <p:cNvSpPr txBox="1"/>
          <p:nvPr/>
        </p:nvSpPr>
        <p:spPr>
          <a:xfrm>
            <a:off x="9060589" y="32410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3" name="yt_shape_13863"/>
          <p:cNvSpPr txBox="1"/>
          <p:nvPr/>
        </p:nvSpPr>
        <p:spPr>
          <a:xfrm>
            <a:off x="540000" y="2505240"/>
            <a:ext cx="96869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（潜江市中考）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如图是一个立体图形的三视图，该立体图形是（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65" name="yt_table_1386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1231640"/>
              </p:ext>
            </p:extLst>
          </p:nvPr>
        </p:nvGraphicFramePr>
        <p:xfrm>
          <a:off x="540000" y="2984543"/>
          <a:ext cx="1795463" cy="1901952"/>
        </p:xfrm>
        <a:graphic>
          <a:graphicData uri="http://schemas.openxmlformats.org/drawingml/2006/table">
            <a:tbl>
              <a:tblPr/>
              <a:tblGrid>
                <a:gridCol w="179546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</a:tbl>
          </a:graphicData>
        </a:graphic>
      </p:graphicFrame>
      <p:pic>
        <p:nvPicPr>
          <p:cNvPr id="13864" name="yt_image_13864_skip" title="H_136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70781" y="2984543"/>
            <a:ext cx="1679072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B5439A-DEDF-A3E9-B2DE-DA395CE2F18E}"/>
              </a:ext>
            </a:extLst>
          </p:cNvPr>
          <p:cNvSpPr txBox="1"/>
          <p:nvPr/>
        </p:nvSpPr>
        <p:spPr>
          <a:xfrm>
            <a:off x="9365389" y="24584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7" name="yt_shape_13867"/>
          <p:cNvSpPr txBox="1"/>
          <p:nvPr/>
        </p:nvSpPr>
        <p:spPr>
          <a:xfrm>
            <a:off x="540000" y="1017998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（安徽省中考）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几何体的三视图如图所示，这个几何体是（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68" name="yt_image_138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65804" y="1649665"/>
            <a:ext cx="860391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70" name="yt_image_1387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707592"/>
            <a:ext cx="3995175" cy="1003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72" name="yt_shape_13872"/>
          <p:cNvSpPr txBox="1"/>
          <p:nvPr/>
        </p:nvSpPr>
        <p:spPr>
          <a:xfrm>
            <a:off x="540000" y="3761712"/>
            <a:ext cx="8148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如图是某一物体的三视图，则三视图对应的物体是（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73" name="yt_image_1387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919" y="4393379"/>
            <a:ext cx="1288161" cy="71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75" name="yt_image_138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5311891"/>
            <a:ext cx="3595896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B1EFF1-A766-6A4A-0CD9-0A254DDA232E}"/>
              </a:ext>
            </a:extLst>
          </p:cNvPr>
          <p:cNvSpPr txBox="1"/>
          <p:nvPr/>
        </p:nvSpPr>
        <p:spPr>
          <a:xfrm>
            <a:off x="8755789" y="97119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C2F6D5-D72D-859B-0BBB-B74EB615CC0A}"/>
              </a:ext>
            </a:extLst>
          </p:cNvPr>
          <p:cNvSpPr txBox="1"/>
          <p:nvPr/>
        </p:nvSpPr>
        <p:spPr>
          <a:xfrm>
            <a:off x="7841389" y="37149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7" name="yt_shape_13877"/>
          <p:cNvSpPr txBox="1"/>
          <p:nvPr/>
        </p:nvSpPr>
        <p:spPr>
          <a:xfrm>
            <a:off x="540000" y="1018232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由三视图进行相关计算</a:t>
            </a:r>
          </a:p>
        </p:txBody>
      </p:sp>
      <p:sp>
        <p:nvSpPr>
          <p:cNvPr id="13878" name="yt_shape_13878"/>
          <p:cNvSpPr txBox="1"/>
          <p:nvPr/>
        </p:nvSpPr>
        <p:spPr>
          <a:xfrm>
            <a:off x="540000" y="1517797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如图是一个正六棱柱的主视图和左视图，则图中的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80" name="yt_table_13880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2997697"/>
                  </p:ext>
                </p:extLst>
              </p:nvPr>
            </p:nvGraphicFramePr>
            <p:xfrm>
              <a:off x="540000" y="1997100"/>
              <a:ext cx="7876669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880" name="yt_table_13880_skip" descr="{&quot;rangeId&quot;:8,&quot;type&quot;:&quot;Option&quot;,&quot;drawing&quot;:[&quot;yt_image_13879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32997697"/>
                  </p:ext>
                </p:extLst>
              </p:nvPr>
            </p:nvGraphicFramePr>
            <p:xfrm>
              <a:off x="540000" y="1878868"/>
              <a:ext cx="7876669" cy="461074"/>
            </p:xfrm>
            <a:graphic>
              <a:graphicData uri="http://schemas.openxmlformats.org/drawingml/2006/table">
                <a:tbl>
                  <a:tblPr/>
                  <a:tblGrid>
                    <a:gridCol w="2334070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  <a:gridCol w="2254568">
                      <a:extLst>
                        <a:ext uri="{9D8B030D-6E8A-4147-A177-3AD203B41FA5}">
                          <a16:colId xmlns:a16="http://schemas.microsoft.com/office/drawing/2014/main" val="10532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53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32" r="-23759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3514" t="-2632" r="-145946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879" name="yt_image_13879_skip" title="H_80.73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1772816"/>
            <a:ext cx="2020546" cy="102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81" name="yt_shape_13881"/>
          <p:cNvSpPr txBox="1"/>
          <p:nvPr/>
        </p:nvSpPr>
        <p:spPr>
          <a:xfrm>
            <a:off x="540119" y="30731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（菏泽市中考）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如图是一个几何体的三视图，根据图中所标数据计算这个几何体的体积为（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85" name="yt_table_1388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036924"/>
              </p:ext>
            </p:extLst>
          </p:nvPr>
        </p:nvGraphicFramePr>
        <p:xfrm>
          <a:off x="540000" y="4032594"/>
          <a:ext cx="8183056" cy="475488"/>
        </p:xfrm>
        <a:graphic>
          <a:graphicData uri="http://schemas.openxmlformats.org/drawingml/2006/table">
            <a:tbl>
              <a:tblPr/>
              <a:tblGrid>
                <a:gridCol w="2334070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2254568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</a:tbl>
          </a:graphicData>
        </a:graphic>
      </p:graphicFrame>
      <p:grpSp>
        <p:nvGrpSpPr>
          <p:cNvPr id="13882" name="yt_shape_13882_skip" title="H_170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1483" y="3808310"/>
            <a:ext cx="2061457" cy="2167650"/>
            <a:chOff x="0" y="0"/>
            <a:chExt cx="2061457" cy="2167650"/>
          </a:xfrm>
        </p:grpSpPr>
        <p:pic>
          <p:nvPicPr>
            <p:cNvPr id="2" name="yt_image_1388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61457" cy="177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4" name="yt_shape_13884"/>
            <p:cNvSpPr txBox="1"/>
            <p:nvPr/>
          </p:nvSpPr>
          <p:spPr>
            <a:xfrm>
              <a:off x="497447" y="180765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86428">
            <a:extLst>
              <a:ext uri="{FF2B5EF4-FFF2-40B4-BE49-F238E27FC236}">
                <a16:creationId xmlns:a16="http://schemas.microsoft.com/office/drawing/2014/main" id="{E9C49C80-0B55-A77F-C90A-0BBE2B5F12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755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9F84B1E-F899-03F4-F1A4-5F11D2FC6B24}"/>
              </a:ext>
            </a:extLst>
          </p:cNvPr>
          <p:cNvSpPr txBox="1"/>
          <p:nvPr/>
        </p:nvSpPr>
        <p:spPr>
          <a:xfrm>
            <a:off x="8298589" y="147099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F8C846-B392-A6F6-D507-4740F3CB5AAC}"/>
              </a:ext>
            </a:extLst>
          </p:cNvPr>
          <p:cNvSpPr txBox="1"/>
          <p:nvPr/>
        </p:nvSpPr>
        <p:spPr>
          <a:xfrm>
            <a:off x="2126508" y="3501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7" name="yt_shape_13887"/>
          <p:cNvSpPr txBox="1"/>
          <p:nvPr/>
        </p:nvSpPr>
        <p:spPr>
          <a:xfrm>
            <a:off x="540119" y="21828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（眉山市中考）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我国某型号运载火箭的整流罩的三视图如图所示，根据图中数据（单位：米）计算该整流罩的侧面积（单位：平方米）是（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91" name="yt_table_1389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895166"/>
              </p:ext>
            </p:extLst>
          </p:nvPr>
        </p:nvGraphicFramePr>
        <p:xfrm>
          <a:off x="540000" y="3142261"/>
          <a:ext cx="4069080" cy="950976"/>
        </p:xfrm>
        <a:graphic>
          <a:graphicData uri="http://schemas.openxmlformats.org/drawingml/2006/table">
            <a:tbl>
              <a:tblPr/>
              <a:tblGrid>
                <a:gridCol w="234823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720850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A.7.2π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B.11.52π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D.13.44π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</a:tbl>
          </a:graphicData>
        </a:graphic>
      </p:graphicFrame>
      <p:grpSp>
        <p:nvGrpSpPr>
          <p:cNvPr id="13888" name="yt_shape_13888_skip" title="H_149.0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5217" y="3142261"/>
            <a:ext cx="1494595" cy="1893330"/>
            <a:chOff x="0" y="0"/>
            <a:chExt cx="1494595" cy="1893330"/>
          </a:xfrm>
        </p:grpSpPr>
        <p:pic>
          <p:nvPicPr>
            <p:cNvPr id="2" name="yt_image_1388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4595" cy="14973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0" name="yt_shape_13890"/>
            <p:cNvSpPr txBox="1"/>
            <p:nvPr/>
          </p:nvSpPr>
          <p:spPr>
            <a:xfrm>
              <a:off x="214016" y="153333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89588C9-D147-297B-31B7-74CB7385FA14}"/>
              </a:ext>
            </a:extLst>
          </p:cNvPr>
          <p:cNvSpPr txBox="1"/>
          <p:nvPr/>
        </p:nvSpPr>
        <p:spPr>
          <a:xfrm>
            <a:off x="8527307" y="26115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3" name="yt_shape_13893"/>
          <p:cNvSpPr txBox="1"/>
          <p:nvPr/>
        </p:nvSpPr>
        <p:spPr>
          <a:xfrm>
            <a:off x="540000" y="1414807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没有弄清图中数值而出现错误</a:t>
            </a:r>
          </a:p>
        </p:txBody>
      </p:sp>
      <p:sp>
        <p:nvSpPr>
          <p:cNvPr id="13894" name="yt_shape_13894"/>
          <p:cNvSpPr txBox="1"/>
          <p:nvPr/>
        </p:nvSpPr>
        <p:spPr>
          <a:xfrm>
            <a:off x="540119" y="19143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如图，这是一个底面为等边三角形的正三棱柱和它的主视图、俯视图，则它的左视图的面积是（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98" name="yt_table_13898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6152174"/>
                  </p:ext>
                </p:extLst>
              </p:nvPr>
            </p:nvGraphicFramePr>
            <p:xfrm>
              <a:off x="540000" y="2873807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898" name="yt_table_13898_skip" descr="{&quot;rangeId&quot;:12,&quot;type&quot;:&quot;Option&quot;,&quot;drawing&quot;:[&quot;yt_shape_13895&quot;]}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6152174"/>
                  </p:ext>
                </p:extLst>
              </p:nvPr>
            </p:nvGraphicFramePr>
            <p:xfrm>
              <a:off x="540000" y="2359000"/>
              <a:ext cx="7479920" cy="461074"/>
            </p:xfrm>
            <a:graphic>
              <a:graphicData uri="http://schemas.openxmlformats.org/drawingml/2006/table">
                <a:tbl>
                  <a:tblPr/>
                  <a:tblGrid>
                    <a:gridCol w="1965643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1948180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2164207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543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1127" t="-1299" r="-64789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33913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895" name="yt_shape_13895_skip" title="H_230.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33531" y="2873807"/>
            <a:ext cx="2416485" cy="2930031"/>
            <a:chOff x="0" y="0"/>
            <a:chExt cx="2416485" cy="2930031"/>
          </a:xfrm>
        </p:grpSpPr>
        <p:pic>
          <p:nvPicPr>
            <p:cNvPr id="2" name="yt_image_13895">
              <a:extLst>
                <a:ext uri="">
  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16485" cy="25340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7" name="yt_shape_13897"/>
            <p:cNvSpPr txBox="1"/>
            <p:nvPr/>
          </p:nvSpPr>
          <p:spPr>
            <a:xfrm>
              <a:off x="674961" y="25700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86621">
            <a:extLst>
              <a:ext uri="{FF2B5EF4-FFF2-40B4-BE49-F238E27FC236}">
                <a16:creationId xmlns:a16="http://schemas.microsoft.com/office/drawing/2014/main" id="{E13B0981-C4BA-B0C8-9E88-43F5DEDAE63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54134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FDCEDF1-F192-FC5E-291D-BC076311D4EE}"/>
              </a:ext>
            </a:extLst>
          </p:cNvPr>
          <p:cNvSpPr txBox="1"/>
          <p:nvPr/>
        </p:nvSpPr>
        <p:spPr>
          <a:xfrm>
            <a:off x="4869708" y="234305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0" name="yt_shape_13900"/>
          <p:cNvSpPr txBox="1"/>
          <p:nvPr/>
        </p:nvSpPr>
        <p:spPr>
          <a:xfrm>
            <a:off x="540000" y="1346081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899" name="yt_image_1389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346081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2" name="yt_shape_13902"/>
          <p:cNvSpPr txBox="1"/>
          <p:nvPr/>
        </p:nvSpPr>
        <p:spPr>
          <a:xfrm>
            <a:off x="540119" y="20379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某几何体的主视图、左视图、俯视图尺寸分别如图所示，则该几何体的体积为（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906" name="yt_table_139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984341"/>
              </p:ext>
            </p:extLst>
          </p:nvPr>
        </p:nvGraphicFramePr>
        <p:xfrm>
          <a:off x="540000" y="2997385"/>
          <a:ext cx="7511416" cy="475488"/>
        </p:xfrm>
        <a:graphic>
          <a:graphicData uri="http://schemas.openxmlformats.org/drawingml/2006/table">
            <a:tbl>
              <a:tblPr/>
              <a:tblGrid>
                <a:gridCol w="2119630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  <a:gridCol w="1949768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</a:tbl>
          </a:graphicData>
        </a:graphic>
      </p:graphicFrame>
      <p:grpSp>
        <p:nvGrpSpPr>
          <p:cNvPr id="13903" name="yt_shape_13903_skip" title="H_226.3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04312" y="2946597"/>
            <a:ext cx="2066428" cy="2875167"/>
            <a:chOff x="0" y="0"/>
            <a:chExt cx="2066428" cy="2875167"/>
          </a:xfrm>
        </p:grpSpPr>
        <p:pic>
          <p:nvPicPr>
            <p:cNvPr id="2" name="yt_image_139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6428" cy="24791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05" name="yt_shape_13905"/>
            <p:cNvSpPr txBox="1"/>
            <p:nvPr/>
          </p:nvSpPr>
          <p:spPr>
            <a:xfrm>
              <a:off x="499933" y="25151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0C9A05-C819-5C82-00BC-11F461E091BC}"/>
              </a:ext>
            </a:extLst>
          </p:cNvPr>
          <p:cNvSpPr txBox="1"/>
          <p:nvPr/>
        </p:nvSpPr>
        <p:spPr>
          <a:xfrm>
            <a:off x="907308" y="24666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8" name="yt_shape_13908"/>
          <p:cNvSpPr txBox="1"/>
          <p:nvPr/>
        </p:nvSpPr>
        <p:spPr>
          <a:xfrm>
            <a:off x="540119" y="20741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如图是一个几何体的三视图，根据图中所示数据求得这个几何体的侧面积是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909" name="yt_image_139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7694" y="3185919"/>
            <a:ext cx="1616610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2D389B-3FD2-CE80-1B79-D902C03FA757}"/>
              </a:ext>
            </a:extLst>
          </p:cNvPr>
          <p:cNvSpPr txBox="1"/>
          <p:nvPr/>
        </p:nvSpPr>
        <p:spPr>
          <a:xfrm>
            <a:off x="2278908" y="2502802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24π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1127</Words>
  <Application>Microsoft Office PowerPoint</Application>
  <PresentationFormat>宽屏</PresentationFormat>
  <Paragraphs>107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2023-10-20T13:19:03Z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