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0" r:id="rId5"/>
    <p:sldId id="371" r:id="rId6"/>
    <p:sldId id="372" r:id="rId7"/>
    <p:sldId id="374" r:id="rId8"/>
    <p:sldId id="375" r:id="rId9"/>
    <p:sldId id="377" r:id="rId10"/>
    <p:sldId id="379" r:id="rId11"/>
    <p:sldId id="380" r:id="rId12"/>
    <p:sldId id="386" r:id="rId13"/>
    <p:sldId id="387" r:id="rId14"/>
    <p:sldId id="388" r:id="rId15"/>
    <p:sldId id="381" r:id="rId16"/>
    <p:sldId id="383" r:id="rId17"/>
    <p:sldId id="384" r:id="rId18"/>
    <p:sldId id="385" r:id="rId19"/>
    <p:sldId id="256" r:id="rId20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2" d="100"/>
          <a:sy n="52" d="100"/>
        </p:scale>
        <p:origin x="64" y="2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2023/10/20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bin"/><Relationship Id="rId4" Type="http://schemas.openxmlformats.org/officeDocument/2006/relationships/image" Target="../media/image3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32" name="yt_image_12932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351850"/>
            <a:ext cx="4095468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34" name="yt_shape_12934"/>
          <p:cNvSpPr txBox="1"/>
          <p:nvPr/>
        </p:nvSpPr>
        <p:spPr>
          <a:xfrm>
            <a:off x="540000" y="2998645"/>
            <a:ext cx="44803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半径为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的圆的面积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lang="en-US" altLang="zh-CN" sz="2400" b="0" i="0" u="sng" baseline="3000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935" name="yt_shape_12935"/>
              <p:cNvSpPr txBox="1"/>
              <p:nvPr/>
            </p:nvSpPr>
            <p:spPr>
              <a:xfrm>
                <a:off x="540119" y="3477948"/>
                <a:ext cx="11111999" cy="13882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如果扇形的半径为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R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，圆心角为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，那么扇形面积的计算公式为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扇形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sty m:val="p"/>
                          </m:rP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sSup>
                          <m:sSup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𝑅</m:t>
                            </m:r>
                          </m:e>
                          <m:sup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；用弧长（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l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）来表示扇形的面积为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扇形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en-US" altLang="zh-CN" sz="24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lR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935" name="yt_shape_12935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77948"/>
                <a:ext cx="11111999" cy="1388201"/>
              </a:xfrm>
              <a:prstGeom prst="rect">
                <a:avLst/>
              </a:prstGeom>
              <a:blipFill>
                <a:blip r:embed="rId3"/>
                <a:stretch>
                  <a:fillRect l="-1701" r="-329" b="-66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602AB6F-0AAB-F633-28BF-7F83449F185E}"/>
              </a:ext>
            </a:extLst>
          </p:cNvPr>
          <p:cNvSpPr txBox="1"/>
          <p:nvPr/>
        </p:nvSpPr>
        <p:spPr>
          <a:xfrm>
            <a:off x="4064727" y="2951839"/>
            <a:ext cx="62141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R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3BDCFED-3597-4451-1D64-6C0285D9CB11}"/>
                  </a:ext>
                </a:extLst>
              </p:cNvPr>
              <p:cNvSpPr txBox="1"/>
              <p:nvPr/>
            </p:nvSpPr>
            <p:spPr>
              <a:xfrm>
                <a:off x="10232282" y="3238979"/>
                <a:ext cx="746888" cy="83567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𝑅</m:t>
                            </m:r>
                          </m:e>
                          <m: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3BDCFED-3597-4451-1D64-6C0285D9CB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232282" y="3238979"/>
                <a:ext cx="746888" cy="835673"/>
              </a:xfrm>
              <a:prstGeom prst="rect">
                <a:avLst/>
              </a:prstGeom>
              <a:blipFill>
                <a:blip r:embed="rId4"/>
                <a:stretch>
                  <a:fillRect l="-8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4F51EF7-34F1-EC01-4059-E5FD2323ED34}"/>
              </a:ext>
            </a:extLst>
          </p:cNvPr>
          <p:cNvSpPr txBox="1"/>
          <p:nvPr/>
        </p:nvSpPr>
        <p:spPr>
          <a:xfrm>
            <a:off x="6098433" y="4173203"/>
            <a:ext cx="449961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lR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3" name="yt_shape_12993"/>
          <p:cNvSpPr txBox="1"/>
          <p:nvPr/>
        </p:nvSpPr>
        <p:spPr>
          <a:xfrm>
            <a:off x="589038" y="283184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（怀化市中考）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的直径，点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外一点，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相切于点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上的一点，连接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pic>
        <p:nvPicPr>
          <p:cNvPr id="12994" name="yt_image_12994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98043" y="4208426"/>
            <a:ext cx="1462062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96" name="yt_shape_12996"/>
          <p:cNvSpPr txBox="1"/>
          <p:nvPr/>
        </p:nvSpPr>
        <p:spPr>
          <a:xfrm>
            <a:off x="565873" y="3784777"/>
            <a:ext cx="41068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的切线；</a:t>
            </a:r>
          </a:p>
        </p:txBody>
      </p:sp>
      <p:pic>
        <p:nvPicPr>
          <p:cNvPr id="2" name="yt_image_12991">
            <a:extLst>
              <a:ext uri="{FF2B5EF4-FFF2-40B4-BE49-F238E27FC236}">
                <a16:creationId xmlns:a16="http://schemas.microsoft.com/office/drawing/2014/main" id="{F0F5C0BA-AEAC-6CFB-DA89-372A040709B0}"/>
              </a:ext>
              <a:ext uri="">
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3392" y="1988840"/>
            <a:ext cx="4092760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9" name="yt_shape_12999"/>
          <p:cNvSpPr txBox="1"/>
          <p:nvPr/>
        </p:nvSpPr>
        <p:spPr>
          <a:xfrm>
            <a:off x="540000" y="936253"/>
            <a:ext cx="4357347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的切线，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PAO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如图所示，连接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PO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sp>
        <p:nvSpPr>
          <p:cNvPr id="13001" name="yt_shape_13001"/>
          <p:cNvSpPr txBox="1"/>
          <p:nvPr/>
        </p:nvSpPr>
        <p:spPr>
          <a:xfrm>
            <a:off x="5156511" y="2528183"/>
            <a:ext cx="1478290" cy="10895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050" b="0" i="0" u="none" spc="-6050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  <a:cs typeface="宋体" pitchFamily="60"/>
              </a:rPr>
              <a:t> </a:t>
            </a:r>
            <a:r>
              <a:rPr lang="en-US" altLang="zh-CN" sz="6050" b="0" i="0" u="none" spc="10015">
                <a:solidFill>
                  <a:srgbClr val="1EE3CF"/>
                </a:solidFill>
                <a:effectLst/>
                <a:latin typeface="Times New Roman" pitchFamily="60"/>
                <a:ea typeface="宋体" pitchFamily="60"/>
                <a:cs typeface="宋体" pitchFamily="60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p:pic>
        <p:nvPicPr>
          <p:cNvPr id="13000" name="yt_image_13000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2564" y="2762604"/>
            <a:ext cx="1769095" cy="1466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03" name="yt_shape_13003"/>
          <p:cNvSpPr txBox="1"/>
          <p:nvPr/>
        </p:nvSpPr>
        <p:spPr>
          <a:xfrm>
            <a:off x="627035" y="2418643"/>
            <a:ext cx="30204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  <a:cs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004" name="yt_shape_13004"/>
              <p:cNvSpPr txBox="1"/>
              <p:nvPr/>
            </p:nvSpPr>
            <p:spPr>
              <a:xfrm>
                <a:off x="627035" y="2897946"/>
                <a:ext cx="1596912" cy="15328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12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𝑃𝐴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𝑂𝐴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𝑃𝑂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𝑃𝑂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004" name="yt_shape_130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035" y="2897946"/>
                <a:ext cx="1596912" cy="1532856"/>
              </a:xfrm>
              <a:prstGeom prst="rect">
                <a:avLst/>
              </a:prstGeom>
              <a:blipFill>
                <a:blip r:embed="rId3"/>
                <a:stretch>
                  <a:fillRect l="-61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006" name="yt_shape_13006"/>
          <p:cNvSpPr txBox="1"/>
          <p:nvPr/>
        </p:nvSpPr>
        <p:spPr>
          <a:xfrm>
            <a:off x="627035" y="4481590"/>
            <a:ext cx="445833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PAO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PCO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SSS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），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C0E0AE3-9139-5DEA-76B3-D1EC09F818FA}"/>
              </a:ext>
            </a:extLst>
          </p:cNvPr>
          <p:cNvSpPr txBox="1"/>
          <p:nvPr/>
        </p:nvSpPr>
        <p:spPr>
          <a:xfrm>
            <a:off x="449989" y="889447"/>
            <a:ext cx="449529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E9D743C-6964-32F6-5D1A-4079CDDBC7C7}"/>
              </a:ext>
            </a:extLst>
          </p:cNvPr>
          <p:cNvSpPr txBox="1"/>
          <p:nvPr/>
        </p:nvSpPr>
        <p:spPr>
          <a:xfrm>
            <a:off x="449989" y="1364935"/>
            <a:ext cx="215055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788B3E1-85D9-D9DB-1C66-53F2FAE8E570}"/>
              </a:ext>
            </a:extLst>
          </p:cNvPr>
          <p:cNvSpPr txBox="1"/>
          <p:nvPr/>
        </p:nvSpPr>
        <p:spPr>
          <a:xfrm>
            <a:off x="449989" y="1840423"/>
            <a:ext cx="2796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如图所示，连接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869E6BD-58CA-E9EA-79CC-42055C2AEA42}"/>
              </a:ext>
            </a:extLst>
          </p:cNvPr>
          <p:cNvSpPr txBox="1"/>
          <p:nvPr/>
        </p:nvSpPr>
        <p:spPr>
          <a:xfrm>
            <a:off x="537024" y="2371837"/>
            <a:ext cx="317131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8D90D39-A30D-A960-CBA1-F5F3B1CA8659}"/>
                  </a:ext>
                </a:extLst>
              </p:cNvPr>
              <p:cNvSpPr txBox="1"/>
              <p:nvPr/>
            </p:nvSpPr>
            <p:spPr>
              <a:xfrm>
                <a:off x="537024" y="2851140"/>
                <a:ext cx="1761554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𝑃𝐴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𝑂𝐴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𝑂𝐶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𝑃𝑂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𝑃𝑂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8D90D39-A30D-A960-CBA1-F5F3B1CA86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024" y="2851140"/>
                <a:ext cx="1761554" cy="16116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939813FA-40F0-EE62-FEF6-10C9991DC4C6}"/>
              </a:ext>
            </a:extLst>
          </p:cNvPr>
          <p:cNvSpPr txBox="1"/>
          <p:nvPr/>
        </p:nvSpPr>
        <p:spPr>
          <a:xfrm>
            <a:off x="537024" y="4434784"/>
            <a:ext cx="286651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PAO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≌△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4D2FCE-F9A8-6654-9799-9608DC2CCE94}"/>
              </a:ext>
            </a:extLst>
          </p:cNvPr>
          <p:cNvSpPr txBox="1"/>
          <p:nvPr/>
        </p:nvSpPr>
        <p:spPr>
          <a:xfrm>
            <a:off x="3250617" y="4434784"/>
            <a:ext cx="689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SSS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68AD768-88EB-CC07-AE75-B26782EECDDC}"/>
              </a:ext>
            </a:extLst>
          </p:cNvPr>
          <p:cNvSpPr txBox="1"/>
          <p:nvPr/>
        </p:nvSpPr>
        <p:spPr>
          <a:xfrm>
            <a:off x="3791744" y="4434784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191AD9C-6666-8969-F045-63DB9E59CCE6}"/>
              </a:ext>
            </a:extLst>
          </p:cNvPr>
          <p:cNvSpPr txBox="1"/>
          <p:nvPr/>
        </p:nvSpPr>
        <p:spPr>
          <a:xfrm>
            <a:off x="539070" y="4910105"/>
            <a:ext cx="336975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PAO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90°.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6CF1DAA-4BB0-A47A-7729-127F88C3BB5D}"/>
              </a:ext>
            </a:extLst>
          </p:cNvPr>
          <p:cNvSpPr txBox="1"/>
          <p:nvPr/>
        </p:nvSpPr>
        <p:spPr>
          <a:xfrm>
            <a:off x="539070" y="5385593"/>
            <a:ext cx="2994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上的一点，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58C470D-7828-7A15-47BC-0DB5D866A5CF}"/>
              </a:ext>
            </a:extLst>
          </p:cNvPr>
          <p:cNvSpPr txBox="1"/>
          <p:nvPr/>
        </p:nvSpPr>
        <p:spPr>
          <a:xfrm>
            <a:off x="539070" y="5861081"/>
            <a:ext cx="2426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6" grpId="0" build="allAtOnce"/>
      <p:bldP spid="17" grpId="0" build="allAtOnce"/>
      <p:bldP spid="1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51FCD395-7D0C-3487-7ACD-45C28F31CE51}"/>
              </a:ext>
            </a:extLst>
          </p:cNvPr>
          <p:cNvSpPr txBox="1"/>
          <p:nvPr/>
        </p:nvSpPr>
        <p:spPr>
          <a:xfrm>
            <a:off x="479376" y="2303582"/>
            <a:ext cx="4552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）证明：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的切线，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C6EF11B-2FB0-03F4-AA64-3C130D2E0706}"/>
              </a:ext>
            </a:extLst>
          </p:cNvPr>
          <p:cNvSpPr txBox="1"/>
          <p:nvPr/>
        </p:nvSpPr>
        <p:spPr>
          <a:xfrm>
            <a:off x="479376" y="2779070"/>
            <a:ext cx="192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0D575B2-0C55-AD08-B119-277EB02DFC36}"/>
                  </a:ext>
                </a:extLst>
              </p:cNvPr>
              <p:cNvSpPr txBox="1"/>
              <p:nvPr/>
            </p:nvSpPr>
            <p:spPr>
              <a:xfrm>
                <a:off x="479376" y="3254558"/>
                <a:ext cx="2603882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sin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𝑃𝐴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𝑃𝐷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0D575B2-0C55-AD08-B119-277EB02DFC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3254558"/>
                <a:ext cx="2603882" cy="772110"/>
              </a:xfrm>
              <a:prstGeom prst="rect">
                <a:avLst/>
              </a:prstGeom>
              <a:blipFill>
                <a:blip r:embed="rId2"/>
                <a:stretch>
                  <a:fillRect l="-3747" r="-2810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0900CFC2-68CA-52C2-6515-0793A7212166}"/>
              </a:ext>
            </a:extLst>
          </p:cNvPr>
          <p:cNvSpPr txBox="1"/>
          <p:nvPr/>
        </p:nvSpPr>
        <p:spPr>
          <a:xfrm>
            <a:off x="479376" y="3933056"/>
            <a:ext cx="2672842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2997">
            <a:extLst>
              <a:ext uri="{FF2B5EF4-FFF2-40B4-BE49-F238E27FC236}">
                <a16:creationId xmlns:a16="http://schemas.microsoft.com/office/drawing/2014/main" id="{F68C7E4F-8A6A-6674-77F3-2FBCE8B6B377}"/>
              </a:ext>
            </a:extLst>
          </p:cNvPr>
          <p:cNvSpPr txBox="1"/>
          <p:nvPr/>
        </p:nvSpPr>
        <p:spPr>
          <a:xfrm>
            <a:off x="537313" y="1874984"/>
            <a:ext cx="850912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）延长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的延长线交于点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，求证：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PA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·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012" name="yt_shape_13012"/>
              <p:cNvSpPr txBox="1"/>
              <p:nvPr/>
            </p:nvSpPr>
            <p:spPr>
              <a:xfrm>
                <a:off x="552989" y="1349002"/>
                <a:ext cx="6257932" cy="52070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 smtClean="0">
                            <a:solidFill>
                              <a:srgbClr val="FF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PD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阴影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扇形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OBC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CO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  <a:cs typeface="宋体"/>
                  </a:rPr>
                  <a:t>⁠</a:t>
                </a:r>
              </a:p>
            </p:txBody>
          </p:sp>
        </mc:Choice>
        <mc:Fallback>
          <p:sp>
            <p:nvSpPr>
              <p:cNvPr id="13012" name="yt_shape_130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2989" y="1349002"/>
                <a:ext cx="6257932" cy="5207003"/>
              </a:xfrm>
              <a:prstGeom prst="rect">
                <a:avLst/>
              </a:prstGeom>
              <a:blipFill>
                <a:blip r:embed="rId2"/>
                <a:stretch>
                  <a:fillRect l="-3021" r="-1949" b="-10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FC032D4-34B2-F874-351C-9E18C4BC9F49}"/>
                  </a:ext>
                </a:extLst>
              </p:cNvPr>
              <p:cNvSpPr txBox="1"/>
              <p:nvPr/>
            </p:nvSpPr>
            <p:spPr>
              <a:xfrm>
                <a:off x="462978" y="1302196"/>
                <a:ext cx="6377495" cy="646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）解：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∵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e>
                    </m:groupChr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CAB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FC032D4-34B2-F874-351C-9E18C4BC9F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978" y="1302196"/>
                <a:ext cx="6377495" cy="646189"/>
              </a:xfrm>
              <a:prstGeom prst="rect">
                <a:avLst/>
              </a:prstGeom>
              <a:blipFill>
                <a:blip r:embed="rId3"/>
                <a:stretch>
                  <a:fillRect l="-1530" r="-1434" b="-16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FD579760-7C5B-C72E-6C74-FDE190203B27}"/>
              </a:ext>
            </a:extLst>
          </p:cNvPr>
          <p:cNvSpPr txBox="1"/>
          <p:nvPr/>
        </p:nvSpPr>
        <p:spPr>
          <a:xfrm>
            <a:off x="462978" y="1854773"/>
            <a:ext cx="3807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COD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145F14C-8E8F-D3C4-725C-175F799A293D}"/>
              </a:ext>
            </a:extLst>
          </p:cNvPr>
          <p:cNvSpPr txBox="1"/>
          <p:nvPr/>
        </p:nvSpPr>
        <p:spPr>
          <a:xfrm>
            <a:off x="462978" y="2330261"/>
            <a:ext cx="1924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PD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C83D2A4-2205-5306-0070-9D3BE2432159}"/>
                  </a:ext>
                </a:extLst>
              </p:cNvPr>
              <p:cNvSpPr txBox="1"/>
              <p:nvPr/>
            </p:nvSpPr>
            <p:spPr>
              <a:xfrm>
                <a:off x="462978" y="2805749"/>
                <a:ext cx="41075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OD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C83D2A4-2205-5306-0070-9D3BE24321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978" y="2805749"/>
                <a:ext cx="4107561" cy="765061"/>
              </a:xfrm>
              <a:prstGeom prst="rect">
                <a:avLst/>
              </a:prstGeom>
              <a:blipFill>
                <a:blip r:embed="rId4"/>
                <a:stretch>
                  <a:fillRect l="-2374" r="-192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41F95B9-5EA0-609B-EFBA-E2A249F73422}"/>
                  </a:ext>
                </a:extLst>
              </p:cNvPr>
              <p:cNvSpPr txBox="1"/>
              <p:nvPr/>
            </p:nvSpPr>
            <p:spPr>
              <a:xfrm>
                <a:off x="462978" y="3477198"/>
                <a:ext cx="203917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黑体" pitchFamily="24"/>
                    <a:cs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41F95B9-5EA0-609B-EFBA-E2A249F734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978" y="3477198"/>
                <a:ext cx="2039176" cy="613931"/>
              </a:xfrm>
              <a:prstGeom prst="rect">
                <a:avLst/>
              </a:prstGeom>
              <a:blipFill>
                <a:blip r:embed="rId5"/>
                <a:stretch>
                  <a:fillRect l="-4790" r="-4491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A9B916C9-F5DE-CEEB-8377-A8F2DEBD4671}"/>
              </a:ext>
            </a:extLst>
          </p:cNvPr>
          <p:cNvSpPr txBox="1"/>
          <p:nvPr/>
        </p:nvSpPr>
        <p:spPr>
          <a:xfrm>
            <a:off x="462978" y="3997517"/>
            <a:ext cx="3399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阴影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OCD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黑体" pitchFamily="24"/>
                <a:cs typeface="宋体" pitchFamily="24"/>
              </a:rPr>
              <a:t>扇形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OBC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20F8C5C-94E4-1B0D-5C07-18B6767CEF0C}"/>
                  </a:ext>
                </a:extLst>
              </p:cNvPr>
              <p:cNvSpPr txBox="1"/>
              <p:nvPr/>
            </p:nvSpPr>
            <p:spPr>
              <a:xfrm>
                <a:off x="462978" y="4473005"/>
                <a:ext cx="374561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360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CO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A20F8C5C-94E4-1B0D-5C07-18B6767CEF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978" y="4473005"/>
                <a:ext cx="3745611" cy="769062"/>
              </a:xfrm>
              <a:prstGeom prst="rect">
                <a:avLst/>
              </a:prstGeom>
              <a:blipFill>
                <a:blip r:embed="rId6"/>
                <a:stretch>
                  <a:fillRect l="-2606" r="-65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7636B35-9D53-87E6-EAEE-B9E05E0A5300}"/>
                  </a:ext>
                </a:extLst>
              </p:cNvPr>
              <p:cNvSpPr txBox="1"/>
              <p:nvPr/>
            </p:nvSpPr>
            <p:spPr>
              <a:xfrm>
                <a:off x="462978" y="5148455"/>
                <a:ext cx="3042476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7636B35-9D53-87E6-EAEE-B9E05E0A53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978" y="5148455"/>
                <a:ext cx="3042476" cy="768045"/>
              </a:xfrm>
              <a:prstGeom prst="rect">
                <a:avLst/>
              </a:prstGeom>
              <a:blipFill>
                <a:blip r:embed="rId7"/>
                <a:stretch>
                  <a:fillRect l="-3206" r="-300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E009A91-A65C-FB48-3441-4EB7DFE2A344}"/>
                  </a:ext>
                </a:extLst>
              </p:cNvPr>
              <p:cNvSpPr txBox="1"/>
              <p:nvPr/>
            </p:nvSpPr>
            <p:spPr>
              <a:xfrm>
                <a:off x="462978" y="5822888"/>
                <a:ext cx="1669288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8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宋体" pitchFamily="24"/>
                  </a:rPr>
                  <a:t>π.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E009A91-A65C-FB48-3441-4EB7DFE2A3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978" y="5822888"/>
                <a:ext cx="1669288" cy="729565"/>
              </a:xfrm>
              <a:prstGeom prst="rect">
                <a:avLst/>
              </a:prstGeom>
              <a:blipFill>
                <a:blip r:embed="rId8"/>
                <a:stretch>
                  <a:fillRect l="-5839" r="-5474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2998">
            <a:extLst>
              <a:ext uri="{FF2B5EF4-FFF2-40B4-BE49-F238E27FC236}">
                <a16:creationId xmlns:a16="http://schemas.microsoft.com/office/drawing/2014/main" id="{0DAC629E-5A8B-1DE5-63D9-9213F5E49508}"/>
              </a:ext>
            </a:extLst>
          </p:cNvPr>
          <p:cNvSpPr txBox="1"/>
          <p:nvPr/>
        </p:nvSpPr>
        <p:spPr>
          <a:xfrm>
            <a:off x="479376" y="980728"/>
            <a:ext cx="67662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OD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，求阴影部分的面积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5" name="yt_shape_13015"/>
          <p:cNvSpPr txBox="1"/>
          <p:nvPr/>
        </p:nvSpPr>
        <p:spPr>
          <a:xfrm>
            <a:off x="3369962" y="1739762"/>
            <a:ext cx="5393271" cy="3422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00" b="0" i="0" u="none" spc="41581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</a:rPr>
              <a:t> </a:t>
            </a:r>
          </a:p>
        </p:txBody>
      </p:sp>
      <p:pic>
        <p:nvPicPr>
          <p:cNvPr id="13014" name="yt_image_1301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9962" y="1789161"/>
            <a:ext cx="5339892" cy="378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17" name="yt_shape_13017"/>
          <p:cNvSpPr txBox="1"/>
          <p:nvPr/>
        </p:nvSpPr>
        <p:spPr>
          <a:xfrm>
            <a:off x="4557117" y="2218187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不规则图形面积的计算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018" name="yt_shape_13018"/>
              <p:cNvSpPr txBox="1"/>
              <p:nvPr/>
            </p:nvSpPr>
            <p:spPr>
              <a:xfrm>
                <a:off x="540119" y="2697490"/>
                <a:ext cx="11111999" cy="116044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（毕节市中考）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如图，已知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为直径的半圆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的三等分点，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的长为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，则图中阴影部分的面积为（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018" name="yt_shape_13018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97490"/>
                <a:ext cx="11111999" cy="1160446"/>
              </a:xfrm>
              <a:prstGeom prst="rect">
                <a:avLst/>
              </a:prstGeom>
              <a:blipFill>
                <a:blip r:embed="rId3"/>
                <a:stretch>
                  <a:fillRect l="-1701" t="-10000" b="-7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023" name="yt_table_13023_skip" title="H_106.2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46864902"/>
                  </p:ext>
                </p:extLst>
              </p:nvPr>
            </p:nvGraphicFramePr>
            <p:xfrm>
              <a:off x="540000" y="3908724"/>
              <a:ext cx="3846894" cy="1349312"/>
            </p:xfrm>
            <a:graphic>
              <a:graphicData uri="http://schemas.openxmlformats.org/drawingml/2006/table">
                <a:tbl>
                  <a:tblPr/>
                  <a:tblGrid>
                    <a:gridCol w="2052955">
                      <a:extLst>
                        <a:ext uri="{9D8B030D-6E8A-4147-A177-3AD203B41FA5}">
                          <a16:colId xmlns:a16="http://schemas.microsoft.com/office/drawing/2014/main" val="10439"/>
                        </a:ext>
                      </a:extLst>
                    </a:gridCol>
                    <a:gridCol w="1793939">
                      <a:extLst>
                        <a:ext uri="{9D8B030D-6E8A-4147-A177-3AD203B41FA5}">
                          <a16:colId xmlns:a16="http://schemas.microsoft.com/office/drawing/2014/main" val="1044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＋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3023" name="yt_table_13023_skip" descr="{&quot;rangeId&quot;:18,&quot;type&quot;:&quot;Option&quot;,&quot;drawing&quot;:[&quot;yt_shape_13020&quot;]}" title="H_106.2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46864902"/>
                  </p:ext>
                </p:extLst>
              </p:nvPr>
            </p:nvGraphicFramePr>
            <p:xfrm>
              <a:off x="540000" y="3068962"/>
              <a:ext cx="3846894" cy="1349312"/>
            </p:xfrm>
            <a:graphic>
              <a:graphicData uri="http://schemas.openxmlformats.org/drawingml/2006/table">
                <a:tbl>
                  <a:tblPr/>
                  <a:tblGrid>
                    <a:gridCol w="2052955">
                      <a:extLst>
                        <a:ext uri="{9D8B030D-6E8A-4147-A177-3AD203B41FA5}">
                          <a16:colId xmlns:a16="http://schemas.microsoft.com/office/drawing/2014/main" val="10439"/>
                        </a:ext>
                      </a:extLst>
                    </a:gridCol>
                    <a:gridCol w="1793939">
                      <a:extLst>
                        <a:ext uri="{9D8B030D-6E8A-4147-A177-3AD203B41FA5}">
                          <a16:colId xmlns:a16="http://schemas.microsoft.com/office/drawing/2014/main" val="10440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87537" b="-12761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14237" b="-12761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19"/>
                      </a:ext>
                    </a:extLst>
                  </a:tr>
                  <a:tr h="71278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89744" r="-87537" b="-145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14237" t="-89744" b="-1453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2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020" name="yt_shape_13020_skip" title="H_123.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11677" y="3908724"/>
            <a:ext cx="1938234" cy="1569861"/>
            <a:chOff x="0" y="0"/>
            <a:chExt cx="1938234" cy="1569861"/>
          </a:xfrm>
        </p:grpSpPr>
        <p:pic>
          <p:nvPicPr>
            <p:cNvPr id="2" name="yt_image_1302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938234" cy="11738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22" name="yt_shape_13022"/>
            <p:cNvSpPr txBox="1"/>
            <p:nvPr/>
          </p:nvSpPr>
          <p:spPr>
            <a:xfrm>
              <a:off x="435836" y="120986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3FEBF23-FA49-640E-46B3-8DF3F70E75D3}"/>
              </a:ext>
            </a:extLst>
          </p:cNvPr>
          <p:cNvSpPr txBox="1"/>
          <p:nvPr/>
        </p:nvSpPr>
        <p:spPr>
          <a:xfrm>
            <a:off x="4715721" y="3203261"/>
            <a:ext cx="400748" cy="69025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24" name="yt_shape_13024"/>
              <p:cNvSpPr txBox="1"/>
              <p:nvPr/>
            </p:nvSpPr>
            <p:spPr>
              <a:xfrm>
                <a:off x="540119" y="1891234"/>
                <a:ext cx="11111999" cy="152496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（黔东南州中考）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如图，正方形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为对角线的交点，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分别为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的中点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为圆心，以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为半径作圆弧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，再分别以点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E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为圆心，以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为半径作圆弧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𝐵𝑂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14:m>
                  <m:oMath xmlns:m="http://schemas.openxmlformats.org/officeDocument/2006/math">
                    <m:groupChr>
                      <m:groupChrPr>
                        <m:chr m:val="⏜"/>
                        <m:pos m:val="top"/>
                        <m:vertJc m:val="bot"/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groupChr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e>
                    </m:groupChr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，则图中阴影部分的面积为（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024" name="yt_shape_13024" descr="{&quot;rangeId&quot;:1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91234"/>
                <a:ext cx="11111999" cy="1524969"/>
              </a:xfrm>
              <a:prstGeom prst="rect">
                <a:avLst/>
              </a:prstGeom>
              <a:blipFill>
                <a:blip r:embed="rId2"/>
                <a:stretch>
                  <a:fillRect l="-1701" t="-3200" b="-11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029" name="yt_table_1302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194345"/>
              </p:ext>
            </p:extLst>
          </p:nvPr>
        </p:nvGraphicFramePr>
        <p:xfrm>
          <a:off x="540000" y="3466991"/>
          <a:ext cx="3916680" cy="950976"/>
        </p:xfrm>
        <a:graphic>
          <a:graphicData uri="http://schemas.openxmlformats.org/drawingml/2006/table">
            <a:tbl>
              <a:tblPr/>
              <a:tblGrid>
                <a:gridCol w="2424430">
                  <a:extLst>
                    <a:ext uri="{9D8B030D-6E8A-4147-A177-3AD203B41FA5}">
                      <a16:colId xmlns:a16="http://schemas.microsoft.com/office/drawing/2014/main" val="10441"/>
                    </a:ext>
                  </a:extLst>
                </a:gridCol>
                <a:gridCol w="1492250">
                  <a:extLst>
                    <a:ext uri="{9D8B030D-6E8A-4147-A177-3AD203B41FA5}">
                      <a16:colId xmlns:a16="http://schemas.microsoft.com/office/drawing/2014/main" val="104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cs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2"/>
                  </a:ext>
                </a:extLst>
              </a:tr>
            </a:tbl>
          </a:graphicData>
        </a:graphic>
      </p:graphicFrame>
      <p:grpSp>
        <p:nvGrpSpPr>
          <p:cNvPr id="13026" name="yt_shape_13026_skip" title="H_146.4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10204" y="3466991"/>
            <a:ext cx="1439596" cy="1860183"/>
            <a:chOff x="0" y="0"/>
            <a:chExt cx="1439596" cy="1860183"/>
          </a:xfrm>
        </p:grpSpPr>
        <p:pic>
          <p:nvPicPr>
            <p:cNvPr id="2" name="yt_image_1302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39596" cy="14641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28" name="yt_shape_13028"/>
            <p:cNvSpPr txBox="1"/>
            <p:nvPr/>
          </p:nvSpPr>
          <p:spPr>
            <a:xfrm>
              <a:off x="186517" y="150018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2480B33-92DA-90EB-CC4A-B7C6B937B9C1}"/>
              </a:ext>
            </a:extLst>
          </p:cNvPr>
          <p:cNvSpPr txBox="1"/>
          <p:nvPr/>
        </p:nvSpPr>
        <p:spPr>
          <a:xfrm>
            <a:off x="7996003" y="2869382"/>
            <a:ext cx="383285" cy="5788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31" name="yt_shape_13031"/>
              <p:cNvSpPr txBox="1"/>
              <p:nvPr/>
            </p:nvSpPr>
            <p:spPr>
              <a:xfrm>
                <a:off x="540119" y="1998236"/>
                <a:ext cx="11111999" cy="1119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是大半圆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上，大半圆的弦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与小半圆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相切于点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F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，且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，则阴影部分的面积为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200" b="0" i="0" u="sng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m:rPr>
                            <m:sty m:val="p"/>
                          </m:rP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031" name="yt_shape_13031" descr="{&quot;rangeId&quot;:20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98236"/>
                <a:ext cx="11111999" cy="1119987"/>
              </a:xfrm>
              <a:prstGeom prst="rect">
                <a:avLst/>
              </a:prstGeom>
              <a:blipFill>
                <a:blip r:embed="rId2"/>
                <a:stretch>
                  <a:fillRect l="-1701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036" name="yt_shape_13036"/>
          <p:cNvSpPr txBox="1"/>
          <p:nvPr/>
        </p:nvSpPr>
        <p:spPr>
          <a:xfrm>
            <a:off x="540000" y="489711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033" name="yt_shape_13033" title="H_120.10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75387" y="3321375"/>
            <a:ext cx="1841225" cy="1525284"/>
            <a:chOff x="0" y="0"/>
            <a:chExt cx="1841225" cy="1525284"/>
          </a:xfrm>
        </p:grpSpPr>
        <p:pic>
          <p:nvPicPr>
            <p:cNvPr id="2" name="yt_image_13033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41225" cy="11292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35" name="yt_shape_13035"/>
            <p:cNvSpPr txBox="1"/>
            <p:nvPr/>
          </p:nvSpPr>
          <p:spPr>
            <a:xfrm>
              <a:off x="387331" y="116528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5D0FF91-492D-6CE1-D304-42F4939C0A61}"/>
                  </a:ext>
                </a:extLst>
              </p:cNvPr>
              <p:cNvSpPr txBox="1"/>
              <p:nvPr/>
            </p:nvSpPr>
            <p:spPr>
              <a:xfrm>
                <a:off x="6831857" y="2259469"/>
                <a:ext cx="453136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12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12"/>
                    <a:ea typeface="宋体" pitchFamily="12"/>
                    <a:cs typeface="宋体" pitchFamily="12"/>
                  </a:rPr>
                  <a:t>​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5D0FF91-492D-6CE1-D304-42F4939C0A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1857" y="2259469"/>
                <a:ext cx="453136" cy="727279"/>
              </a:xfrm>
              <a:prstGeom prst="rect">
                <a:avLst/>
              </a:prstGeom>
              <a:blipFill>
                <a:blip r:embed="rId4"/>
                <a:stretch>
                  <a:fillRect l="-13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7" name="yt_shape_13037"/>
          <p:cNvSpPr txBox="1"/>
          <p:nvPr/>
        </p:nvSpPr>
        <p:spPr>
          <a:xfrm>
            <a:off x="540119" y="184289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如图所示，在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，图中的两条弧分别是以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为直径的半圆，则图中阴影部分的面积是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3041" name="yt_shape_13041"/>
          <p:cNvSpPr txBox="1"/>
          <p:nvPr/>
        </p:nvSpPr>
        <p:spPr>
          <a:xfrm>
            <a:off x="540000" y="4667561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038" name="yt_shape_13038" title="H_130.9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33821" y="2954696"/>
            <a:ext cx="2124356" cy="1662444"/>
            <a:chOff x="0" y="0"/>
            <a:chExt cx="2124356" cy="1662444"/>
          </a:xfrm>
        </p:grpSpPr>
        <p:pic>
          <p:nvPicPr>
            <p:cNvPr id="2" name="yt_image_1303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24356" cy="1266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40" name="yt_shape_13040"/>
            <p:cNvSpPr txBox="1"/>
            <p:nvPr/>
          </p:nvSpPr>
          <p:spPr>
            <a:xfrm>
              <a:off x="528897" y="13024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13042" name="yt_image_1304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74004" y="5193365"/>
            <a:ext cx="5443990" cy="18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545107E-AD87-0D40-A827-BDBB87FA59E8}"/>
              </a:ext>
            </a:extLst>
          </p:cNvPr>
          <p:cNvSpPr txBox="1"/>
          <p:nvPr/>
        </p:nvSpPr>
        <p:spPr>
          <a:xfrm>
            <a:off x="6630246" y="2271579"/>
            <a:ext cx="791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38" name="yt_shape_12938"/>
          <p:cNvSpPr txBox="1"/>
          <p:nvPr/>
        </p:nvSpPr>
        <p:spPr>
          <a:xfrm>
            <a:off x="540000" y="1920664"/>
            <a:ext cx="41563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50" b="0" i="0" u="none" spc="31598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937" name="yt_image_12937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920664"/>
            <a:ext cx="4113606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40" name="yt_shape_12940"/>
          <p:cNvSpPr txBox="1"/>
          <p:nvPr/>
        </p:nvSpPr>
        <p:spPr>
          <a:xfrm>
            <a:off x="540000" y="2623961"/>
            <a:ext cx="321562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扇形的面积</a:t>
            </a:r>
          </a:p>
        </p:txBody>
      </p:sp>
      <p:sp>
        <p:nvSpPr>
          <p:cNvPr id="12941" name="yt_shape_12941"/>
          <p:cNvSpPr txBox="1"/>
          <p:nvPr/>
        </p:nvSpPr>
        <p:spPr>
          <a:xfrm>
            <a:off x="540000" y="3123526"/>
            <a:ext cx="888704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（贵港市中考）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，圆心角为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的扇形的面积是（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p:graphicFrame>
        <p:nvGraphicFramePr>
          <p:cNvPr id="12942" name="yt_table_1294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3116976"/>
              </p:ext>
            </p:extLst>
          </p:nvPr>
        </p:nvGraphicFramePr>
        <p:xfrm>
          <a:off x="540000" y="3602829"/>
          <a:ext cx="833056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417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418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419"/>
                    </a:ext>
                  </a:extLst>
                </a:gridCol>
                <a:gridCol w="1339850">
                  <a:extLst>
                    <a:ext uri="{9D8B030D-6E8A-4147-A177-3AD203B41FA5}">
                      <a16:colId xmlns:a16="http://schemas.microsoft.com/office/drawing/2014/main" val="104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A.3π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B.6π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C.9π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D.12π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944" name="yt_shape_12944"/>
              <p:cNvSpPr txBox="1"/>
              <p:nvPr/>
            </p:nvSpPr>
            <p:spPr>
              <a:xfrm>
                <a:off x="540000" y="4129000"/>
                <a:ext cx="9244518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一个扇形的半径为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，面积为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πcm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，则扇形的圆心角为（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2944" name="yt_shape_12944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29000"/>
                <a:ext cx="9244518" cy="642163"/>
              </a:xfrm>
              <a:prstGeom prst="rect">
                <a:avLst/>
              </a:prstGeom>
              <a:blipFill>
                <a:blip r:embed="rId3"/>
                <a:stretch>
                  <a:fillRect l="-2045" r="-1055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946" name="yt_table_1294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3820101"/>
              </p:ext>
            </p:extLst>
          </p:nvPr>
        </p:nvGraphicFramePr>
        <p:xfrm>
          <a:off x="540000" y="4821951"/>
          <a:ext cx="8451216" cy="475488"/>
        </p:xfrm>
        <a:graphic>
          <a:graphicData uri="http://schemas.openxmlformats.org/drawingml/2006/table">
            <a:tbl>
              <a:tblPr/>
              <a:tblGrid>
                <a:gridCol w="2240280">
                  <a:extLst>
                    <a:ext uri="{9D8B030D-6E8A-4147-A177-3AD203B41FA5}">
                      <a16:colId xmlns:a16="http://schemas.microsoft.com/office/drawing/2014/main" val="10421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422"/>
                    </a:ext>
                  </a:extLst>
                </a:gridCol>
                <a:gridCol w="2375218">
                  <a:extLst>
                    <a:ext uri="{9D8B030D-6E8A-4147-A177-3AD203B41FA5}">
                      <a16:colId xmlns:a16="http://schemas.microsoft.com/office/drawing/2014/main" val="10423"/>
                    </a:ext>
                  </a:extLst>
                </a:gridCol>
                <a:gridCol w="1460500">
                  <a:extLst>
                    <a:ext uri="{9D8B030D-6E8A-4147-A177-3AD203B41FA5}">
                      <a16:colId xmlns:a16="http://schemas.microsoft.com/office/drawing/2014/main" val="104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A.60°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B.120°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C.150°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cs typeface="宋体" pitchFamily="24"/>
                        </a:rPr>
                        <a:t>D.180°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3"/>
                  </a:ext>
                </a:extLst>
              </a:tr>
            </a:tbl>
          </a:graphicData>
        </a:graphic>
      </p:graphicFrame>
      <p:pic>
        <p:nvPicPr>
          <p:cNvPr id="3" name="yt_shape_1697708720288">
            <a:extLst>
              <a:ext uri="{FF2B5EF4-FFF2-40B4-BE49-F238E27FC236}">
                <a16:creationId xmlns:a16="http://schemas.microsoft.com/office/drawing/2014/main" id="{0B94CB99-86EE-DD4F-3F26-62126AE4079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6328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3AD11B8-AAD2-8547-78E5-0C8EE1C08F69}"/>
              </a:ext>
            </a:extLst>
          </p:cNvPr>
          <p:cNvSpPr txBox="1"/>
          <p:nvPr/>
        </p:nvSpPr>
        <p:spPr>
          <a:xfrm>
            <a:off x="8573226" y="307672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C94D65-1F55-14C6-91B4-933D80CCC88D}"/>
              </a:ext>
            </a:extLst>
          </p:cNvPr>
          <p:cNvSpPr txBox="1"/>
          <p:nvPr/>
        </p:nvSpPr>
        <p:spPr>
          <a:xfrm>
            <a:off x="8944701" y="4082194"/>
            <a:ext cx="383285" cy="7295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8" name="yt_shape_12948"/>
          <p:cNvSpPr txBox="1"/>
          <p:nvPr/>
        </p:nvSpPr>
        <p:spPr>
          <a:xfrm>
            <a:off x="540119" y="180736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（湘潭市中考）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如图，在半径为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Times New Roman" pitchFamily="24"/>
              </a:rPr>
              <a:t>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O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中，圆心角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AOB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，则阴影部分面积为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6π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.</a:t>
            </a:r>
          </a:p>
        </p:txBody>
      </p:sp>
      <p:sp>
        <p:nvSpPr>
          <p:cNvPr id="12952" name="yt_shape_12952"/>
          <p:cNvSpPr txBox="1"/>
          <p:nvPr/>
        </p:nvSpPr>
        <p:spPr>
          <a:xfrm>
            <a:off x="540000" y="508798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49" name="yt_shape_12949" title="H_166.8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1156" y="2919162"/>
            <a:ext cx="1629687" cy="2118501"/>
            <a:chOff x="0" y="0"/>
            <a:chExt cx="1629687" cy="2118501"/>
          </a:xfrm>
        </p:grpSpPr>
        <p:pic>
          <p:nvPicPr>
            <p:cNvPr id="2" name="yt_image_1294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29687" cy="17225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51" name="yt_shape_12951"/>
            <p:cNvSpPr txBox="1"/>
            <p:nvPr/>
          </p:nvSpPr>
          <p:spPr>
            <a:xfrm>
              <a:off x="281562" y="175850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3BB436B-5D38-B866-32C9-BC941BBAB98D}"/>
              </a:ext>
            </a:extLst>
          </p:cNvPr>
          <p:cNvSpPr txBox="1"/>
          <p:nvPr/>
        </p:nvSpPr>
        <p:spPr>
          <a:xfrm>
            <a:off x="1059708" y="2236045"/>
            <a:ext cx="486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宋体" pitchFamily="24"/>
              </a:rPr>
              <a:t>6π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53" name="yt_shape_12953"/>
              <p:cNvSpPr txBox="1"/>
              <p:nvPr/>
            </p:nvSpPr>
            <p:spPr>
              <a:xfrm>
                <a:off x="540119" y="1879613"/>
                <a:ext cx="11111999" cy="11263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89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页复习题第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题变式）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的方格纸中，每个小方格都是边长为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的正方形，点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均为格点，则扇形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的面积是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sng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53" name="yt_shape_12953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79613"/>
                <a:ext cx="11111999" cy="1126399"/>
              </a:xfrm>
              <a:prstGeom prst="rect">
                <a:avLst/>
              </a:prstGeom>
              <a:blipFill>
                <a:blip r:embed="rId2"/>
                <a:stretch>
                  <a:fillRect l="-1701" t="-4324" r="-1153" b="-86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958" name="yt_shape_12958"/>
          <p:cNvSpPr txBox="1"/>
          <p:nvPr/>
        </p:nvSpPr>
        <p:spPr>
          <a:xfrm>
            <a:off x="540000" y="501573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55" name="yt_shape_12955" title="H_138.2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51859" y="3209164"/>
            <a:ext cx="1488281" cy="1756170"/>
            <a:chOff x="0" y="0"/>
            <a:chExt cx="1488281" cy="1756170"/>
          </a:xfrm>
        </p:grpSpPr>
        <p:pic>
          <p:nvPicPr>
            <p:cNvPr id="2" name="yt_image_12955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88281" cy="1360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57" name="yt_shape_12957"/>
            <p:cNvSpPr txBox="1"/>
            <p:nvPr/>
          </p:nvSpPr>
          <p:spPr>
            <a:xfrm>
              <a:off x="210859" y="139617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1B8E857-D90A-3110-15FC-5FC903CD1C22}"/>
                  </a:ext>
                </a:extLst>
              </p:cNvPr>
              <p:cNvSpPr txBox="1"/>
              <p:nvPr/>
            </p:nvSpPr>
            <p:spPr>
              <a:xfrm>
                <a:off x="8492382" y="2177917"/>
                <a:ext cx="462661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1B8E857-D90A-3110-15FC-5FC903CD1C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2382" y="2177917"/>
                <a:ext cx="462661" cy="733629"/>
              </a:xfrm>
              <a:prstGeom prst="rect">
                <a:avLst/>
              </a:prstGeom>
              <a:blipFill>
                <a:blip r:embed="rId4"/>
                <a:stretch>
                  <a:fillRect r="-21053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9" name="yt_shape_12959"/>
          <p:cNvSpPr txBox="1"/>
          <p:nvPr/>
        </p:nvSpPr>
        <p:spPr>
          <a:xfrm>
            <a:off x="540000" y="1993934"/>
            <a:ext cx="413895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求阴影部分的面积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960" name="yt_shape_12960"/>
              <p:cNvSpPr txBox="1"/>
              <p:nvPr/>
            </p:nvSpPr>
            <p:spPr>
              <a:xfrm>
                <a:off x="540119" y="2493499"/>
                <a:ext cx="11111999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5.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  <a:cs typeface="宋体" pitchFamily="24"/>
                  </a:rPr>
                  <a:t>（牡丹江市中考）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的直径，弦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⊥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AB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CD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阴影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等于（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  <a:cs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2960" name="yt_shape_12960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493499"/>
                <a:ext cx="11111999" cy="945708"/>
              </a:xfrm>
              <a:prstGeom prst="rect">
                <a:avLst/>
              </a:prstGeom>
              <a:blipFill>
                <a:blip r:embed="rId2"/>
                <a:stretch>
                  <a:fillRect l="-1701" t="-5161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65" name="yt_table_12965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78062669"/>
                  </p:ext>
                </p:extLst>
              </p:nvPr>
            </p:nvGraphicFramePr>
            <p:xfrm>
              <a:off x="540000" y="3489995"/>
              <a:ext cx="7576631" cy="635953"/>
            </p:xfrm>
            <a:graphic>
              <a:graphicData uri="http://schemas.openxmlformats.org/drawingml/2006/table">
                <a:tbl>
                  <a:tblPr/>
                  <a:tblGrid>
                    <a:gridCol w="1967230">
                      <a:extLst>
                        <a:ext uri="{9D8B030D-6E8A-4147-A177-3AD203B41FA5}">
                          <a16:colId xmlns:a16="http://schemas.microsoft.com/office/drawing/2014/main" val="10425"/>
                        </a:ext>
                      </a:extLst>
                    </a:gridCol>
                    <a:gridCol w="2102168">
                      <a:extLst>
                        <a:ext uri="{9D8B030D-6E8A-4147-A177-3AD203B41FA5}">
                          <a16:colId xmlns:a16="http://schemas.microsoft.com/office/drawing/2014/main" val="10426"/>
                        </a:ext>
                      </a:extLst>
                    </a:gridCol>
                    <a:gridCol w="2343595">
                      <a:extLst>
                        <a:ext uri="{9D8B030D-6E8A-4147-A177-3AD203B41FA5}">
                          <a16:colId xmlns:a16="http://schemas.microsoft.com/office/drawing/2014/main" val="10427"/>
                        </a:ext>
                      </a:extLst>
                    </a:gridCol>
                    <a:gridCol w="1163638">
                      <a:extLst>
                        <a:ext uri="{9D8B030D-6E8A-4147-A177-3AD203B41FA5}">
                          <a16:colId xmlns:a16="http://schemas.microsoft.com/office/drawing/2014/main" val="1042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965" name="yt_table_12965_skip" descr="{&quot;rangeId&quot;:9,&quot;type&quot;:&quot;Option&quot;,&quot;drawing&quot;:[&quot;yt_shape_12962&quot;]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78062669"/>
                  </p:ext>
                </p:extLst>
              </p:nvPr>
            </p:nvGraphicFramePr>
            <p:xfrm>
              <a:off x="540000" y="2396061"/>
              <a:ext cx="7576631" cy="635953"/>
            </p:xfrm>
            <a:graphic>
              <a:graphicData uri="http://schemas.openxmlformats.org/drawingml/2006/table">
                <a:tbl>
                  <a:tblPr/>
                  <a:tblGrid>
                    <a:gridCol w="1967230">
                      <a:extLst>
                        <a:ext uri="{9D8B030D-6E8A-4147-A177-3AD203B41FA5}">
                          <a16:colId xmlns:a16="http://schemas.microsoft.com/office/drawing/2014/main" val="10425"/>
                        </a:ext>
                      </a:extLst>
                    </a:gridCol>
                    <a:gridCol w="2102168">
                      <a:extLst>
                        <a:ext uri="{9D8B030D-6E8A-4147-A177-3AD203B41FA5}">
                          <a16:colId xmlns:a16="http://schemas.microsoft.com/office/drawing/2014/main" val="10426"/>
                        </a:ext>
                      </a:extLst>
                    </a:gridCol>
                    <a:gridCol w="2343595">
                      <a:extLst>
                        <a:ext uri="{9D8B030D-6E8A-4147-A177-3AD203B41FA5}">
                          <a16:colId xmlns:a16="http://schemas.microsoft.com/office/drawing/2014/main" val="10427"/>
                        </a:ext>
                      </a:extLst>
                    </a:gridCol>
                    <a:gridCol w="1163638">
                      <a:extLst>
                        <a:ext uri="{9D8B030D-6E8A-4147-A177-3AD203B41FA5}">
                          <a16:colId xmlns:a16="http://schemas.microsoft.com/office/drawing/2014/main" val="10428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B.2π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73506" r="-49610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51309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1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962" name="yt_shape_12962_skip" title="H_136.5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13014" y="3489995"/>
            <a:ext cx="1436787" cy="1734453"/>
            <a:chOff x="0" y="0"/>
            <a:chExt cx="1436787" cy="1734453"/>
          </a:xfrm>
        </p:grpSpPr>
        <p:pic>
          <p:nvPicPr>
            <p:cNvPr id="2" name="yt_image_1296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436787" cy="13384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64" name="yt_shape_12964"/>
            <p:cNvSpPr txBox="1"/>
            <p:nvPr/>
          </p:nvSpPr>
          <p:spPr>
            <a:xfrm>
              <a:off x="-5345" y="1374453"/>
              <a:ext cx="1483477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  <a:r>
                <a:rPr lang="zh-CN" altLang="zh-CN" sz="2400" b="0" i="1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　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 </a:t>
              </a:r>
            </a:p>
          </p:txBody>
        </p:sp>
      </p:grpSp>
      <p:pic>
        <p:nvPicPr>
          <p:cNvPr id="4" name="yt_shape_1697708720470">
            <a:extLst>
              <a:ext uri="{FF2B5EF4-FFF2-40B4-BE49-F238E27FC236}">
                <a16:creationId xmlns:a16="http://schemas.microsoft.com/office/drawing/2014/main" id="{6310E7C0-FE21-CCB3-B337-1BFF5963422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33261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7762308-23AC-38D0-BBDC-341C2A963D5A}"/>
              </a:ext>
            </a:extLst>
          </p:cNvPr>
          <p:cNvSpPr txBox="1"/>
          <p:nvPr/>
        </p:nvSpPr>
        <p:spPr>
          <a:xfrm>
            <a:off x="3206135" y="2922181"/>
            <a:ext cx="400748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966" name="yt_shape_12966"/>
              <p:cNvSpPr txBox="1"/>
              <p:nvPr/>
            </p:nvSpPr>
            <p:spPr>
              <a:xfrm>
                <a:off x="540119" y="1915958"/>
                <a:ext cx="11111999" cy="1119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cs typeface="宋体" pitchFamily="24"/>
                  </a:rPr>
                  <a:t>（怀化市中考）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如图，在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Times New Roman" pitchFamily="24"/>
                  </a:rPr>
                  <a:t>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中，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OA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cs typeface="宋体" pitchFamily="24"/>
                  </a:rPr>
                  <a:t>∠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，则图中阴影部分的面积是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m:rPr>
                            <m:sty m:val="p"/>
                          </m:rP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sng" dirty="0">
                    <a:solidFill>
                      <a:srgbClr val="00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cs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（结果保留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cs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cs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966" name="yt_shape_129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15958"/>
                <a:ext cx="11111999" cy="1119987"/>
              </a:xfrm>
              <a:prstGeom prst="rect">
                <a:avLst/>
              </a:prstGeom>
              <a:blipFill>
                <a:blip r:embed="rId2"/>
                <a:stretch>
                  <a:fillRect l="-1701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971" name="yt_shape_12971"/>
          <p:cNvSpPr txBox="1"/>
          <p:nvPr/>
        </p:nvSpPr>
        <p:spPr>
          <a:xfrm>
            <a:off x="540000" y="497938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968" name="yt_shape_12968" title="H_133.0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30781" y="3239097"/>
            <a:ext cx="1130437" cy="1689876"/>
            <a:chOff x="0" y="0"/>
            <a:chExt cx="1130437" cy="1689876"/>
          </a:xfrm>
        </p:grpSpPr>
        <p:pic>
          <p:nvPicPr>
            <p:cNvPr id="2" name="yt_image_12968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130437" cy="12938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70" name="yt_shape_12970"/>
            <p:cNvSpPr txBox="1"/>
            <p:nvPr/>
          </p:nvSpPr>
          <p:spPr>
            <a:xfrm>
              <a:off x="-158520" y="1329876"/>
              <a:ext cx="1483477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  <a:r>
                <a:rPr lang="zh-CN" altLang="zh-CN" sz="2400" b="0" i="1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　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 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621F561-6D4B-A21D-7795-97B0C8E5F7CD}"/>
                  </a:ext>
                </a:extLst>
              </p:cNvPr>
              <p:cNvSpPr txBox="1"/>
              <p:nvPr/>
            </p:nvSpPr>
            <p:spPr>
              <a:xfrm>
                <a:off x="1059708" y="2263691"/>
                <a:ext cx="1191324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宋体" pitchFamily="24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621F561-6D4B-A21D-7795-97B0C8E5F7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2263691"/>
                <a:ext cx="1191324" cy="727279"/>
              </a:xfrm>
              <a:prstGeom prst="rect">
                <a:avLst/>
              </a:prstGeom>
              <a:blipFill>
                <a:blip r:embed="rId4"/>
                <a:stretch>
                  <a:fillRect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2" name="yt_shape_12972"/>
          <p:cNvSpPr txBox="1"/>
          <p:nvPr/>
        </p:nvSpPr>
        <p:spPr>
          <a:xfrm>
            <a:off x="540000" y="1809626"/>
            <a:ext cx="629339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cs typeface="宋体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cs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cs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  <a:cs typeface="宋体" pitchFamily="24"/>
              </a:rPr>
              <a:t>⁠</a:t>
            </a:r>
            <a:r>
              <a:rPr lang="zh-CN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cs typeface="宋体" pitchFamily="24"/>
              </a:rPr>
              <a:t>不善于将不规则图形有效转化致错</a:t>
            </a:r>
          </a:p>
        </p:txBody>
      </p:sp>
      <p:sp>
        <p:nvSpPr>
          <p:cNvPr id="12973" name="yt_shape_12973"/>
          <p:cNvSpPr txBox="1"/>
          <p:nvPr/>
        </p:nvSpPr>
        <p:spPr>
          <a:xfrm>
            <a:off x="540119" y="230919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绕点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旋转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A'B'C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，已知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，则线段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扫过的图形面积为（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77" name="yt_table_12977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67941932"/>
                  </p:ext>
                </p:extLst>
              </p:nvPr>
            </p:nvGraphicFramePr>
            <p:xfrm>
              <a:off x="540000" y="3268626"/>
              <a:ext cx="7562216" cy="635953"/>
            </p:xfrm>
            <a:graphic>
              <a:graphicData uri="http://schemas.openxmlformats.org/drawingml/2006/table">
                <a:tbl>
                  <a:tblPr/>
                  <a:tblGrid>
                    <a:gridCol w="2092643">
                      <a:extLst>
                        <a:ext uri="{9D8B030D-6E8A-4147-A177-3AD203B41FA5}">
                          <a16:colId xmlns:a16="http://schemas.microsoft.com/office/drawing/2014/main" val="10429"/>
                        </a:ext>
                      </a:extLst>
                    </a:gridCol>
                    <a:gridCol w="2075180">
                      <a:extLst>
                        <a:ext uri="{9D8B030D-6E8A-4147-A177-3AD203B41FA5}">
                          <a16:colId xmlns:a16="http://schemas.microsoft.com/office/drawing/2014/main" val="10430"/>
                        </a:ext>
                      </a:extLst>
                    </a:gridCol>
                    <a:gridCol w="2102168">
                      <a:extLst>
                        <a:ext uri="{9D8B030D-6E8A-4147-A177-3AD203B41FA5}">
                          <a16:colId xmlns:a16="http://schemas.microsoft.com/office/drawing/2014/main" val="10431"/>
                        </a:ext>
                      </a:extLst>
                    </a:gridCol>
                    <a:gridCol w="1292225">
                      <a:extLst>
                        <a:ext uri="{9D8B030D-6E8A-4147-A177-3AD203B41FA5}">
                          <a16:colId xmlns:a16="http://schemas.microsoft.com/office/drawing/2014/main" val="1043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C.6π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977" name="yt_table_12977_skip" descr="{&quot;rangeId&quot;:12,&quot;type&quot;:&quot;Option&quot;,&quot;drawing&quot;:[&quot;yt_shape_12974&quot;]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67941932"/>
                  </p:ext>
                </p:extLst>
              </p:nvPr>
            </p:nvGraphicFramePr>
            <p:xfrm>
              <a:off x="540000" y="2359000"/>
              <a:ext cx="7562216" cy="635953"/>
            </p:xfrm>
            <a:graphic>
              <a:graphicData uri="http://schemas.openxmlformats.org/drawingml/2006/table">
                <a:tbl>
                  <a:tblPr/>
                  <a:tblGrid>
                    <a:gridCol w="2092643">
                      <a:extLst>
                        <a:ext uri="{9D8B030D-6E8A-4147-A177-3AD203B41FA5}">
                          <a16:colId xmlns:a16="http://schemas.microsoft.com/office/drawing/2014/main" val="10429"/>
                        </a:ext>
                      </a:extLst>
                    </a:gridCol>
                    <a:gridCol w="2075180">
                      <a:extLst>
                        <a:ext uri="{9D8B030D-6E8A-4147-A177-3AD203B41FA5}">
                          <a16:colId xmlns:a16="http://schemas.microsoft.com/office/drawing/2014/main" val="10430"/>
                        </a:ext>
                      </a:extLst>
                    </a:gridCol>
                    <a:gridCol w="2102168">
                      <a:extLst>
                        <a:ext uri="{9D8B030D-6E8A-4147-A177-3AD203B41FA5}">
                          <a16:colId xmlns:a16="http://schemas.microsoft.com/office/drawing/2014/main" val="10431"/>
                        </a:ext>
                      </a:extLst>
                    </a:gridCol>
                    <a:gridCol w="1292225">
                      <a:extLst>
                        <a:ext uri="{9D8B030D-6E8A-4147-A177-3AD203B41FA5}">
                          <a16:colId xmlns:a16="http://schemas.microsoft.com/office/drawing/2014/main" val="10432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6104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880" r="-163343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C.6π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85849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15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974" name="yt_shape_12974_skip" title="H_168.5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91031" y="3268626"/>
            <a:ext cx="1858861" cy="2140218"/>
            <a:chOff x="0" y="0"/>
            <a:chExt cx="1858861" cy="2140218"/>
          </a:xfrm>
        </p:grpSpPr>
        <p:pic>
          <p:nvPicPr>
            <p:cNvPr id="2" name="yt_image_12974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58861" cy="17442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76" name="yt_shape_12976"/>
            <p:cNvSpPr txBox="1"/>
            <p:nvPr/>
          </p:nvSpPr>
          <p:spPr>
            <a:xfrm>
              <a:off x="396149" y="178021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pic>
        <p:nvPicPr>
          <p:cNvPr id="4" name="yt_shape_1697708720654">
            <a:extLst>
              <a:ext uri="{FF2B5EF4-FFF2-40B4-BE49-F238E27FC236}">
                <a16:creationId xmlns:a16="http://schemas.microsoft.com/office/drawing/2014/main" id="{3B751AD0-DABA-01CE-0640-75AB483A08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48953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2495424-C352-BD14-8EDF-4F21F94470D6}"/>
              </a:ext>
            </a:extLst>
          </p:cNvPr>
          <p:cNvSpPr txBox="1"/>
          <p:nvPr/>
        </p:nvSpPr>
        <p:spPr>
          <a:xfrm>
            <a:off x="2736108" y="273787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9" name="yt_shape_12979"/>
          <p:cNvSpPr txBox="1"/>
          <p:nvPr/>
        </p:nvSpPr>
        <p:spPr>
          <a:xfrm>
            <a:off x="540000" y="1886030"/>
            <a:ext cx="3976345" cy="57631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  <a:r>
              <a:rPr lang="en-US" altLang="zh-CN" sz="3200" b="0" i="0" u="none" spc="3020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  <a:cs typeface="宋体" pitchFamily="32"/>
              </a:rPr>
              <a:t> </a:t>
            </a:r>
          </a:p>
        </p:txBody>
      </p:sp>
      <p:pic>
        <p:nvPicPr>
          <p:cNvPr id="12978" name="yt_image_12978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886030"/>
            <a:ext cx="393700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81" name="yt_shape_12981"/>
          <p:cNvSpPr txBox="1"/>
          <p:nvPr/>
        </p:nvSpPr>
        <p:spPr>
          <a:xfrm>
            <a:off x="540119" y="257789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（广元市中考）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如图，从一块直径是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的圆形铁片上剪出一个圆心角为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的扇形，将剪下来的扇形围成一个圆锥，那么这个圆锥的底面圆的半径是（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85" name="yt_table_12985_skip" title="H_5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44472113"/>
                  </p:ext>
                </p:extLst>
              </p:nvPr>
            </p:nvGraphicFramePr>
            <p:xfrm>
              <a:off x="540000" y="3537334"/>
              <a:ext cx="6970142" cy="713931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433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434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35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43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985" name="yt_table_12985_skip" descr="{&quot;rangeId&quot;:14,&quot;type&quot;:&quot;Option&quot;,&quot;drawing&quot;:[&quot;yt_shape_12982&quot;]}" title="H_5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44472113"/>
                  </p:ext>
                </p:extLst>
              </p:nvPr>
            </p:nvGraphicFramePr>
            <p:xfrm>
              <a:off x="540000" y="2551304"/>
              <a:ext cx="6970142" cy="713931"/>
            </p:xfrm>
            <a:graphic>
              <a:graphicData uri="http://schemas.openxmlformats.org/drawingml/2006/table">
                <a:tbl>
                  <a:tblPr/>
                  <a:tblGrid>
                    <a:gridCol w="1941830">
                      <a:extLst>
                        <a:ext uri="{9D8B030D-6E8A-4147-A177-3AD203B41FA5}">
                          <a16:colId xmlns:a16="http://schemas.microsoft.com/office/drawing/2014/main" val="10433"/>
                        </a:ext>
                      </a:extLst>
                    </a:gridCol>
                    <a:gridCol w="2070481">
                      <a:extLst>
                        <a:ext uri="{9D8B030D-6E8A-4147-A177-3AD203B41FA5}">
                          <a16:colId xmlns:a16="http://schemas.microsoft.com/office/drawing/2014/main" val="10434"/>
                        </a:ext>
                      </a:extLst>
                    </a:gridCol>
                    <a:gridCol w="1924368">
                      <a:extLst>
                        <a:ext uri="{9D8B030D-6E8A-4147-A177-3AD203B41FA5}">
                          <a16:colId xmlns:a16="http://schemas.microsoft.com/office/drawing/2014/main" val="10435"/>
                        </a:ext>
                      </a:extLst>
                    </a:gridCol>
                    <a:gridCol w="1033463">
                      <a:extLst>
                        <a:ext uri="{9D8B030D-6E8A-4147-A177-3AD203B41FA5}">
                          <a16:colId xmlns:a16="http://schemas.microsoft.com/office/drawing/2014/main" val="10436"/>
                        </a:ext>
                      </a:extLst>
                    </a:gridCol>
                  </a:tblGrid>
                  <a:tr h="7139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8621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3824" r="-142647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9206" r="-53968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982" name="yt_shape_12982_skip" title="H_141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17156" y="3537334"/>
            <a:ext cx="1532664" cy="1795032"/>
            <a:chOff x="0" y="0"/>
            <a:chExt cx="1532664" cy="1795032"/>
          </a:xfrm>
        </p:grpSpPr>
        <p:pic>
          <p:nvPicPr>
            <p:cNvPr id="2" name="yt_image_12982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532664" cy="13990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84" name="yt_shape_12984"/>
            <p:cNvSpPr txBox="1"/>
            <p:nvPr/>
          </p:nvSpPr>
          <p:spPr>
            <a:xfrm>
              <a:off x="233051" y="14350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F0684EC-CD2F-E9AE-E50E-A35552075E7F}"/>
              </a:ext>
            </a:extLst>
          </p:cNvPr>
          <p:cNvSpPr txBox="1"/>
          <p:nvPr/>
        </p:nvSpPr>
        <p:spPr>
          <a:xfrm>
            <a:off x="10051307" y="300658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6" name="yt_shape_12986"/>
          <p:cNvSpPr txBox="1"/>
          <p:nvPr/>
        </p:nvSpPr>
        <p:spPr>
          <a:xfrm>
            <a:off x="540119" y="166038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cs typeface="宋体" pitchFamily="24"/>
              </a:rPr>
              <a:t>（潜江市中考）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的正方形网格中，小正方形的顶点称为格点，顶点均在格点上的图形称为格点图形，图中的圆弧为格点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cs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外接圆的一部分，小正方形边长为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，图中阴影部分的面积为（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  <a:cs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cs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90" name="yt_table_12990_skip" title="H_100.7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51638313"/>
                  </p:ext>
                </p:extLst>
              </p:nvPr>
            </p:nvGraphicFramePr>
            <p:xfrm>
              <a:off x="540000" y="3099948"/>
              <a:ext cx="4278630" cy="1280034"/>
            </p:xfrm>
            <a:graphic>
              <a:graphicData uri="http://schemas.openxmlformats.org/drawingml/2006/table">
                <a:tbl>
                  <a:tblPr/>
                  <a:tblGrid>
                    <a:gridCol w="2605405">
                      <a:extLst>
                        <a:ext uri="{9D8B030D-6E8A-4147-A177-3AD203B41FA5}">
                          <a16:colId xmlns:a16="http://schemas.microsoft.com/office/drawing/2014/main" val="10437"/>
                        </a:ext>
                      </a:extLst>
                    </a:gridCol>
                    <a:gridCol w="1673225">
                      <a:extLst>
                        <a:ext uri="{9D8B030D-6E8A-4147-A177-3AD203B41FA5}">
                          <a16:colId xmlns:a16="http://schemas.microsoft.com/office/drawing/2014/main" val="1043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A.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B.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cs typeface="宋体" pitchFamily="24"/>
                            </a:rPr>
                            <a:t>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cs typeface="宋体" pitchFamily="24"/>
                            </a:rPr>
                            <a:t>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  <a:cs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990" name="yt_table_12990_skip" descr="{&quot;rangeId&quot;:15,&quot;type&quot;:&quot;Option&quot;,&quot;drawing&quot;:[&quot;yt_shape_12987&quot;]}" title="H_100.7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51638313"/>
                  </p:ext>
                </p:extLst>
              </p:nvPr>
            </p:nvGraphicFramePr>
            <p:xfrm>
              <a:off x="540000" y="2339566"/>
              <a:ext cx="4278630" cy="1280034"/>
            </p:xfrm>
            <a:graphic>
              <a:graphicData uri="http://schemas.openxmlformats.org/drawingml/2006/table">
                <a:tbl>
                  <a:tblPr/>
                  <a:tblGrid>
                    <a:gridCol w="2605405">
                      <a:extLst>
                        <a:ext uri="{9D8B030D-6E8A-4147-A177-3AD203B41FA5}">
                          <a16:colId xmlns:a16="http://schemas.microsoft.com/office/drawing/2014/main" val="10437"/>
                        </a:ext>
                      </a:extLst>
                    </a:gridCol>
                    <a:gridCol w="1673225">
                      <a:extLst>
                        <a:ext uri="{9D8B030D-6E8A-4147-A177-3AD203B41FA5}">
                          <a16:colId xmlns:a16="http://schemas.microsoft.com/office/drawing/2014/main" val="10438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4252" b="-1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5636" b="-1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17"/>
                      </a:ext>
                    </a:extLst>
                  </a:tr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952" r="-6425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5636" t="-10095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18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987" name="yt_shape_12987_skip" title="H_126.5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80779" y="3099948"/>
            <a:ext cx="1569049" cy="1607580"/>
            <a:chOff x="0" y="0"/>
            <a:chExt cx="1569049" cy="1607580"/>
          </a:xfrm>
        </p:grpSpPr>
        <p:pic>
          <p:nvPicPr>
            <p:cNvPr id="2" name="yt_image_12987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69049" cy="1211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89" name="yt_shape_12989"/>
            <p:cNvSpPr txBox="1"/>
            <p:nvPr/>
          </p:nvSpPr>
          <p:spPr>
            <a:xfrm>
              <a:off x="251243" y="124758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cs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cs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92AA997-7B6A-C490-B96C-A8CE5E7D0569}"/>
              </a:ext>
            </a:extLst>
          </p:cNvPr>
          <p:cNvSpPr txBox="1"/>
          <p:nvPr/>
        </p:nvSpPr>
        <p:spPr>
          <a:xfrm>
            <a:off x="5936508" y="256455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宋体" pitchFamily="24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1519</Words>
  <Application>Microsoft Office PowerPoint</Application>
  <PresentationFormat>宽屏</PresentationFormat>
  <Paragraphs>131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0" baseType="lpstr">
      <vt:lpstr>等线</vt:lpstr>
      <vt:lpstr>等线 Light</vt:lpstr>
      <vt:lpstr>黑体</vt:lpstr>
      <vt:lpstr>华文行楷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1045372279@qq.com</cp:lastModifiedBy>
  <cp:revision>43</cp:revision>
  <dcterms:created xsi:type="dcterms:W3CDTF">2023-05-05T05:33:04Z</dcterms:created>
  <dcterms:modified xsi:type="dcterms:W3CDTF">2023-10-20T12:49:44Z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