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77" r:id="rId6"/>
    <p:sldId id="368" r:id="rId7"/>
    <p:sldId id="370" r:id="rId8"/>
    <p:sldId id="371" r:id="rId9"/>
    <p:sldId id="373" r:id="rId10"/>
    <p:sldId id="374" r:id="rId11"/>
    <p:sldId id="379" r:id="rId12"/>
    <p:sldId id="375" r:id="rId13"/>
    <p:sldId id="381" r:id="rId14"/>
    <p:sldId id="382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33" d="100"/>
          <a:sy n="33" d="100"/>
        </p:scale>
        <p:origin x="784" y="6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6" name="yt_shape_13256"/>
          <p:cNvSpPr txBox="1"/>
          <p:nvPr/>
        </p:nvSpPr>
        <p:spPr>
          <a:xfrm>
            <a:off x="540000" y="2009070"/>
            <a:ext cx="426398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垂径定理与勾股定理</a:t>
            </a:r>
          </a:p>
        </p:txBody>
      </p:sp>
      <p:sp>
        <p:nvSpPr>
          <p:cNvPr id="13257" name="yt_shape_13257"/>
          <p:cNvSpPr txBox="1"/>
          <p:nvPr/>
        </p:nvSpPr>
        <p:spPr>
          <a:xfrm>
            <a:off x="540119" y="250863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我国古代数学名著《九章算术》中有这样一道题：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今有圆材，径二尺五寸。欲为方版，令厚七寸，问广几何？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结合如图，其大意是：今有圆形材质，直径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寸，要做成方形板材，使其厚度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达到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59" name="yt_table_13259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2305810"/>
                  </p:ext>
                </p:extLst>
              </p:nvPr>
            </p:nvGraphicFramePr>
            <p:xfrm>
              <a:off x="540000" y="3948201"/>
              <a:ext cx="8972043" cy="461074"/>
            </p:xfrm>
            <a:graphic>
              <a:graphicData uri="http://schemas.openxmlformats.org/drawingml/2006/table">
                <a:tbl>
                  <a:tblPr/>
                  <a:tblGrid>
                    <a:gridCol w="282302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674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259" name="yt_table_13259_skip" descr="{&quot;rangeId&quot;:2,&quot;type&quot;:&quot;Option&quot;,&quot;drawing&quot;:[&quot;yt_image_13258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2305810"/>
                  </p:ext>
                </p:extLst>
              </p:nvPr>
            </p:nvGraphicFramePr>
            <p:xfrm>
              <a:off x="540000" y="2839131"/>
              <a:ext cx="8972043" cy="461074"/>
            </p:xfrm>
            <a:graphic>
              <a:graphicData uri="http://schemas.openxmlformats.org/drawingml/2006/table">
                <a:tbl>
                  <a:tblPr/>
                  <a:tblGrid>
                    <a:gridCol w="2823020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  <a:gridCol w="1338263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6494" r="-218143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寸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258" name="yt_image_13258_skip" title="H_99.27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517" y="3948201"/>
            <a:ext cx="157931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779991">
            <a:extLst>
              <a:ext uri="{FF2B5EF4-FFF2-40B4-BE49-F238E27FC236}">
                <a16:creationId xmlns:a16="http://schemas.microsoft.com/office/drawing/2014/main" id="{F38B0D66-4EFE-E89E-4032-BB4B62B0CD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4809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3F86B8D-1B0D-92E6-AB50-B959116D684B}"/>
              </a:ext>
            </a:extLst>
          </p:cNvPr>
          <p:cNvSpPr txBox="1"/>
          <p:nvPr/>
        </p:nvSpPr>
        <p:spPr>
          <a:xfrm>
            <a:off x="10889507" y="34128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15" name="yt_shape_13315"/>
              <p:cNvSpPr txBox="1"/>
              <p:nvPr/>
            </p:nvSpPr>
            <p:spPr>
              <a:xfrm>
                <a:off x="540119" y="1339177"/>
                <a:ext cx="11111999" cy="49701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与圆分别相切于点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是正方形，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分别交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OEDF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×4×3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270×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π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360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故图中阴影部分的面积是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315" name="yt_shape_133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39177"/>
                <a:ext cx="11111999" cy="4970143"/>
              </a:xfrm>
              <a:prstGeom prst="rect">
                <a:avLst/>
              </a:prstGeom>
              <a:blipFill>
                <a:blip r:embed="rId2"/>
                <a:stretch>
                  <a:fillRect l="-1701" t="-1104" r="-1482" b="-2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1FBCB3-7D0B-7316-F679-5DCFAAEEC8D4}"/>
              </a:ext>
            </a:extLst>
          </p:cNvPr>
          <p:cNvSpPr txBox="1"/>
          <p:nvPr/>
        </p:nvSpPr>
        <p:spPr>
          <a:xfrm>
            <a:off x="450108" y="1292371"/>
            <a:ext cx="6663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与圆分别相切于点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E32195-B88C-4312-1AB0-13D618A403D2}"/>
              </a:ext>
            </a:extLst>
          </p:cNvPr>
          <p:cNvSpPr txBox="1"/>
          <p:nvPr/>
        </p:nvSpPr>
        <p:spPr>
          <a:xfrm>
            <a:off x="450108" y="1767859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6FE159-A265-A547-54D2-FC5180B856C7}"/>
              </a:ext>
            </a:extLst>
          </p:cNvPr>
          <p:cNvSpPr txBox="1"/>
          <p:nvPr/>
        </p:nvSpPr>
        <p:spPr>
          <a:xfrm>
            <a:off x="450108" y="2243347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2FCB80-0701-8788-9261-2F4A83DCE46D}"/>
              </a:ext>
            </a:extLst>
          </p:cNvPr>
          <p:cNvSpPr txBox="1"/>
          <p:nvPr/>
        </p:nvSpPr>
        <p:spPr>
          <a:xfrm>
            <a:off x="450108" y="2718835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677F1B-B6A5-DA6E-B5BC-E6157A5B40E4}"/>
              </a:ext>
            </a:extLst>
          </p:cNvPr>
          <p:cNvSpPr txBox="1"/>
          <p:nvPr/>
        </p:nvSpPr>
        <p:spPr>
          <a:xfrm>
            <a:off x="450108" y="3194323"/>
            <a:ext cx="277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2DEDF6A-26F7-B336-4C67-2A32924C023B}"/>
              </a:ext>
            </a:extLst>
          </p:cNvPr>
          <p:cNvSpPr txBox="1"/>
          <p:nvPr/>
        </p:nvSpPr>
        <p:spPr>
          <a:xfrm>
            <a:off x="450108" y="3669811"/>
            <a:ext cx="4121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CA233C-663A-60E0-33FC-97AC0D913F4C}"/>
                  </a:ext>
                </a:extLst>
              </p:cNvPr>
              <p:cNvSpPr txBox="1"/>
              <p:nvPr/>
            </p:nvSpPr>
            <p:spPr>
              <a:xfrm>
                <a:off x="450108" y="4145299"/>
                <a:ext cx="11266360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正方形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OECF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OEDF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×4×3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1×1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270×</m:t>
                            </m:r>
                            <m:r>
                              <m:rPr>
                                <m:sty m:val="p"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π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360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2CA233C-663A-60E0-33FC-97AC0D913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45299"/>
                <a:ext cx="11266360" cy="847040"/>
              </a:xfrm>
              <a:prstGeom prst="rect">
                <a:avLst/>
              </a:prstGeom>
              <a:blipFill>
                <a:blip r:embed="rId3"/>
                <a:stretch>
                  <a:fillRect l="-866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7C749CD-303D-8E01-F35F-702850941782}"/>
                  </a:ext>
                </a:extLst>
              </p:cNvPr>
              <p:cNvSpPr txBox="1"/>
              <p:nvPr/>
            </p:nvSpPr>
            <p:spPr>
              <a:xfrm>
                <a:off x="443726" y="4969917"/>
                <a:ext cx="535686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7C749CD-303D-8E01-F35F-702850941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726" y="4969917"/>
                <a:ext cx="535686" cy="769315"/>
              </a:xfrm>
              <a:prstGeom prst="rect">
                <a:avLst/>
              </a:prstGeom>
              <a:blipFill>
                <a:blip r:embed="rId4"/>
                <a:stretch>
                  <a:fillRect l="-18182" r="-1556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934405-65C3-9C31-85B2-CE6CB94EA9B8}"/>
                  </a:ext>
                </a:extLst>
              </p:cNvPr>
              <p:cNvSpPr txBox="1"/>
              <p:nvPr/>
            </p:nvSpPr>
            <p:spPr>
              <a:xfrm>
                <a:off x="450108" y="5574430"/>
                <a:ext cx="4321873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故图中阴影部分的面积是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934405-65C3-9C31-85B2-CE6CB94EA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74430"/>
                <a:ext cx="4321873" cy="733629"/>
              </a:xfrm>
              <a:prstGeom prst="rect">
                <a:avLst/>
              </a:prstGeom>
              <a:blipFill>
                <a:blip r:embed="rId5"/>
                <a:stretch>
                  <a:fillRect l="-2257" r="-2257" b="-82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306">
            <a:extLst>
              <a:ext uri="{FF2B5EF4-FFF2-40B4-BE49-F238E27FC236}">
                <a16:creationId xmlns:a16="http://schemas.microsoft.com/office/drawing/2014/main" id="{EA52F68A-D284-1CF7-F034-E588E35FBF35}"/>
              </a:ext>
            </a:extLst>
          </p:cNvPr>
          <p:cNvSpPr txBox="1"/>
          <p:nvPr/>
        </p:nvSpPr>
        <p:spPr>
          <a:xfrm>
            <a:off x="546376" y="896825"/>
            <a:ext cx="82522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，求图中阴影部分的面积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yt_shape_13317"/>
          <p:cNvSpPr txBox="1"/>
          <p:nvPr/>
        </p:nvSpPr>
        <p:spPr>
          <a:xfrm>
            <a:off x="540000" y="1379576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与切线有关的计算</a:t>
            </a:r>
          </a:p>
        </p:txBody>
      </p:sp>
      <p:sp>
        <p:nvSpPr>
          <p:cNvPr id="13318" name="yt_shape_13318"/>
          <p:cNvSpPr txBox="1"/>
          <p:nvPr/>
        </p:nvSpPr>
        <p:spPr>
          <a:xfrm>
            <a:off x="540119" y="187914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（武汉市中考）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的切线垂直，垂足为点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19" name="yt_image_133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3429000"/>
            <a:ext cx="1843732" cy="167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1" name="yt_shape_13321"/>
          <p:cNvSpPr txBox="1"/>
          <p:nvPr/>
        </p:nvSpPr>
        <p:spPr>
          <a:xfrm>
            <a:off x="335360" y="2816761"/>
            <a:ext cx="3914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8780649">
            <a:extLst>
              <a:ext uri="{FF2B5EF4-FFF2-40B4-BE49-F238E27FC236}">
                <a16:creationId xmlns:a16="http://schemas.microsoft.com/office/drawing/2014/main" id="{61F2ABE2-4042-5354-ECC5-9FCD3A12C5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18605"/>
            <a:ext cx="1174942" cy="366380"/>
          </a:xfrm>
          <a:prstGeom prst="rect">
            <a:avLst/>
          </a:prstGeom>
        </p:spPr>
      </p:pic>
      <p:sp>
        <p:nvSpPr>
          <p:cNvPr id="2" name="yt_shape_13324">
            <a:extLst>
              <a:ext uri="{FF2B5EF4-FFF2-40B4-BE49-F238E27FC236}">
                <a16:creationId xmlns:a16="http://schemas.microsoft.com/office/drawing/2014/main" id="{1F634AD1-999F-0216-E2CF-A73FFE29CFAB}"/>
              </a:ext>
            </a:extLst>
          </p:cNvPr>
          <p:cNvSpPr txBox="1"/>
          <p:nvPr/>
        </p:nvSpPr>
        <p:spPr>
          <a:xfrm>
            <a:off x="295895" y="3253093"/>
            <a:ext cx="28132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yt_shape_13326">
            <a:extLst>
              <a:ext uri="{FF2B5EF4-FFF2-40B4-BE49-F238E27FC236}">
                <a16:creationId xmlns:a16="http://schemas.microsoft.com/office/drawing/2014/main" id="{AC23DF6F-FB49-5C83-F553-762631637C16}"/>
              </a:ext>
            </a:extLst>
          </p:cNvPr>
          <p:cNvSpPr txBox="1"/>
          <p:nvPr/>
        </p:nvSpPr>
        <p:spPr>
          <a:xfrm>
            <a:off x="4909824" y="3884760"/>
            <a:ext cx="1483548" cy="123367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50" b="0" i="0" u="none" spc="-68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50" b="0" i="0" u="none" spc="9856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5" name="yt_image_13325">
            <a:extLst>
              <a:ext uri="{FF2B5EF4-FFF2-40B4-BE49-F238E27FC236}">
                <a16:creationId xmlns:a16="http://schemas.microsoft.com/office/drawing/2014/main" id="{606F8EF0-1CBE-51DF-AC5B-CEA5A7E9D517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35228" y="3636002"/>
            <a:ext cx="1613949" cy="150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3328">
            <a:extLst>
              <a:ext uri="{FF2B5EF4-FFF2-40B4-BE49-F238E27FC236}">
                <a16:creationId xmlns:a16="http://schemas.microsoft.com/office/drawing/2014/main" id="{F35431FE-B26A-5FAA-5198-B58C9F73460B}"/>
              </a:ext>
            </a:extLst>
          </p:cNvPr>
          <p:cNvSpPr txBox="1"/>
          <p:nvPr/>
        </p:nvSpPr>
        <p:spPr>
          <a:xfrm>
            <a:off x="395984" y="3755858"/>
            <a:ext cx="4518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329">
            <a:extLst>
              <a:ext uri="{FF2B5EF4-FFF2-40B4-BE49-F238E27FC236}">
                <a16:creationId xmlns:a16="http://schemas.microsoft.com/office/drawing/2014/main" id="{2CF3EAAA-5B28-C9FF-2827-00F840FF0B3D}"/>
              </a:ext>
            </a:extLst>
          </p:cNvPr>
          <p:cNvSpPr txBox="1"/>
          <p:nvPr/>
        </p:nvSpPr>
        <p:spPr>
          <a:xfrm>
            <a:off x="395984" y="4235161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330">
            <a:extLst>
              <a:ext uri="{FF2B5EF4-FFF2-40B4-BE49-F238E27FC236}">
                <a16:creationId xmlns:a16="http://schemas.microsoft.com/office/drawing/2014/main" id="{2AA369CD-5B6B-595B-63EF-3FD8F27599D7}"/>
              </a:ext>
            </a:extLst>
          </p:cNvPr>
          <p:cNvSpPr txBox="1"/>
          <p:nvPr/>
        </p:nvSpPr>
        <p:spPr>
          <a:xfrm>
            <a:off x="395984" y="471446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331">
            <a:extLst>
              <a:ext uri="{FF2B5EF4-FFF2-40B4-BE49-F238E27FC236}">
                <a16:creationId xmlns:a16="http://schemas.microsoft.com/office/drawing/2014/main" id="{EEF9373C-0542-5D16-045F-84274C33CB3A}"/>
              </a:ext>
            </a:extLst>
          </p:cNvPr>
          <p:cNvSpPr txBox="1"/>
          <p:nvPr/>
        </p:nvSpPr>
        <p:spPr>
          <a:xfrm>
            <a:off x="395984" y="5193767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332">
            <a:extLst>
              <a:ext uri="{FF2B5EF4-FFF2-40B4-BE49-F238E27FC236}">
                <a16:creationId xmlns:a16="http://schemas.microsoft.com/office/drawing/2014/main" id="{5624C947-178E-0665-1F98-0A2BD32BAF26}"/>
              </a:ext>
            </a:extLst>
          </p:cNvPr>
          <p:cNvSpPr txBox="1"/>
          <p:nvPr/>
        </p:nvSpPr>
        <p:spPr>
          <a:xfrm>
            <a:off x="395984" y="5673070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3333">
            <a:extLst>
              <a:ext uri="{FF2B5EF4-FFF2-40B4-BE49-F238E27FC236}">
                <a16:creationId xmlns:a16="http://schemas.microsoft.com/office/drawing/2014/main" id="{CBB76CEF-4119-C0C8-0F0B-4FD750371A12}"/>
              </a:ext>
            </a:extLst>
          </p:cNvPr>
          <p:cNvSpPr txBox="1"/>
          <p:nvPr/>
        </p:nvSpPr>
        <p:spPr>
          <a:xfrm>
            <a:off x="395984" y="6152373"/>
            <a:ext cx="229870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2D9680-710A-C899-FA1C-553D6AD000A3}"/>
              </a:ext>
            </a:extLst>
          </p:cNvPr>
          <p:cNvSpPr txBox="1"/>
          <p:nvPr/>
        </p:nvSpPr>
        <p:spPr>
          <a:xfrm>
            <a:off x="205884" y="3206287"/>
            <a:ext cx="2966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5B93C81-EE12-397A-B6E3-3C16CBD1B6E8}"/>
              </a:ext>
            </a:extLst>
          </p:cNvPr>
          <p:cNvSpPr txBox="1"/>
          <p:nvPr/>
        </p:nvSpPr>
        <p:spPr>
          <a:xfrm>
            <a:off x="305973" y="3709052"/>
            <a:ext cx="4655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85C3380-6BEE-0992-B57F-3166A7AF054A}"/>
              </a:ext>
            </a:extLst>
          </p:cNvPr>
          <p:cNvSpPr txBox="1"/>
          <p:nvPr/>
        </p:nvSpPr>
        <p:spPr>
          <a:xfrm>
            <a:off x="305973" y="4188355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598B6A0-84C5-8A98-2DD0-2200AF7FF7B6}"/>
              </a:ext>
            </a:extLst>
          </p:cNvPr>
          <p:cNvSpPr txBox="1"/>
          <p:nvPr/>
        </p:nvSpPr>
        <p:spPr>
          <a:xfrm>
            <a:off x="305973" y="4667658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8403199-9F49-B0DC-08DD-34344CA5B0C5}"/>
              </a:ext>
            </a:extLst>
          </p:cNvPr>
          <p:cNvSpPr txBox="1"/>
          <p:nvPr/>
        </p:nvSpPr>
        <p:spPr>
          <a:xfrm>
            <a:off x="305973" y="5146961"/>
            <a:ext cx="4667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FEF8C1E-C6B7-0DD3-0AEC-FCFBAA64F7D2}"/>
              </a:ext>
            </a:extLst>
          </p:cNvPr>
          <p:cNvSpPr txBox="1"/>
          <p:nvPr/>
        </p:nvSpPr>
        <p:spPr>
          <a:xfrm>
            <a:off x="305973" y="5626264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5B2093-0798-C4F2-B1F1-73E5FEC8632D}"/>
              </a:ext>
            </a:extLst>
          </p:cNvPr>
          <p:cNvSpPr txBox="1"/>
          <p:nvPr/>
        </p:nvSpPr>
        <p:spPr>
          <a:xfrm>
            <a:off x="305973" y="6105568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34" name="yt_shape_13334"/>
              <p:cNvSpPr txBox="1"/>
              <p:nvPr/>
            </p:nvSpPr>
            <p:spPr>
              <a:xfrm>
                <a:off x="540000" y="1504751"/>
                <a:ext cx="5693866" cy="5812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334" name="yt_shape_133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04751"/>
                <a:ext cx="5693866" cy="5812681"/>
              </a:xfrm>
              <a:prstGeom prst="rect">
                <a:avLst/>
              </a:prstGeom>
              <a:blipFill>
                <a:blip r:embed="rId2"/>
                <a:stretch>
                  <a:fillRect l="-3319" t="-944" r="-2355" b="-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901EA7-4FE4-4DF1-C012-499F83AD510B}"/>
              </a:ext>
            </a:extLst>
          </p:cNvPr>
          <p:cNvSpPr txBox="1"/>
          <p:nvPr/>
        </p:nvSpPr>
        <p:spPr>
          <a:xfrm>
            <a:off x="449989" y="1457945"/>
            <a:ext cx="516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1DB8FD-2FEC-11C9-0A99-22FB51B1092D}"/>
              </a:ext>
            </a:extLst>
          </p:cNvPr>
          <p:cNvSpPr txBox="1"/>
          <p:nvPr/>
        </p:nvSpPr>
        <p:spPr>
          <a:xfrm>
            <a:off x="449989" y="1933433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9AE291-08B8-F7D8-0EDD-5C1D4742A883}"/>
                  </a:ext>
                </a:extLst>
              </p:cNvPr>
              <p:cNvSpPr txBox="1"/>
              <p:nvPr/>
            </p:nvSpPr>
            <p:spPr>
              <a:xfrm>
                <a:off x="449989" y="2408921"/>
                <a:ext cx="4105973" cy="7670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9AE291-08B8-F7D8-0EDD-5C1D4742A8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08921"/>
                <a:ext cx="4105973" cy="767030"/>
              </a:xfrm>
              <a:prstGeom prst="rect">
                <a:avLst/>
              </a:prstGeom>
              <a:blipFill>
                <a:blip r:embed="rId3"/>
                <a:stretch>
                  <a:fillRect l="-2377" r="-222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C7E4514-7479-96FB-846F-3E31C513255C}"/>
              </a:ext>
            </a:extLst>
          </p:cNvPr>
          <p:cNvSpPr txBox="1"/>
          <p:nvPr/>
        </p:nvSpPr>
        <p:spPr>
          <a:xfrm>
            <a:off x="449989" y="3082339"/>
            <a:ext cx="1491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2D34B6-1FEC-7C06-150C-BBFB542FF477}"/>
              </a:ext>
            </a:extLst>
          </p:cNvPr>
          <p:cNvSpPr txBox="1"/>
          <p:nvPr/>
        </p:nvSpPr>
        <p:spPr>
          <a:xfrm>
            <a:off x="449989" y="3557827"/>
            <a:ext cx="4850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47DB7B-A968-19D1-CE8D-E52284299F04}"/>
                  </a:ext>
                </a:extLst>
              </p:cNvPr>
              <p:cNvSpPr txBox="1"/>
              <p:nvPr/>
            </p:nvSpPr>
            <p:spPr>
              <a:xfrm>
                <a:off x="449989" y="4033315"/>
                <a:ext cx="4134548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147DB7B-A968-19D1-CE8D-E52284299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3315"/>
                <a:ext cx="4134548" cy="767029"/>
              </a:xfrm>
              <a:prstGeom prst="rect">
                <a:avLst/>
              </a:prstGeom>
              <a:blipFill>
                <a:blip r:embed="rId4"/>
                <a:stretch>
                  <a:fillRect l="-2360" r="-250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625FE9-2D4B-9726-0806-F3451F4E7765}"/>
                  </a:ext>
                </a:extLst>
              </p:cNvPr>
              <p:cNvSpPr txBox="1"/>
              <p:nvPr/>
            </p:nvSpPr>
            <p:spPr>
              <a:xfrm>
                <a:off x="449989" y="4706732"/>
                <a:ext cx="271773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6625FE9-2D4B-9726-0806-F3451F4E77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06732"/>
                <a:ext cx="2717737" cy="772808"/>
              </a:xfrm>
              <a:prstGeom prst="rect">
                <a:avLst/>
              </a:prstGeom>
              <a:blipFill>
                <a:blip r:embed="rId5"/>
                <a:stretch>
                  <a:fillRect l="-3587" r="-38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B5C9100-363D-0B35-197D-7EAC1086A916}"/>
              </a:ext>
            </a:extLst>
          </p:cNvPr>
          <p:cNvSpPr txBox="1"/>
          <p:nvPr/>
        </p:nvSpPr>
        <p:spPr>
          <a:xfrm>
            <a:off x="449989" y="5385928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CBE4EA-61BB-27C6-A061-C6E38D229788}"/>
                  </a:ext>
                </a:extLst>
              </p:cNvPr>
              <p:cNvSpPr txBox="1"/>
              <p:nvPr/>
            </p:nvSpPr>
            <p:spPr>
              <a:xfrm>
                <a:off x="449989" y="5861416"/>
                <a:ext cx="2573656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BCBE4EA-61BB-27C6-A061-C6E38D2297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61416"/>
                <a:ext cx="2573656" cy="776047"/>
              </a:xfrm>
              <a:prstGeom prst="rect">
                <a:avLst/>
              </a:prstGeom>
              <a:blipFill>
                <a:blip r:embed="rId6"/>
                <a:stretch>
                  <a:fillRect l="-3791" r="-379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3322">
                <a:extLst>
                  <a:ext uri="{FF2B5EF4-FFF2-40B4-BE49-F238E27FC236}">
                    <a16:creationId xmlns:a16="http://schemas.microsoft.com/office/drawing/2014/main" id="{F22E6343-1CF1-84B0-680F-A59822652741}"/>
                  </a:ext>
                </a:extLst>
              </p:cNvPr>
              <p:cNvSpPr txBox="1"/>
              <p:nvPr/>
            </p:nvSpPr>
            <p:spPr>
              <a:xfrm>
                <a:off x="540000" y="869122"/>
                <a:ext cx="7256474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3322">
                <a:extLst>
                  <a:ext uri="{FF2B5EF4-FFF2-40B4-BE49-F238E27FC236}">
                    <a16:creationId xmlns:a16="http://schemas.microsoft.com/office/drawing/2014/main" id="{F22E6343-1CF1-84B0-680F-A59822652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69122"/>
                <a:ext cx="7256474" cy="645305"/>
              </a:xfrm>
              <a:prstGeom prst="rect">
                <a:avLst/>
              </a:prstGeom>
              <a:blipFill>
                <a:blip r:embed="rId7"/>
                <a:stretch>
                  <a:fillRect l="-2605" r="-168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FB3706-FCDF-5CF8-5FA7-B8D73D30FCB4}"/>
                  </a:ext>
                </a:extLst>
              </p:cNvPr>
              <p:cNvSpPr txBox="1"/>
              <p:nvPr/>
            </p:nvSpPr>
            <p:spPr>
              <a:xfrm>
                <a:off x="679706" y="2176565"/>
                <a:ext cx="4170934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4FB3706-FCDF-5CF8-5FA7-B8D73D30F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706" y="2176565"/>
                <a:ext cx="4170934" cy="764172"/>
              </a:xfrm>
              <a:prstGeom prst="rect">
                <a:avLst/>
              </a:prstGeom>
              <a:blipFill>
                <a:blip r:embed="rId2"/>
                <a:stretch>
                  <a:fillRect l="-2339" r="-2339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2">
                <a:extLst>
                  <a:ext uri="{FF2B5EF4-FFF2-40B4-BE49-F238E27FC236}">
                    <a16:creationId xmlns:a16="http://schemas.microsoft.com/office/drawing/2014/main" id="{2FECC141-8242-6D0F-9D89-68BCCFB52BDF}"/>
                  </a:ext>
                </a:extLst>
              </p:cNvPr>
              <p:cNvSpPr txBox="1"/>
              <p:nvPr/>
            </p:nvSpPr>
            <p:spPr>
              <a:xfrm>
                <a:off x="839416" y="2996952"/>
                <a:ext cx="2717090" cy="1353897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AEF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CGF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6" name="yt_shape_2">
                <a:extLst>
                  <a:ext uri="{FF2B5EF4-FFF2-40B4-BE49-F238E27FC236}">
                    <a16:creationId xmlns:a16="http://schemas.microsoft.com/office/drawing/2014/main" id="{2FECC141-8242-6D0F-9D89-68BCCFB52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9416" y="2996952"/>
                <a:ext cx="2717090" cy="1353897"/>
              </a:xfrm>
              <a:prstGeom prst="rect">
                <a:avLst/>
              </a:prstGeom>
              <a:blipFill>
                <a:blip r:embed="rId3"/>
                <a:stretch>
                  <a:fillRect l="-6966" t="-4054" r="-5843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05512FE-02DB-FFBA-67D2-9B46661122A9}"/>
              </a:ext>
            </a:extLst>
          </p:cNvPr>
          <p:cNvSpPr txBox="1"/>
          <p:nvPr/>
        </p:nvSpPr>
        <p:spPr>
          <a:xfrm>
            <a:off x="749405" y="2950146"/>
            <a:ext cx="2870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3F5228-7C85-6000-570F-69A6FBA185A3}"/>
                  </a:ext>
                </a:extLst>
              </p:cNvPr>
              <p:cNvSpPr txBox="1"/>
              <p:nvPr/>
            </p:nvSpPr>
            <p:spPr>
              <a:xfrm>
                <a:off x="749405" y="3425634"/>
                <a:ext cx="2821368" cy="958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D3F5228-7C85-6000-570F-69A6FBA185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9405" y="3425634"/>
                <a:ext cx="2821368" cy="958927"/>
              </a:xfrm>
              <a:prstGeom prst="rect">
                <a:avLst/>
              </a:prstGeom>
              <a:blipFill>
                <a:blip r:embed="rId4"/>
                <a:stretch>
                  <a:fillRect l="-3456" r="-32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0" name="yt_shape_13260"/>
          <p:cNvSpPr txBox="1"/>
          <p:nvPr/>
        </p:nvSpPr>
        <p:spPr>
          <a:xfrm>
            <a:off x="561970" y="103507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问题情境：筒车是我国古代发明的一种水利灌溉工具，既经济又环保，明朝科学家徐光启在《农政全书》中用图画描绘了筒车的工作原理（如图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假定在水流量稳定的情况下，筒车上的每一个盛水筒都按逆时针做匀速圆周运动，每旋转一周用时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yt_shape_13261">
            <a:extLst>
              <a:ext uri="{FF2B5EF4-FFF2-40B4-BE49-F238E27FC236}">
                <a16:creationId xmlns:a16="http://schemas.microsoft.com/office/drawing/2014/main" id="{87317F16-2A4A-05B5-3C80-398AEE4E5024}"/>
              </a:ext>
            </a:extLst>
          </p:cNvPr>
          <p:cNvSpPr txBox="1"/>
          <p:nvPr/>
        </p:nvSpPr>
        <p:spPr>
          <a:xfrm>
            <a:off x="540120" y="291719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问题设置：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把筒车抽象为一个半径为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始终垂直于水平面，设筒车半径为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时，某盛水筒恰好位于水面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此时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秒后该盛水筒运动到点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image_13262">
            <a:extLst>
              <a:ext uri="{FF2B5EF4-FFF2-40B4-BE49-F238E27FC236}">
                <a16:creationId xmlns:a16="http://schemas.microsoft.com/office/drawing/2014/main" id="{EE3EBF29-A9A6-8D02-D086-F1B6A44EBBDE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4777" y="4509120"/>
            <a:ext cx="2882446" cy="141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6" name="yt_shape_13266"/>
          <p:cNvSpPr txBox="1"/>
          <p:nvPr/>
        </p:nvSpPr>
        <p:spPr>
          <a:xfrm>
            <a:off x="540119" y="21710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问题解决：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）求该盛水筒从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处逆时针旋转到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）由于筒车每旋转一周用时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秒，所以每秒转过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D89132-116A-1C6F-B09E-95F9A2E3C275}"/>
              </a:ext>
            </a:extLst>
          </p:cNvPr>
          <p:cNvSpPr txBox="1"/>
          <p:nvPr/>
        </p:nvSpPr>
        <p:spPr>
          <a:xfrm>
            <a:off x="539882" y="3144450"/>
            <a:ext cx="10025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）由于筒车每旋转一周用时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秒，所以每秒转过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÷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8CB527-41A8-A8C6-48AA-C726D2939BBA}"/>
              </a:ext>
            </a:extLst>
          </p:cNvPr>
          <p:cNvSpPr txBox="1"/>
          <p:nvPr/>
        </p:nvSpPr>
        <p:spPr>
          <a:xfrm>
            <a:off x="539882" y="3619939"/>
            <a:ext cx="51854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yt_shape_13269"/>
          <p:cNvSpPr txBox="1"/>
          <p:nvPr/>
        </p:nvSpPr>
        <p:spPr>
          <a:xfrm>
            <a:off x="569387" y="2107654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的垂线，垂足分别为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271" name="yt_shape_13271"/>
          <p:cNvSpPr txBox="1"/>
          <p:nvPr/>
        </p:nvSpPr>
        <p:spPr>
          <a:xfrm>
            <a:off x="5049397" y="2739321"/>
            <a:ext cx="1752403" cy="149483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  <a:r>
              <a:rPr lang="en-US" altLang="zh-CN" sz="8300" b="0" i="0" u="none" spc="1159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  <a:cs typeface="宋体" pitchFamily="8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270" name="yt_image_1327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3369" y="3241629"/>
            <a:ext cx="1735063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73" name="yt_shape_13273"/>
          <p:cNvSpPr txBox="1"/>
          <p:nvPr/>
        </p:nvSpPr>
        <p:spPr>
          <a:xfrm>
            <a:off x="757286" y="2760317"/>
            <a:ext cx="56297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74" name="yt_shape_13274"/>
              <p:cNvSpPr txBox="1"/>
              <p:nvPr/>
            </p:nvSpPr>
            <p:spPr>
              <a:xfrm>
                <a:off x="757286" y="3239620"/>
                <a:ext cx="3429016" cy="7197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74" name="yt_shape_132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86" y="3239620"/>
                <a:ext cx="3429016" cy="719749"/>
              </a:xfrm>
              <a:prstGeom prst="rect">
                <a:avLst/>
              </a:prstGeom>
              <a:blipFill>
                <a:blip r:embed="rId3"/>
                <a:stretch>
                  <a:fillRect l="-5329" r="-4440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76" name="yt_shape_13276"/>
          <p:cNvSpPr txBox="1"/>
          <p:nvPr/>
        </p:nvSpPr>
        <p:spPr>
          <a:xfrm>
            <a:off x="757286" y="4010157"/>
            <a:ext cx="55944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77" name="yt_shape_13277"/>
              <p:cNvSpPr txBox="1"/>
              <p:nvPr/>
            </p:nvSpPr>
            <p:spPr>
              <a:xfrm>
                <a:off x="757286" y="4489460"/>
                <a:ext cx="3411383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77" name="yt_shape_132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86" y="4489460"/>
                <a:ext cx="3411383" cy="720903"/>
              </a:xfrm>
              <a:prstGeom prst="rect">
                <a:avLst/>
              </a:prstGeom>
              <a:blipFill>
                <a:blip r:embed="rId4"/>
                <a:stretch>
                  <a:fillRect l="-5357" r="-4464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79" name="yt_shape_13279"/>
              <p:cNvSpPr txBox="1"/>
              <p:nvPr/>
            </p:nvSpPr>
            <p:spPr>
              <a:xfrm>
                <a:off x="757286" y="5261151"/>
                <a:ext cx="4661789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79" name="yt_shape_132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286" y="5261151"/>
                <a:ext cx="4661789" cy="466666"/>
              </a:xfrm>
              <a:prstGeom prst="rect">
                <a:avLst/>
              </a:prstGeom>
              <a:blipFill>
                <a:blip r:embed="rId5"/>
                <a:stretch>
                  <a:fillRect l="-3922" t="-3896" r="-287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A55BFC-1EA7-A8A9-68FA-F9CC86D68CAD}"/>
              </a:ext>
            </a:extLst>
          </p:cNvPr>
          <p:cNvSpPr txBox="1"/>
          <p:nvPr/>
        </p:nvSpPr>
        <p:spPr>
          <a:xfrm>
            <a:off x="479376" y="2060848"/>
            <a:ext cx="8308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的垂线，垂足分别为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F066A9-DBA3-DA46-0906-2C29CEC669B0}"/>
              </a:ext>
            </a:extLst>
          </p:cNvPr>
          <p:cNvSpPr txBox="1"/>
          <p:nvPr/>
        </p:nvSpPr>
        <p:spPr>
          <a:xfrm>
            <a:off x="667275" y="2713511"/>
            <a:ext cx="5755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FB5F52-0190-84ED-EDBD-3AEB542184E6}"/>
                  </a:ext>
                </a:extLst>
              </p:cNvPr>
              <p:cNvSpPr txBox="1"/>
              <p:nvPr/>
            </p:nvSpPr>
            <p:spPr>
              <a:xfrm>
                <a:off x="667275" y="3192814"/>
                <a:ext cx="3575939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FB5F52-0190-84ED-EDBD-3AEB54218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75" y="3192814"/>
                <a:ext cx="3575939" cy="806400"/>
              </a:xfrm>
              <a:prstGeom prst="rect">
                <a:avLst/>
              </a:prstGeom>
              <a:blipFill>
                <a:blip r:embed="rId6"/>
                <a:stretch>
                  <a:fillRect l="-2555" r="-2726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6F00635-AE11-990B-1660-0ADD8A3F3EF3}"/>
              </a:ext>
            </a:extLst>
          </p:cNvPr>
          <p:cNvSpPr txBox="1"/>
          <p:nvPr/>
        </p:nvSpPr>
        <p:spPr>
          <a:xfrm>
            <a:off x="667275" y="3963351"/>
            <a:ext cx="5720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FDF52B-7FA5-38C6-C21C-8DBE64C527B0}"/>
                  </a:ext>
                </a:extLst>
              </p:cNvPr>
              <p:cNvSpPr txBox="1"/>
              <p:nvPr/>
            </p:nvSpPr>
            <p:spPr>
              <a:xfrm>
                <a:off x="667275" y="4442654"/>
                <a:ext cx="355847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AFDF52B-7FA5-38C6-C21C-8DBE64C527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75" y="4442654"/>
                <a:ext cx="3558476" cy="807543"/>
              </a:xfrm>
              <a:prstGeom prst="rect">
                <a:avLst/>
              </a:prstGeom>
              <a:blipFill>
                <a:blip r:embed="rId7"/>
                <a:stretch>
                  <a:fillRect l="-2568" r="-274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297CFD-5167-5E18-DC92-1264D0A0E427}"/>
                  </a:ext>
                </a:extLst>
              </p:cNvPr>
              <p:cNvSpPr txBox="1"/>
              <p:nvPr/>
            </p:nvSpPr>
            <p:spPr>
              <a:xfrm>
                <a:off x="667275" y="5214345"/>
                <a:ext cx="4796790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F297CFD-5167-5E18-DC92-1264D0A0E4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75" y="5214345"/>
                <a:ext cx="4796790" cy="555765"/>
              </a:xfrm>
              <a:prstGeom prst="rect">
                <a:avLst/>
              </a:prstGeom>
              <a:blipFill>
                <a:blip r:embed="rId8"/>
                <a:stretch>
                  <a:fillRect l="-1906" r="-1906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2FA0397-E40F-4D17-DB33-EA8AC25552A1}"/>
                  </a:ext>
                </a:extLst>
              </p:cNvPr>
              <p:cNvSpPr txBox="1"/>
              <p:nvPr/>
            </p:nvSpPr>
            <p:spPr>
              <a:xfrm>
                <a:off x="667275" y="1097842"/>
                <a:ext cx="10498672" cy="10391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0">
                  <a:lnSpc>
                    <a:spcPct val="129999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）求该盛水筒旋转至</a:t>
                </a:r>
                <a:r>
                  <a:rPr kumimoji="0" lang="en-US" altLang="zh-CN" sz="2400" b="0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处时，它到水面的距离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（结果精确到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0.1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米，参考数据：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1.414.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  <a:cs typeface="+mn-cs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01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  <a:cs typeface="+mn-cs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kumimoji="0" lang="zh-CN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2FA0397-E40F-4D17-DB33-EA8AC25552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75" y="1097842"/>
                <a:ext cx="10498672" cy="1039131"/>
              </a:xfrm>
              <a:prstGeom prst="rect">
                <a:avLst/>
              </a:prstGeom>
              <a:blipFill>
                <a:blip r:embed="rId9"/>
                <a:stretch>
                  <a:fillRect l="-871" t="-585" r="-290" b="-122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1" name="yt_shape_13281"/>
          <p:cNvSpPr txBox="1"/>
          <p:nvPr/>
        </p:nvSpPr>
        <p:spPr>
          <a:xfrm>
            <a:off x="540000" y="1875494"/>
            <a:ext cx="303288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弧长的计算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282" name="yt_shape_13282"/>
              <p:cNvSpPr txBox="1"/>
              <p:nvPr/>
            </p:nvSpPr>
            <p:spPr>
              <a:xfrm>
                <a:off x="540119" y="2375059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（郴州市中考）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 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逆时针旋转，得到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的对应点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恰好落在线段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的运动路径长是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282" name="yt_shape_132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5059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4" name="yt_image_132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4294" y="4004051"/>
            <a:ext cx="1603411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780233">
            <a:extLst>
              <a:ext uri="{FF2B5EF4-FFF2-40B4-BE49-F238E27FC236}">
                <a16:creationId xmlns:a16="http://schemas.microsoft.com/office/drawing/2014/main" id="{7C573968-7112-551A-78CA-11945DA936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14523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F24EBC-91CC-D8D9-B8B4-E9956B51F71F}"/>
                  </a:ext>
                </a:extLst>
              </p:cNvPr>
              <p:cNvSpPr txBox="1"/>
              <p:nvPr/>
            </p:nvSpPr>
            <p:spPr>
              <a:xfrm>
                <a:off x="3396508" y="3198279"/>
                <a:ext cx="702500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F24EBC-91CC-D8D9-B8B4-E9956B51F7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96508" y="3198279"/>
                <a:ext cx="702500" cy="554686"/>
              </a:xfrm>
              <a:prstGeom prst="rect">
                <a:avLst/>
              </a:prstGeom>
              <a:blipFill>
                <a:blip r:embed="rId5"/>
                <a:stretch>
                  <a:fillRect r="-1391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6" name="yt_shape_13286"/>
          <p:cNvSpPr txBox="1"/>
          <p:nvPr/>
        </p:nvSpPr>
        <p:spPr>
          <a:xfrm>
            <a:off x="540119" y="17757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如图，已知扇形的圆心角为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，将它沿箭头所示的方向无滑动滚动到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经过的路径长是多少？</a:t>
            </a:r>
          </a:p>
        </p:txBody>
      </p:sp>
      <p:pic>
        <p:nvPicPr>
          <p:cNvPr id="13287" name="yt_image_132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1931" y="2887597"/>
            <a:ext cx="1988137" cy="822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89" name="yt_shape_13289"/>
              <p:cNvSpPr txBox="1"/>
              <p:nvPr/>
            </p:nvSpPr>
            <p:spPr>
              <a:xfrm>
                <a:off x="540119" y="3761163"/>
                <a:ext cx="11111999" cy="16810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解：运动过程为点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开始绕点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，然后平移距离为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的长，最后绕点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，半径为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经过的路径长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9" name="yt_shape_13289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61163"/>
                <a:ext cx="11111999" cy="1681038"/>
              </a:xfrm>
              <a:prstGeom prst="rect">
                <a:avLst/>
              </a:prstGeom>
              <a:blipFill>
                <a:blip r:embed="rId3"/>
                <a:stretch>
                  <a:fillRect l="-1701" b="-50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3D9957-FC4B-2A73-CB37-D2844B19A9AF}"/>
                  </a:ext>
                </a:extLst>
              </p:cNvPr>
              <p:cNvSpPr txBox="1"/>
              <p:nvPr/>
            </p:nvSpPr>
            <p:spPr>
              <a:xfrm>
                <a:off x="450108" y="3714357"/>
                <a:ext cx="1071175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解：运动过程为点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开始绕点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顺时针旋转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，半径为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，然后平移距离为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FB3D9957-FC4B-2A73-CB37-D2844B19A9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4357"/>
                <a:ext cx="10711752" cy="646189"/>
              </a:xfrm>
              <a:prstGeom prst="rect">
                <a:avLst/>
              </a:prstGeom>
              <a:blipFill>
                <a:blip r:embed="rId4"/>
                <a:stretch>
                  <a:fillRect l="-911" r="-854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E67F995-FBB2-9F2D-8577-2499E379EEFE}"/>
              </a:ext>
            </a:extLst>
          </p:cNvPr>
          <p:cNvSpPr txBox="1"/>
          <p:nvPr/>
        </p:nvSpPr>
        <p:spPr>
          <a:xfrm>
            <a:off x="450108" y="4266935"/>
            <a:ext cx="5887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长，最后绕点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顺时针旋转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AD7552-9DEB-5200-3384-B8888C6C99F5}"/>
                  </a:ext>
                </a:extLst>
              </p:cNvPr>
              <p:cNvSpPr txBox="1"/>
              <p:nvPr/>
            </p:nvSpPr>
            <p:spPr>
              <a:xfrm>
                <a:off x="450108" y="4742422"/>
                <a:ext cx="8387462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经过的路径长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42AD7552-9DEB-5200-3384-B8888C6C99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42422"/>
                <a:ext cx="8387462" cy="730327"/>
              </a:xfrm>
              <a:prstGeom prst="rect">
                <a:avLst/>
              </a:prstGeom>
              <a:blipFill>
                <a:blip r:embed="rId5"/>
                <a:stretch>
                  <a:fillRect l="-1163" r="-101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1" name="yt_shape_13291"/>
          <p:cNvSpPr txBox="1"/>
          <p:nvPr/>
        </p:nvSpPr>
        <p:spPr>
          <a:xfrm>
            <a:off x="540000" y="1452912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与面积有关的计算</a:t>
            </a:r>
          </a:p>
        </p:txBody>
      </p:sp>
      <p:sp>
        <p:nvSpPr>
          <p:cNvPr id="13292" name="yt_shape_13292"/>
          <p:cNvSpPr txBox="1"/>
          <p:nvPr/>
        </p:nvSpPr>
        <p:spPr>
          <a:xfrm>
            <a:off x="540119" y="195247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（桂林市中考）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逆时针旋转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，分别以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96" name="yt_table_13296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2978485"/>
                  </p:ext>
                </p:extLst>
              </p:nvPr>
            </p:nvGraphicFramePr>
            <p:xfrm>
              <a:off x="540000" y="3872175"/>
              <a:ext cx="7941628" cy="640017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  <a:gridCol w="2075180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  <a:gridCol w="2406968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1492250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296" name="yt_table_13296_skip" descr="{&quot;rangeId&quot;:10,&quot;type&quot;:&quot;Option&quot;,&quot;drawing&quot;:[&quot;yt_shape_13293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2978485"/>
                  </p:ext>
                </p:extLst>
              </p:nvPr>
            </p:nvGraphicFramePr>
            <p:xfrm>
              <a:off x="540000" y="3319263"/>
              <a:ext cx="7941628" cy="640017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  <a:gridCol w="2075180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  <a:gridCol w="2406968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  <a:gridCol w="1492250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4721" r="-18768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93" name="yt_shape_13293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6390" y="3872175"/>
            <a:ext cx="1333387" cy="1893330"/>
            <a:chOff x="0" y="0"/>
            <a:chExt cx="1333387" cy="1893330"/>
          </a:xfrm>
        </p:grpSpPr>
        <p:pic>
          <p:nvPicPr>
            <p:cNvPr id="2" name="yt_image_13293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3387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95" name="yt_shape_13295"/>
            <p:cNvSpPr txBox="1"/>
            <p:nvPr/>
          </p:nvSpPr>
          <p:spPr>
            <a:xfrm>
              <a:off x="133412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80420">
            <a:extLst>
              <a:ext uri="{FF2B5EF4-FFF2-40B4-BE49-F238E27FC236}">
                <a16:creationId xmlns:a16="http://schemas.microsoft.com/office/drawing/2014/main" id="{6A8F1F9C-8246-11CF-2B50-F699A70526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91941"/>
            <a:ext cx="1174942" cy="36638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2CAF71D-B2B1-A3FA-2C7D-954E70751F73}"/>
              </a:ext>
            </a:extLst>
          </p:cNvPr>
          <p:cNvSpPr txBox="1"/>
          <p:nvPr/>
        </p:nvSpPr>
        <p:spPr>
          <a:xfrm>
            <a:off x="2736108" y="33321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7" name="yt_shape_13297"/>
          <p:cNvSpPr txBox="1"/>
          <p:nvPr/>
        </p:nvSpPr>
        <p:spPr>
          <a:xfrm>
            <a:off x="540119" y="22816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角的直角三角板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顺时针旋转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经过的路径为弧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301" name="yt_table_13301_skip" title="H_46.9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068382"/>
                  </p:ext>
                </p:extLst>
              </p:nvPr>
            </p:nvGraphicFramePr>
            <p:xfrm>
              <a:off x="540000" y="3241109"/>
              <a:ext cx="6892291" cy="596646"/>
            </p:xfrm>
            <a:graphic>
              <a:graphicData uri="http://schemas.openxmlformats.org/drawingml/2006/table">
                <a:tbl>
                  <a:tblPr/>
                  <a:tblGrid>
                    <a:gridCol w="1964055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946593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946593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035050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301" name="yt_table_13301_skip" descr="{&quot;rangeId&quot;:11,&quot;type&quot;:&quot;Option&quot;,&quot;drawing&quot;:[&quot;yt_shape_13298&quot;]}" title="H_46.9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068382"/>
                  </p:ext>
                </p:extLst>
              </p:nvPr>
            </p:nvGraphicFramePr>
            <p:xfrm>
              <a:off x="540000" y="1859435"/>
              <a:ext cx="6892291" cy="596646"/>
            </p:xfrm>
            <a:graphic>
              <a:graphicData uri="http://schemas.openxmlformats.org/drawingml/2006/table">
                <a:tbl>
                  <a:tblPr/>
                  <a:tblGrid>
                    <a:gridCol w="1964055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1946593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946593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035050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5966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0464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254" r="-153605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625" r="-53125" b="-1734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98" name="yt_shape_13298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0886" y="3241109"/>
            <a:ext cx="1869010" cy="1695591"/>
            <a:chOff x="0" y="0"/>
            <a:chExt cx="1869010" cy="1695591"/>
          </a:xfrm>
        </p:grpSpPr>
        <p:pic>
          <p:nvPicPr>
            <p:cNvPr id="2" name="yt_image_1329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9010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00" name="yt_shape_13300"/>
            <p:cNvSpPr txBox="1"/>
            <p:nvPr/>
          </p:nvSpPr>
          <p:spPr>
            <a:xfrm>
              <a:off x="401224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ACD91F-2C91-F71E-3B43-952509E5F786}"/>
              </a:ext>
            </a:extLst>
          </p:cNvPr>
          <p:cNvSpPr txBox="1"/>
          <p:nvPr/>
        </p:nvSpPr>
        <p:spPr>
          <a:xfrm>
            <a:off x="10202121" y="27103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2" name="yt_shape_13302"/>
          <p:cNvSpPr txBox="1"/>
          <p:nvPr/>
        </p:nvSpPr>
        <p:spPr>
          <a:xfrm>
            <a:off x="540119" y="17552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03" name="yt_image_1330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5857" y="3284768"/>
            <a:ext cx="2203207" cy="1637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5" name="yt_shape_13305"/>
          <p:cNvSpPr txBox="1"/>
          <p:nvPr/>
        </p:nvSpPr>
        <p:spPr>
          <a:xfrm>
            <a:off x="335360" y="2735439"/>
            <a:ext cx="40892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307">
            <a:extLst>
              <a:ext uri="{FF2B5EF4-FFF2-40B4-BE49-F238E27FC236}">
                <a16:creationId xmlns:a16="http://schemas.microsoft.com/office/drawing/2014/main" id="{EA0F33F2-5156-C43D-A57F-FE4296AF49BE}"/>
              </a:ext>
            </a:extLst>
          </p:cNvPr>
          <p:cNvSpPr txBox="1"/>
          <p:nvPr/>
        </p:nvSpPr>
        <p:spPr>
          <a:xfrm>
            <a:off x="342993" y="3137244"/>
            <a:ext cx="69345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309">
            <a:extLst>
              <a:ext uri="{FF2B5EF4-FFF2-40B4-BE49-F238E27FC236}">
                <a16:creationId xmlns:a16="http://schemas.microsoft.com/office/drawing/2014/main" id="{42141EE8-0279-7E1D-B3F5-F6258AEDA0E8}"/>
              </a:ext>
            </a:extLst>
          </p:cNvPr>
          <p:cNvSpPr txBox="1"/>
          <p:nvPr/>
        </p:nvSpPr>
        <p:spPr>
          <a:xfrm>
            <a:off x="4769162" y="3768911"/>
            <a:ext cx="1862754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2763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308">
            <a:extLst>
              <a:ext uri="{FF2B5EF4-FFF2-40B4-BE49-F238E27FC236}">
                <a16:creationId xmlns:a16="http://schemas.microsoft.com/office/drawing/2014/main" id="{A3B1908E-0C1B-CB4B-5E23-EE1545F80E44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0127" y="3370555"/>
            <a:ext cx="2027021" cy="155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311">
            <a:extLst>
              <a:ext uri="{FF2B5EF4-FFF2-40B4-BE49-F238E27FC236}">
                <a16:creationId xmlns:a16="http://schemas.microsoft.com/office/drawing/2014/main" id="{6180FBB2-A769-6BD6-A8B8-B45108D1CC29}"/>
              </a:ext>
            </a:extLst>
          </p:cNvPr>
          <p:cNvSpPr txBox="1"/>
          <p:nvPr/>
        </p:nvSpPr>
        <p:spPr>
          <a:xfrm>
            <a:off x="467098" y="3666378"/>
            <a:ext cx="34528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的平分线，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312">
            <a:extLst>
              <a:ext uri="{FF2B5EF4-FFF2-40B4-BE49-F238E27FC236}">
                <a16:creationId xmlns:a16="http://schemas.microsoft.com/office/drawing/2014/main" id="{5F417295-88E6-1A2B-B900-19082C7EE484}"/>
              </a:ext>
            </a:extLst>
          </p:cNvPr>
          <p:cNvSpPr txBox="1"/>
          <p:nvPr/>
        </p:nvSpPr>
        <p:spPr>
          <a:xfrm>
            <a:off x="467098" y="4145681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313">
            <a:extLst>
              <a:ext uri="{FF2B5EF4-FFF2-40B4-BE49-F238E27FC236}">
                <a16:creationId xmlns:a16="http://schemas.microsoft.com/office/drawing/2014/main" id="{110A6EC7-C7FA-15EB-3E04-253CEBB3AF94}"/>
              </a:ext>
            </a:extLst>
          </p:cNvPr>
          <p:cNvSpPr txBox="1"/>
          <p:nvPr/>
        </p:nvSpPr>
        <p:spPr>
          <a:xfrm>
            <a:off x="467098" y="4624984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314">
            <a:extLst>
              <a:ext uri="{FF2B5EF4-FFF2-40B4-BE49-F238E27FC236}">
                <a16:creationId xmlns:a16="http://schemas.microsoft.com/office/drawing/2014/main" id="{FF19406C-CAAF-8D8F-D5E2-BECB9A37340F}"/>
              </a:ext>
            </a:extLst>
          </p:cNvPr>
          <p:cNvSpPr txBox="1"/>
          <p:nvPr/>
        </p:nvSpPr>
        <p:spPr>
          <a:xfrm>
            <a:off x="467098" y="5104287"/>
            <a:ext cx="24734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12D079-E9D9-7E53-2406-7854888CA3B3}"/>
              </a:ext>
            </a:extLst>
          </p:cNvPr>
          <p:cNvSpPr txBox="1"/>
          <p:nvPr/>
        </p:nvSpPr>
        <p:spPr>
          <a:xfrm>
            <a:off x="252982" y="3090438"/>
            <a:ext cx="70476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816F080-9E9A-AFF6-9562-785E59A00708}"/>
              </a:ext>
            </a:extLst>
          </p:cNvPr>
          <p:cNvSpPr txBox="1"/>
          <p:nvPr/>
        </p:nvSpPr>
        <p:spPr>
          <a:xfrm>
            <a:off x="377087" y="3619572"/>
            <a:ext cx="3599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的平分线，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72C5003-9160-80A6-A0ED-7B2C2DB60F68}"/>
              </a:ext>
            </a:extLst>
          </p:cNvPr>
          <p:cNvSpPr txBox="1"/>
          <p:nvPr/>
        </p:nvSpPr>
        <p:spPr>
          <a:xfrm>
            <a:off x="377087" y="4098875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47405DE-D0C4-AF77-82F5-171459E8EF83}"/>
              </a:ext>
            </a:extLst>
          </p:cNvPr>
          <p:cNvSpPr txBox="1"/>
          <p:nvPr/>
        </p:nvSpPr>
        <p:spPr>
          <a:xfrm>
            <a:off x="377087" y="4578179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2718F7-C7A5-6CDF-FEDA-AE5D92C396C7}"/>
              </a:ext>
            </a:extLst>
          </p:cNvPr>
          <p:cNvSpPr txBox="1"/>
          <p:nvPr/>
        </p:nvSpPr>
        <p:spPr>
          <a:xfrm>
            <a:off x="377087" y="5057481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2083</Words>
  <Application>Microsoft Office PowerPoint</Application>
  <PresentationFormat>宽屏</PresentationFormat>
  <Paragraphs>133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2023-10-20T13:01:43Z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