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0" r:id="rId5"/>
    <p:sldId id="365" r:id="rId6"/>
    <p:sldId id="372" r:id="rId7"/>
    <p:sldId id="374" r:id="rId8"/>
    <p:sldId id="367" r:id="rId9"/>
    <p:sldId id="376" r:id="rId10"/>
    <p:sldId id="382" r:id="rId11"/>
    <p:sldId id="378" r:id="rId12"/>
    <p:sldId id="375" r:id="rId13"/>
    <p:sldId id="379" r:id="rId14"/>
    <p:sldId id="38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16.bin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6.bin"/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bin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4" name="yt_shape_11084"/>
          <p:cNvSpPr txBox="1"/>
          <p:nvPr/>
        </p:nvSpPr>
        <p:spPr>
          <a:xfrm>
            <a:off x="540000" y="1562354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85" name="yt_shape_11085"/>
              <p:cNvSpPr txBox="1"/>
              <p:nvPr/>
            </p:nvSpPr>
            <p:spPr>
              <a:xfrm>
                <a:off x="540119" y="206191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的右边），与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 xmlns:m="http://schemas.openxmlformats.org/officeDocument/2006/math">
          <p:sp>
            <p:nvSpPr>
              <p:cNvPr id="11085" name="yt_shape_11085" descr="{&quot;rangeId&quot;:2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768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87" name="yt_image_11087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xmlns:m="http://schemas.openxmlformats.org/officeDocument/2006/math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4787" y="3634167"/>
            <a:ext cx="2060744" cy="1805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89" name="yt_shape_11089"/>
          <p:cNvSpPr txBox="1"/>
          <p:nvPr/>
        </p:nvSpPr>
        <p:spPr>
          <a:xfrm>
            <a:off x="540000" y="3280244"/>
            <a:ext cx="86257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377507">
            <a:extLst>
              <a:ext uri="{FF2B5EF4-FFF2-40B4-BE49-F238E27FC236}">
                <a16:creationId xmlns:a16="http://schemas.microsoft.com/office/drawing/2014/main" id="{AF763348-5858-63B3-95B8-EA6207E44D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01383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76943A-6A15-B8D7-706D-5B977AB3CEA0}"/>
              </a:ext>
            </a:extLst>
          </p:cNvPr>
          <p:cNvSpPr txBox="1"/>
          <p:nvPr/>
        </p:nvSpPr>
        <p:spPr>
          <a:xfrm>
            <a:off x="3226527" y="3233438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7399F1-9F21-0728-A77E-265D3CD25BC1}"/>
              </a:ext>
            </a:extLst>
          </p:cNvPr>
          <p:cNvSpPr txBox="1"/>
          <p:nvPr/>
        </p:nvSpPr>
        <p:spPr>
          <a:xfrm>
            <a:off x="7087326" y="323343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45" name="yt_shape_11145"/>
              <p:cNvSpPr txBox="1"/>
              <p:nvPr/>
            </p:nvSpPr>
            <p:spPr>
              <a:xfrm>
                <a:off x="540000" y="987467"/>
                <a:ext cx="5334794" cy="12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为对角线，利用中点坐标公式得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1145" name="yt_shape_11145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87467"/>
                <a:ext cx="5334794" cy="1222835"/>
              </a:xfrm>
              <a:prstGeom prst="rect">
                <a:avLst/>
              </a:prstGeom>
              <a:blipFill>
                <a:blip r:embed="rId2"/>
                <a:stretch>
                  <a:fillRect l="-3543" t="-4478" r="-2514" b="-5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47" name="yt_shape_11147"/>
          <p:cNvSpPr txBox="1"/>
          <p:nvPr/>
        </p:nvSpPr>
        <p:spPr>
          <a:xfrm>
            <a:off x="540000" y="2261090"/>
            <a:ext cx="927818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49" name="yt_shape_11149"/>
          <p:cNvSpPr txBox="1"/>
          <p:nvPr/>
        </p:nvSpPr>
        <p:spPr>
          <a:xfrm>
            <a:off x="4815824" y="4333152"/>
            <a:ext cx="2164823" cy="17109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00" b="0" i="0" u="none" spc="-9500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en-US" altLang="zh-CN" sz="9500" b="0" i="0" u="none" spc="14506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148" name="yt_image_11148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5824" y="4333152"/>
            <a:ext cx="2143436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D9D6EE8-B830-8B3C-4962-4C813C18A5AE}"/>
              </a:ext>
            </a:extLst>
          </p:cNvPr>
          <p:cNvSpPr txBox="1"/>
          <p:nvPr/>
        </p:nvSpPr>
        <p:spPr>
          <a:xfrm>
            <a:off x="449989" y="940661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为对角线，利用中点坐标公式得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B489546-CBFE-6EED-CC9B-51632DB3D2EA}"/>
                  </a:ext>
                </a:extLst>
              </p:cNvPr>
              <p:cNvSpPr txBox="1"/>
              <p:nvPr/>
            </p:nvSpPr>
            <p:spPr>
              <a:xfrm>
                <a:off x="449989" y="1416149"/>
                <a:ext cx="4401248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DB489546-CBFE-6EED-CC9B-51632DB3D2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16149"/>
                <a:ext cx="4401248" cy="829133"/>
              </a:xfrm>
              <a:prstGeom prst="rect">
                <a:avLst/>
              </a:prstGeom>
              <a:blipFill>
                <a:blip r:embed="rId4"/>
                <a:stretch>
                  <a:fillRect r="-2216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930DABF-CF44-D71E-9DA7-1505870DCB56}"/>
              </a:ext>
            </a:extLst>
          </p:cNvPr>
          <p:cNvSpPr txBox="1"/>
          <p:nvPr/>
        </p:nvSpPr>
        <p:spPr>
          <a:xfrm>
            <a:off x="449989" y="2214284"/>
            <a:ext cx="1908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DEFE63-FF21-A79A-49BB-8E3368174E3C}"/>
              </a:ext>
            </a:extLst>
          </p:cNvPr>
          <p:cNvSpPr txBox="1"/>
          <p:nvPr/>
        </p:nvSpPr>
        <p:spPr>
          <a:xfrm>
            <a:off x="449989" y="2689772"/>
            <a:ext cx="521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9938A4-A4FD-DE5A-1C83-6CC2051E58EF}"/>
              </a:ext>
            </a:extLst>
          </p:cNvPr>
          <p:cNvSpPr txBox="1"/>
          <p:nvPr/>
        </p:nvSpPr>
        <p:spPr>
          <a:xfrm>
            <a:off x="449989" y="3165260"/>
            <a:ext cx="2407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6A6788-D4F6-517C-F68D-D185673F7246}"/>
              </a:ext>
            </a:extLst>
          </p:cNvPr>
          <p:cNvSpPr txBox="1"/>
          <p:nvPr/>
        </p:nvSpPr>
        <p:spPr>
          <a:xfrm>
            <a:off x="449989" y="3640748"/>
            <a:ext cx="9368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综上所述，点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1127">
            <a:extLst>
              <a:ext uri="{FF2B5EF4-FFF2-40B4-BE49-F238E27FC236}">
                <a16:creationId xmlns:a16="http://schemas.microsoft.com/office/drawing/2014/main" id="{53B4A654-1BDE-9359-1FD9-693E56B18452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08368" y="1523148"/>
            <a:ext cx="164402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6" name="yt_shape_11126"/>
          <p:cNvSpPr txBox="1"/>
          <p:nvPr/>
        </p:nvSpPr>
        <p:spPr>
          <a:xfrm>
            <a:off x="540119" y="10930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上的一个动点，是否存在以点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相似？若存在，求出点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27" name="yt_image_1112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3153799"/>
            <a:ext cx="164402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151">
                <a:extLst>
                  <a:ext uri="{FF2B5EF4-FFF2-40B4-BE49-F238E27FC236}">
                    <a16:creationId xmlns:a16="http://schemas.microsoft.com/office/drawing/2014/main" id="{DFE4D181-FD7B-D97F-4C9D-89B66619774A}"/>
                  </a:ext>
                </a:extLst>
              </p:cNvPr>
              <p:cNvSpPr txBox="1"/>
              <p:nvPr/>
            </p:nvSpPr>
            <p:spPr>
              <a:xfrm>
                <a:off x="594052" y="2048518"/>
                <a:ext cx="7526612" cy="58529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）存在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理由如下：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为线段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上的一个动点，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4" name="yt_shape_11151">
                <a:extLst>
                  <a:ext uri="{FF2B5EF4-FFF2-40B4-BE49-F238E27FC236}">
                    <a16:creationId xmlns:a16="http://schemas.microsoft.com/office/drawing/2014/main" id="{DFE4D181-FD7B-D97F-4C9D-89B666197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52" y="2048518"/>
                <a:ext cx="7526612" cy="5852949"/>
              </a:xfrm>
              <a:prstGeom prst="rect">
                <a:avLst/>
              </a:prstGeom>
              <a:blipFill>
                <a:blip r:embed="rId3"/>
                <a:stretch>
                  <a:fillRect l="-2429" t="-833" r="-1457" b="-2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EDC1A26-CB5E-57B5-AFD7-39E6A3555378}"/>
              </a:ext>
            </a:extLst>
          </p:cNvPr>
          <p:cNvSpPr txBox="1"/>
          <p:nvPr/>
        </p:nvSpPr>
        <p:spPr>
          <a:xfrm>
            <a:off x="504041" y="2001712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）存在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2C18572-0185-49DA-854B-245F5C8EA5C9}"/>
              </a:ext>
            </a:extLst>
          </p:cNvPr>
          <p:cNvSpPr txBox="1"/>
          <p:nvPr/>
        </p:nvSpPr>
        <p:spPr>
          <a:xfrm>
            <a:off x="504041" y="2477200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529D23-D8F5-8FC4-DA9B-957F4DA4ED69}"/>
              </a:ext>
            </a:extLst>
          </p:cNvPr>
          <p:cNvSpPr txBox="1"/>
          <p:nvPr/>
        </p:nvSpPr>
        <p:spPr>
          <a:xfrm>
            <a:off x="504041" y="2952688"/>
            <a:ext cx="220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947A79-09B8-E73B-0CC8-23B0FE486283}"/>
              </a:ext>
            </a:extLst>
          </p:cNvPr>
          <p:cNvSpPr txBox="1"/>
          <p:nvPr/>
        </p:nvSpPr>
        <p:spPr>
          <a:xfrm>
            <a:off x="504041" y="3428176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D270B4-2F6B-C1CF-4633-38AAABA8E301}"/>
              </a:ext>
            </a:extLst>
          </p:cNvPr>
          <p:cNvSpPr txBox="1"/>
          <p:nvPr/>
        </p:nvSpPr>
        <p:spPr>
          <a:xfrm>
            <a:off x="504041" y="3903664"/>
            <a:ext cx="257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4715D82-D17F-C77B-C456-DBE42598357A}"/>
              </a:ext>
            </a:extLst>
          </p:cNvPr>
          <p:cNvSpPr txBox="1"/>
          <p:nvPr/>
        </p:nvSpPr>
        <p:spPr>
          <a:xfrm>
            <a:off x="504041" y="4379152"/>
            <a:ext cx="422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A5FDB5-93CE-C27F-8931-41F4D3EC281E}"/>
              </a:ext>
            </a:extLst>
          </p:cNvPr>
          <p:cNvSpPr txBox="1"/>
          <p:nvPr/>
        </p:nvSpPr>
        <p:spPr>
          <a:xfrm>
            <a:off x="504041" y="4854640"/>
            <a:ext cx="626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A0218A0-A368-7055-FC80-052975575621}"/>
                  </a:ext>
                </a:extLst>
              </p:cNvPr>
              <p:cNvSpPr txBox="1"/>
              <p:nvPr/>
            </p:nvSpPr>
            <p:spPr>
              <a:xfrm>
                <a:off x="504041" y="5330128"/>
                <a:ext cx="29091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A0218A0-A368-7055-FC80-0529755756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041" y="5330128"/>
                <a:ext cx="2909126" cy="615392"/>
              </a:xfrm>
              <a:prstGeom prst="rect">
                <a:avLst/>
              </a:prstGeom>
              <a:blipFill>
                <a:blip r:embed="rId4"/>
                <a:stretch>
                  <a:fillRect l="-3354" r="-356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9CE5EE72-E768-1AA4-3CFF-694ECE297557}"/>
              </a:ext>
            </a:extLst>
          </p:cNvPr>
          <p:cNvSpPr txBox="1"/>
          <p:nvPr/>
        </p:nvSpPr>
        <p:spPr>
          <a:xfrm>
            <a:off x="551384" y="1009296"/>
            <a:ext cx="4312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BF4AE0-B6EF-D5C7-BD91-D195671B265A}"/>
                  </a:ext>
                </a:extLst>
              </p:cNvPr>
              <p:cNvSpPr txBox="1"/>
              <p:nvPr/>
            </p:nvSpPr>
            <p:spPr>
              <a:xfrm>
                <a:off x="551384" y="1484784"/>
                <a:ext cx="7633906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2BF4AE0-B6EF-D5C7-BD91-D195671B2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84784"/>
                <a:ext cx="7633906" cy="626631"/>
              </a:xfrm>
              <a:prstGeom prst="rect">
                <a:avLst/>
              </a:prstGeom>
              <a:blipFill>
                <a:blip r:embed="rId2"/>
                <a:stretch>
                  <a:fillRect l="-1197" r="-1197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A5501D2-A7F8-7DE6-C135-BFB93655D6CD}"/>
              </a:ext>
            </a:extLst>
          </p:cNvPr>
          <p:cNvSpPr txBox="1"/>
          <p:nvPr/>
        </p:nvSpPr>
        <p:spPr>
          <a:xfrm>
            <a:off x="551384" y="2017803"/>
            <a:ext cx="446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上的一个动点，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272A00F-70B7-D97E-DCED-B03FA2648017}"/>
                  </a:ext>
                </a:extLst>
              </p:cNvPr>
              <p:cNvSpPr txBox="1"/>
              <p:nvPr/>
            </p:nvSpPr>
            <p:spPr>
              <a:xfrm>
                <a:off x="551384" y="2493292"/>
                <a:ext cx="48665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D272A00F-70B7-D97E-DCED-B03FA26480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2493292"/>
                <a:ext cx="4866513" cy="555765"/>
              </a:xfrm>
              <a:prstGeom prst="rect">
                <a:avLst/>
              </a:prstGeom>
              <a:blipFill>
                <a:blip r:embed="rId3"/>
                <a:stretch>
                  <a:fillRect l="-1877" r="-187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1153">
            <a:extLst>
              <a:ext uri="{FF2B5EF4-FFF2-40B4-BE49-F238E27FC236}">
                <a16:creationId xmlns:a16="http://schemas.microsoft.com/office/drawing/2014/main" id="{0FE28803-1218-C482-C3C1-858B01F9C0CF}"/>
              </a:ext>
            </a:extLst>
          </p:cNvPr>
          <p:cNvSpPr txBox="1"/>
          <p:nvPr/>
        </p:nvSpPr>
        <p:spPr>
          <a:xfrm>
            <a:off x="641395" y="3070326"/>
            <a:ext cx="1846659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分两种情况：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yt_shape_11154">
                <a:extLst>
                  <a:ext uri="{FF2B5EF4-FFF2-40B4-BE49-F238E27FC236}">
                    <a16:creationId xmlns:a16="http://schemas.microsoft.com/office/drawing/2014/main" id="{5BEBDBC2-E05E-22FF-DCF6-290550B31B21}"/>
                  </a:ext>
                </a:extLst>
              </p:cNvPr>
              <p:cNvSpPr txBox="1"/>
              <p:nvPr/>
            </p:nvSpPr>
            <p:spPr>
              <a:xfrm>
                <a:off x="641395" y="3533150"/>
                <a:ext cx="4864537" cy="1461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5" name="yt_shape_11154">
                <a:extLst>
                  <a:ext uri="{FF2B5EF4-FFF2-40B4-BE49-F238E27FC236}">
                    <a16:creationId xmlns:a16="http://schemas.microsoft.com/office/drawing/2014/main" id="{5BEBDBC2-E05E-22FF-DCF6-290550B31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3533150"/>
                <a:ext cx="4864537" cy="1461426"/>
              </a:xfrm>
              <a:prstGeom prst="rect">
                <a:avLst/>
              </a:prstGeom>
              <a:blipFill>
                <a:blip r:embed="rId4"/>
                <a:stretch>
                  <a:fillRect l="-3759" r="-2882" b="-1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yt_shape_11156">
                <a:extLst>
                  <a:ext uri="{FF2B5EF4-FFF2-40B4-BE49-F238E27FC236}">
                    <a16:creationId xmlns:a16="http://schemas.microsoft.com/office/drawing/2014/main" id="{BFE29767-6218-848D-69F1-41FE39E3A39D}"/>
                  </a:ext>
                </a:extLst>
              </p:cNvPr>
              <p:cNvSpPr txBox="1"/>
              <p:nvPr/>
            </p:nvSpPr>
            <p:spPr>
              <a:xfrm>
                <a:off x="641395" y="5045364"/>
                <a:ext cx="2831865" cy="13561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6" name="yt_shape_11156">
                <a:extLst>
                  <a:ext uri="{FF2B5EF4-FFF2-40B4-BE49-F238E27FC236}">
                    <a16:creationId xmlns:a16="http://schemas.microsoft.com/office/drawing/2014/main" id="{BFE29767-6218-848D-69F1-41FE39E3A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5045364"/>
                <a:ext cx="2831865" cy="1356140"/>
              </a:xfrm>
              <a:prstGeom prst="rect">
                <a:avLst/>
              </a:prstGeom>
              <a:blipFill>
                <a:blip r:embed="rId5"/>
                <a:stretch>
                  <a:fillRect l="-6452" r="-3871" b="-5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EC0115A3-B4BE-FEDE-16CA-A56DB9B7482F}"/>
              </a:ext>
            </a:extLst>
          </p:cNvPr>
          <p:cNvSpPr txBox="1"/>
          <p:nvPr/>
        </p:nvSpPr>
        <p:spPr>
          <a:xfrm>
            <a:off x="551384" y="3023520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分两种情况：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C4B76B3-0199-5CA6-58BE-EDA6D197AF0A}"/>
                  </a:ext>
                </a:extLst>
              </p:cNvPr>
              <p:cNvSpPr txBox="1"/>
              <p:nvPr/>
            </p:nvSpPr>
            <p:spPr>
              <a:xfrm>
                <a:off x="551384" y="3486344"/>
                <a:ext cx="4997578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2C4B76B3-0199-5CA6-58BE-EDA6D197A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486344"/>
                <a:ext cx="4997578" cy="771792"/>
              </a:xfrm>
              <a:prstGeom prst="rect">
                <a:avLst/>
              </a:prstGeom>
              <a:blipFill>
                <a:blip r:embed="rId6"/>
                <a:stretch>
                  <a:fillRect l="-1829" r="-195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2F6E777-516F-3C97-6B8C-AC257D59A1FA}"/>
                  </a:ext>
                </a:extLst>
              </p:cNvPr>
              <p:cNvSpPr txBox="1"/>
              <p:nvPr/>
            </p:nvSpPr>
            <p:spPr>
              <a:xfrm>
                <a:off x="551384" y="4164524"/>
                <a:ext cx="2609660" cy="8627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52F6E777-516F-3C97-6B8C-AC257D59A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164524"/>
                <a:ext cx="2609660" cy="862724"/>
              </a:xfrm>
              <a:prstGeom prst="rect">
                <a:avLst/>
              </a:prstGeom>
              <a:blipFill>
                <a:blip r:embed="rId7"/>
                <a:stretch>
                  <a:fillRect l="-3497" r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BA6C73F-9C31-0B4F-156E-2739FC9AD18A}"/>
                  </a:ext>
                </a:extLst>
              </p:cNvPr>
              <p:cNvSpPr txBox="1"/>
              <p:nvPr/>
            </p:nvSpPr>
            <p:spPr>
              <a:xfrm>
                <a:off x="551384" y="4998558"/>
                <a:ext cx="21549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BA6C73F-9C31-0B4F-156E-2739FC9AD1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998558"/>
                <a:ext cx="2154936" cy="766077"/>
              </a:xfrm>
              <a:prstGeom prst="rect">
                <a:avLst/>
              </a:prstGeom>
              <a:blipFill>
                <a:blip r:embed="rId8"/>
                <a:stretch>
                  <a:fillRect l="-4237" r="-45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2D6C404-41BF-21CC-2402-FEF959A65E13}"/>
                  </a:ext>
                </a:extLst>
              </p:cNvPr>
              <p:cNvSpPr txBox="1"/>
              <p:nvPr/>
            </p:nvSpPr>
            <p:spPr>
              <a:xfrm>
                <a:off x="551384" y="5671024"/>
                <a:ext cx="2933764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D2D6C404-41BF-21CC-2402-FEF959A65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671024"/>
                <a:ext cx="2933764" cy="764172"/>
              </a:xfrm>
              <a:prstGeom prst="rect">
                <a:avLst/>
              </a:prstGeom>
              <a:blipFill>
                <a:blip r:embed="rId9"/>
                <a:stretch>
                  <a:fillRect l="-3112" r="-33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yt_image_11127">
            <a:extLst>
              <a:ext uri="{FF2B5EF4-FFF2-40B4-BE49-F238E27FC236}">
                <a16:creationId xmlns:a16="http://schemas.microsoft.com/office/drawing/2014/main" id="{0C634790-36BC-2B05-D0D4-AD08A12214E6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20336" y="3153799"/>
            <a:ext cx="164402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1158">
                <a:extLst>
                  <a:ext uri="{FF2B5EF4-FFF2-40B4-BE49-F238E27FC236}">
                    <a16:creationId xmlns:a16="http://schemas.microsoft.com/office/drawing/2014/main" id="{4A7809EE-4747-52CF-0F46-D952016C6603}"/>
                  </a:ext>
                </a:extLst>
              </p:cNvPr>
              <p:cNvSpPr txBox="1"/>
              <p:nvPr/>
            </p:nvSpPr>
            <p:spPr>
              <a:xfrm>
                <a:off x="785411" y="1027534"/>
                <a:ext cx="4870179" cy="14083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1158">
                <a:extLst>
                  <a:ext uri="{FF2B5EF4-FFF2-40B4-BE49-F238E27FC236}">
                    <a16:creationId xmlns:a16="http://schemas.microsoft.com/office/drawing/2014/main" id="{4A7809EE-4747-52CF-0F46-D952016C66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11" y="1027534"/>
                <a:ext cx="4870179" cy="1408334"/>
              </a:xfrm>
              <a:prstGeom prst="rect">
                <a:avLst/>
              </a:prstGeom>
              <a:blipFill>
                <a:blip r:embed="rId2"/>
                <a:stretch>
                  <a:fillRect l="-3880" r="-2879" b="-25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1160">
                <a:extLst>
                  <a:ext uri="{FF2B5EF4-FFF2-40B4-BE49-F238E27FC236}">
                    <a16:creationId xmlns:a16="http://schemas.microsoft.com/office/drawing/2014/main" id="{ABD93A4B-0794-904C-305C-C0846CD7EAE4}"/>
                  </a:ext>
                </a:extLst>
              </p:cNvPr>
              <p:cNvSpPr txBox="1"/>
              <p:nvPr/>
            </p:nvSpPr>
            <p:spPr>
              <a:xfrm>
                <a:off x="785411" y="2486656"/>
                <a:ext cx="7028527" cy="1637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1160">
                <a:extLst>
                  <a:ext uri="{FF2B5EF4-FFF2-40B4-BE49-F238E27FC236}">
                    <a16:creationId xmlns:a16="http://schemas.microsoft.com/office/drawing/2014/main" id="{ABD93A4B-0794-904C-305C-C0846CD7EA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11" y="2486656"/>
                <a:ext cx="7028527" cy="1637371"/>
              </a:xfrm>
              <a:prstGeom prst="rect">
                <a:avLst/>
              </a:prstGeom>
              <a:blipFill>
                <a:blip r:embed="rId3"/>
                <a:stretch>
                  <a:fillRect l="-2689" t="-3346" r="-1648" b="-44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9C3963-BB21-1672-E35C-2EAD962A5CFF}"/>
                  </a:ext>
                </a:extLst>
              </p:cNvPr>
              <p:cNvSpPr txBox="1"/>
              <p:nvPr/>
            </p:nvSpPr>
            <p:spPr>
              <a:xfrm>
                <a:off x="695400" y="980728"/>
                <a:ext cx="500316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39C3963-BB21-1672-E35C-2EAD962A5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980728"/>
                <a:ext cx="5003165" cy="772110"/>
              </a:xfrm>
              <a:prstGeom prst="rect">
                <a:avLst/>
              </a:prstGeom>
              <a:blipFill>
                <a:blip r:embed="rId4"/>
                <a:stretch>
                  <a:fillRect l="-1827" r="-207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740103C-5E56-7E66-E9E1-33557914F29A}"/>
                  </a:ext>
                </a:extLst>
              </p:cNvPr>
              <p:cNvSpPr txBox="1"/>
              <p:nvPr/>
            </p:nvSpPr>
            <p:spPr>
              <a:xfrm>
                <a:off x="695400" y="1659226"/>
                <a:ext cx="2884361" cy="8098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740103C-5E56-7E66-E9E1-33557914F2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1659226"/>
                <a:ext cx="2884361" cy="809828"/>
              </a:xfrm>
              <a:prstGeom prst="rect">
                <a:avLst/>
              </a:prstGeom>
              <a:blipFill>
                <a:blip r:embed="rId5"/>
                <a:stretch>
                  <a:fillRect l="-3171" r="-33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2F155CCB-1249-0785-7154-FDF26B63E4C4}"/>
              </a:ext>
            </a:extLst>
          </p:cNvPr>
          <p:cNvSpPr txBox="1"/>
          <p:nvPr/>
        </p:nvSpPr>
        <p:spPr>
          <a:xfrm>
            <a:off x="695400" y="2439850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9B6326E-D04E-8C3C-580F-DBCA09646219}"/>
              </a:ext>
            </a:extLst>
          </p:cNvPr>
          <p:cNvSpPr txBox="1"/>
          <p:nvPr/>
        </p:nvSpPr>
        <p:spPr>
          <a:xfrm>
            <a:off x="695400" y="2915338"/>
            <a:ext cx="2982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2E4770-7DC7-EFE3-7287-99F79C9298A4}"/>
                  </a:ext>
                </a:extLst>
              </p:cNvPr>
              <p:cNvSpPr txBox="1"/>
              <p:nvPr/>
            </p:nvSpPr>
            <p:spPr>
              <a:xfrm>
                <a:off x="695400" y="3390826"/>
                <a:ext cx="714063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2F2E4770-7DC7-EFE3-7287-99F79C929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3390826"/>
                <a:ext cx="7140639" cy="764172"/>
              </a:xfrm>
              <a:prstGeom prst="rect">
                <a:avLst/>
              </a:prstGeom>
              <a:blipFill>
                <a:blip r:embed="rId6"/>
                <a:stretch>
                  <a:fillRect l="-1281" r="-145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0" name="yt_shape_1109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）此抛物线的对称轴上是否存在一点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是等腰三角形？若存在，请求出点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091" name="yt_shape_11091"/>
          <p:cNvSpPr txBox="1"/>
          <p:nvPr/>
        </p:nvSpPr>
        <p:spPr>
          <a:xfrm>
            <a:off x="540000" y="1859435"/>
            <a:ext cx="4086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093" name="yt_shape_11093"/>
          <p:cNvSpPr txBox="1"/>
          <p:nvPr/>
        </p:nvSpPr>
        <p:spPr>
          <a:xfrm>
            <a:off x="5200733" y="2491102"/>
            <a:ext cx="1387303" cy="12066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en-US" altLang="zh-CN" sz="6700" b="0" i="0" u="none" spc="9143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092" name="yt_image_11092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9336" y="3218968"/>
            <a:ext cx="1373617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5" name="yt_shape_11095"/>
          <p:cNvSpPr txBox="1"/>
          <p:nvPr/>
        </p:nvSpPr>
        <p:spPr>
          <a:xfrm>
            <a:off x="569387" y="2433516"/>
            <a:ext cx="49837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由题易知抛物线的对称轴为直线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096" name="yt_shape_11096"/>
          <p:cNvSpPr txBox="1"/>
          <p:nvPr/>
        </p:nvSpPr>
        <p:spPr>
          <a:xfrm>
            <a:off x="569387" y="2912819"/>
            <a:ext cx="33422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097" name="yt_shape_11097"/>
          <p:cNvSpPr txBox="1"/>
          <p:nvPr/>
        </p:nvSpPr>
        <p:spPr>
          <a:xfrm>
            <a:off x="569387" y="3392122"/>
            <a:ext cx="4393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098" name="yt_shape_11098"/>
          <p:cNvSpPr txBox="1"/>
          <p:nvPr/>
        </p:nvSpPr>
        <p:spPr>
          <a:xfrm>
            <a:off x="569387" y="3871425"/>
            <a:ext cx="43249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099" name="yt_shape_11099"/>
          <p:cNvSpPr txBox="1"/>
          <p:nvPr/>
        </p:nvSpPr>
        <p:spPr>
          <a:xfrm>
            <a:off x="569387" y="4350728"/>
            <a:ext cx="46503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00" name="yt_shape_11100"/>
          <p:cNvSpPr txBox="1"/>
          <p:nvPr/>
        </p:nvSpPr>
        <p:spPr>
          <a:xfrm>
            <a:off x="569387" y="4830031"/>
            <a:ext cx="23163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CF080BD-2814-2F51-D008-3AFE2780D9EB}"/>
              </a:ext>
            </a:extLst>
          </p:cNvPr>
          <p:cNvSpPr txBox="1"/>
          <p:nvPr/>
        </p:nvSpPr>
        <p:spPr>
          <a:xfrm>
            <a:off x="449989" y="1812629"/>
            <a:ext cx="422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46676F-B218-BDBB-4C63-7F03D3CB920F}"/>
              </a:ext>
            </a:extLst>
          </p:cNvPr>
          <p:cNvSpPr txBox="1"/>
          <p:nvPr/>
        </p:nvSpPr>
        <p:spPr>
          <a:xfrm>
            <a:off x="479376" y="2386710"/>
            <a:ext cx="511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由题易知抛物线的对称轴为直线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160ED5-38FE-9DD8-9CA8-C3872B17FCBC}"/>
              </a:ext>
            </a:extLst>
          </p:cNvPr>
          <p:cNvSpPr txBox="1"/>
          <p:nvPr/>
        </p:nvSpPr>
        <p:spPr>
          <a:xfrm>
            <a:off x="479376" y="2866013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A45810-3F1B-8757-4EE2-A1636B6C1C55}"/>
              </a:ext>
            </a:extLst>
          </p:cNvPr>
          <p:cNvSpPr txBox="1"/>
          <p:nvPr/>
        </p:nvSpPr>
        <p:spPr>
          <a:xfrm>
            <a:off x="479376" y="3345316"/>
            <a:ext cx="4531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因为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AB79E4-E5FC-085D-6A57-08012A4CCC94}"/>
              </a:ext>
            </a:extLst>
          </p:cNvPr>
          <p:cNvSpPr txBox="1"/>
          <p:nvPr/>
        </p:nvSpPr>
        <p:spPr>
          <a:xfrm>
            <a:off x="479376" y="3824620"/>
            <a:ext cx="446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D72387-4B74-2436-36AC-574898F31EA9}"/>
              </a:ext>
            </a:extLst>
          </p:cNvPr>
          <p:cNvSpPr txBox="1"/>
          <p:nvPr/>
        </p:nvSpPr>
        <p:spPr>
          <a:xfrm>
            <a:off x="479376" y="4303922"/>
            <a:ext cx="4785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6FF7F6-61AE-F7AE-483E-F11CFD959F86}"/>
              </a:ext>
            </a:extLst>
          </p:cNvPr>
          <p:cNvSpPr txBox="1"/>
          <p:nvPr/>
        </p:nvSpPr>
        <p:spPr>
          <a:xfrm>
            <a:off x="479376" y="4783225"/>
            <a:ext cx="2474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AEFBE0-84D7-5A7A-E385-B92C48D04F01}"/>
              </a:ext>
            </a:extLst>
          </p:cNvPr>
          <p:cNvSpPr txBox="1"/>
          <p:nvPr/>
        </p:nvSpPr>
        <p:spPr>
          <a:xfrm>
            <a:off x="449989" y="5223847"/>
            <a:ext cx="380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欲使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是等腰三角形，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1" name="yt_shape_11101"/>
          <p:cNvSpPr txBox="1"/>
          <p:nvPr/>
        </p:nvSpPr>
        <p:spPr>
          <a:xfrm>
            <a:off x="497379" y="548680"/>
            <a:ext cx="3658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欲使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02" name="yt_shape_11102"/>
          <p:cNvSpPr txBox="1"/>
          <p:nvPr/>
        </p:nvSpPr>
        <p:spPr>
          <a:xfrm>
            <a:off x="497379" y="1027983"/>
            <a:ext cx="307776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分以下三种情况讨论：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03" name="yt_shape_11103"/>
          <p:cNvSpPr txBox="1"/>
          <p:nvPr/>
        </p:nvSpPr>
        <p:spPr>
          <a:xfrm>
            <a:off x="497379" y="1490807"/>
            <a:ext cx="672780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04" name="yt_shape_11104"/>
          <p:cNvSpPr txBox="1"/>
          <p:nvPr/>
        </p:nvSpPr>
        <p:spPr>
          <a:xfrm>
            <a:off x="497379" y="2450242"/>
            <a:ext cx="64953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05" name="yt_shape_11105"/>
              <p:cNvSpPr txBox="1"/>
              <p:nvPr/>
            </p:nvSpPr>
            <p:spPr>
              <a:xfrm>
                <a:off x="497379" y="2929545"/>
                <a:ext cx="6588599" cy="9909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05" name="yt_shape_111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929545"/>
                <a:ext cx="6588599" cy="990977"/>
              </a:xfrm>
              <a:prstGeom prst="rect">
                <a:avLst/>
              </a:prstGeom>
              <a:blipFill>
                <a:blip r:embed="rId2"/>
                <a:stretch>
                  <a:fillRect l="-2870" t="-2469" r="-1852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A63EC18-8A0E-A412-62E5-4D89CEB3C929}"/>
              </a:ext>
            </a:extLst>
          </p:cNvPr>
          <p:cNvSpPr txBox="1"/>
          <p:nvPr/>
        </p:nvSpPr>
        <p:spPr>
          <a:xfrm>
            <a:off x="407368" y="981177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分以下三种情况讨论：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EC5D10-F019-AF72-7278-D4BAE88EBC79}"/>
              </a:ext>
            </a:extLst>
          </p:cNvPr>
          <p:cNvSpPr txBox="1"/>
          <p:nvPr/>
        </p:nvSpPr>
        <p:spPr>
          <a:xfrm>
            <a:off x="407368" y="1444001"/>
            <a:ext cx="4037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B29FFC-843B-C081-8917-75BF62D747CC}"/>
              </a:ext>
            </a:extLst>
          </p:cNvPr>
          <p:cNvSpPr txBox="1"/>
          <p:nvPr/>
        </p:nvSpPr>
        <p:spPr>
          <a:xfrm>
            <a:off x="407368" y="1919489"/>
            <a:ext cx="684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237AC6-1AEE-D75F-B90E-8705CBC05073}"/>
              </a:ext>
            </a:extLst>
          </p:cNvPr>
          <p:cNvSpPr txBox="1"/>
          <p:nvPr/>
        </p:nvSpPr>
        <p:spPr>
          <a:xfrm>
            <a:off x="407368" y="2403437"/>
            <a:ext cx="6612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AD340AF-2055-900A-C292-F07282767425}"/>
                  </a:ext>
                </a:extLst>
              </p:cNvPr>
              <p:cNvSpPr txBox="1"/>
              <p:nvPr/>
            </p:nvSpPr>
            <p:spPr>
              <a:xfrm>
                <a:off x="407368" y="2882739"/>
                <a:ext cx="48856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AD340AF-2055-900A-C292-F07282767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882739"/>
                <a:ext cx="4885690" cy="613931"/>
              </a:xfrm>
              <a:prstGeom prst="rect">
                <a:avLst/>
              </a:prstGeom>
              <a:blipFill>
                <a:blip r:embed="rId3"/>
                <a:stretch>
                  <a:fillRect l="-1998" r="-212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3399A8-CED8-665C-14BA-A89829260A25}"/>
                  </a:ext>
                </a:extLst>
              </p:cNvPr>
              <p:cNvSpPr txBox="1"/>
              <p:nvPr/>
            </p:nvSpPr>
            <p:spPr>
              <a:xfrm>
                <a:off x="407368" y="3403058"/>
                <a:ext cx="670496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E3399A8-CED8-665C-14BA-A89829260A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03058"/>
                <a:ext cx="6704965" cy="554686"/>
              </a:xfrm>
              <a:prstGeom prst="rect">
                <a:avLst/>
              </a:prstGeom>
              <a:blipFill>
                <a:blip r:embed="rId4"/>
                <a:stretch>
                  <a:fillRect l="-1455" r="-136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107">
            <a:extLst>
              <a:ext uri="{FF2B5EF4-FFF2-40B4-BE49-F238E27FC236}">
                <a16:creationId xmlns:a16="http://schemas.microsoft.com/office/drawing/2014/main" id="{A322E423-020F-148F-7440-A8BD86FE4E90}"/>
              </a:ext>
            </a:extLst>
          </p:cNvPr>
          <p:cNvSpPr txBox="1"/>
          <p:nvPr/>
        </p:nvSpPr>
        <p:spPr>
          <a:xfrm>
            <a:off x="497260" y="4019270"/>
            <a:ext cx="58445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1108">
                <a:extLst>
                  <a:ext uri="{FF2B5EF4-FFF2-40B4-BE49-F238E27FC236}">
                    <a16:creationId xmlns:a16="http://schemas.microsoft.com/office/drawing/2014/main" id="{50C79705-0A7D-E1B2-99DB-F8577E9FE28F}"/>
                  </a:ext>
                </a:extLst>
              </p:cNvPr>
              <p:cNvSpPr txBox="1"/>
              <p:nvPr/>
            </p:nvSpPr>
            <p:spPr>
              <a:xfrm>
                <a:off x="497379" y="4498573"/>
                <a:ext cx="11111999" cy="20458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综上所述，点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" name="yt_shape_11108">
                <a:extLst>
                  <a:ext uri="{FF2B5EF4-FFF2-40B4-BE49-F238E27FC236}">
                    <a16:creationId xmlns:a16="http://schemas.microsoft.com/office/drawing/2014/main" id="{50C79705-0A7D-E1B2-99DB-F8577E9FE2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4498573"/>
                <a:ext cx="11111999" cy="2045816"/>
              </a:xfrm>
              <a:prstGeom prst="rect">
                <a:avLst/>
              </a:prstGeom>
              <a:blipFill>
                <a:blip r:embed="rId5"/>
                <a:stretch>
                  <a:fillRect l="-1701" t="-1190" b="-8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22F899A-E738-5DC1-FF0B-B612D32F2EC6}"/>
              </a:ext>
            </a:extLst>
          </p:cNvPr>
          <p:cNvSpPr txBox="1"/>
          <p:nvPr/>
        </p:nvSpPr>
        <p:spPr>
          <a:xfrm>
            <a:off x="407249" y="3972464"/>
            <a:ext cx="5968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9002D5-E420-BB1C-E5C7-6F84DEB9D6C6}"/>
                  </a:ext>
                </a:extLst>
              </p:cNvPr>
              <p:cNvSpPr txBox="1"/>
              <p:nvPr/>
            </p:nvSpPr>
            <p:spPr>
              <a:xfrm>
                <a:off x="407368" y="4451767"/>
                <a:ext cx="366649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9002D5-E420-BB1C-E5C7-6F84DEB9D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451767"/>
                <a:ext cx="3666490" cy="615392"/>
              </a:xfrm>
              <a:prstGeom prst="rect">
                <a:avLst/>
              </a:prstGeom>
              <a:blipFill>
                <a:blip r:embed="rId6"/>
                <a:stretch>
                  <a:fillRect l="-2662" r="-282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2A88A86-2613-E01C-91EB-8DA3DBB191DD}"/>
                  </a:ext>
                </a:extLst>
              </p:cNvPr>
              <p:cNvSpPr txBox="1"/>
              <p:nvPr/>
            </p:nvSpPr>
            <p:spPr>
              <a:xfrm>
                <a:off x="407368" y="4973548"/>
                <a:ext cx="5257165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2A88A86-2613-E01C-91EB-8DA3DBB19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73548"/>
                <a:ext cx="5257165" cy="615391"/>
              </a:xfrm>
              <a:prstGeom prst="rect">
                <a:avLst/>
              </a:prstGeom>
              <a:blipFill>
                <a:blip r:embed="rId7"/>
                <a:stretch>
                  <a:fillRect l="-1856" r="-185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48C12D4-632F-B5ED-7368-D4C6C743AC7C}"/>
                  </a:ext>
                </a:extLst>
              </p:cNvPr>
              <p:cNvSpPr txBox="1"/>
              <p:nvPr/>
            </p:nvSpPr>
            <p:spPr>
              <a:xfrm>
                <a:off x="407368" y="5495326"/>
                <a:ext cx="110403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综上所述，点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48C12D4-632F-B5ED-7368-D4C6C743A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495326"/>
                <a:ext cx="11040364" cy="613931"/>
              </a:xfrm>
              <a:prstGeom prst="rect">
                <a:avLst/>
              </a:prstGeom>
              <a:blipFill>
                <a:blip r:embed="rId8"/>
                <a:stretch>
                  <a:fillRect l="-88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AB29490-240B-D5DF-267E-7088BE6F9EEC}"/>
                  </a:ext>
                </a:extLst>
              </p:cNvPr>
              <p:cNvSpPr txBox="1"/>
              <p:nvPr/>
            </p:nvSpPr>
            <p:spPr>
              <a:xfrm>
                <a:off x="407368" y="6015645"/>
                <a:ext cx="331089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AB29490-240B-D5DF-267E-7088BE6F9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6015645"/>
                <a:ext cx="3310891" cy="555765"/>
              </a:xfrm>
              <a:prstGeom prst="rect">
                <a:avLst/>
              </a:prstGeom>
              <a:blipFill>
                <a:blip r:embed="rId9"/>
                <a:stretch>
                  <a:fillRect l="-2947" r="-3738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" name="yt_shape_11110"/>
          <p:cNvSpPr txBox="1"/>
          <p:nvPr/>
        </p:nvSpPr>
        <p:spPr>
          <a:xfrm>
            <a:off x="540000" y="1253988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二次函数与四边形</a:t>
            </a:r>
          </a:p>
        </p:txBody>
      </p:sp>
      <p:sp>
        <p:nvSpPr>
          <p:cNvPr id="11111" name="yt_shape_11111"/>
          <p:cNvSpPr txBox="1"/>
          <p:nvPr/>
        </p:nvSpPr>
        <p:spPr>
          <a:xfrm>
            <a:off x="540119" y="175355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个单位后，得到抛物线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112" name="yt_image_11112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442393"/>
            <a:ext cx="1786726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14" name="yt_shape_11114"/>
          <p:cNvSpPr txBox="1"/>
          <p:nvPr/>
        </p:nvSpPr>
        <p:spPr>
          <a:xfrm>
            <a:off x="407368" y="3212976"/>
            <a:ext cx="35314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377734">
            <a:extLst>
              <a:ext uri="{FF2B5EF4-FFF2-40B4-BE49-F238E27FC236}">
                <a16:creationId xmlns:a16="http://schemas.microsoft.com/office/drawing/2014/main" id="{5580661A-EF1A-0132-6A74-1D46D52D9B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9301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37EB5E-F653-6B42-CEFE-AFACC6F29F0A}"/>
              </a:ext>
            </a:extLst>
          </p:cNvPr>
          <p:cNvSpPr txBox="1"/>
          <p:nvPr/>
        </p:nvSpPr>
        <p:spPr>
          <a:xfrm>
            <a:off x="407368" y="3684438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）由题意得抛物线的顶点坐标为（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D4B4DC-ECE3-3DAE-1C75-1FC54C7EB4B3}"/>
              </a:ext>
            </a:extLst>
          </p:cNvPr>
          <p:cNvSpPr txBox="1"/>
          <p:nvPr/>
        </p:nvSpPr>
        <p:spPr>
          <a:xfrm>
            <a:off x="407368" y="4159926"/>
            <a:ext cx="465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931C30-A101-4E6B-E0EA-C91BB2691A46}"/>
              </a:ext>
            </a:extLst>
          </p:cNvPr>
          <p:cNvSpPr txBox="1"/>
          <p:nvPr/>
        </p:nvSpPr>
        <p:spPr>
          <a:xfrm>
            <a:off x="407368" y="4635414"/>
            <a:ext cx="823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B33E27-2639-8705-5B72-3FAA17EAEC1A}"/>
              </a:ext>
            </a:extLst>
          </p:cNvPr>
          <p:cNvSpPr txBox="1"/>
          <p:nvPr/>
        </p:nvSpPr>
        <p:spPr>
          <a:xfrm>
            <a:off x="407368" y="5110902"/>
            <a:ext cx="86700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5" name="yt_shape_11115"/>
          <p:cNvSpPr txBox="1"/>
          <p:nvPr/>
        </p:nvSpPr>
        <p:spPr>
          <a:xfrm>
            <a:off x="335597" y="1037633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上的一个动点，在抛物线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上，是否存在点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，使得以点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为顶点的四边形是平行四边形？若存在，求出所有符合条件的点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）由题意得抛物线的顶点坐标为（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）代入，得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118">
            <a:extLst>
              <a:ext uri="{FF2B5EF4-FFF2-40B4-BE49-F238E27FC236}">
                <a16:creationId xmlns:a16="http://schemas.microsoft.com/office/drawing/2014/main" id="{5F3477F6-C36A-2AB4-BB30-64B2BB2FC9B0}"/>
              </a:ext>
            </a:extLst>
          </p:cNvPr>
          <p:cNvSpPr txBox="1"/>
          <p:nvPr/>
        </p:nvSpPr>
        <p:spPr>
          <a:xfrm>
            <a:off x="425371" y="25810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依题意，可求得点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），抛物线的对称轴为直线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，故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5BDDAC-CDC4-317B-0D61-79A0ED7B28C8}"/>
              </a:ext>
            </a:extLst>
          </p:cNvPr>
          <p:cNvSpPr txBox="1"/>
          <p:nvPr/>
        </p:nvSpPr>
        <p:spPr>
          <a:xfrm>
            <a:off x="335360" y="2534208"/>
            <a:ext cx="1126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）存在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依题意，可求得点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），抛物线的对称轴为直线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88311C-62B3-46F5-182E-975F644ECF69}"/>
              </a:ext>
            </a:extLst>
          </p:cNvPr>
          <p:cNvSpPr txBox="1"/>
          <p:nvPr/>
        </p:nvSpPr>
        <p:spPr>
          <a:xfrm>
            <a:off x="335360" y="3009696"/>
            <a:ext cx="1604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119">
            <a:extLst>
              <a:ext uri="{FF2B5EF4-FFF2-40B4-BE49-F238E27FC236}">
                <a16:creationId xmlns:a16="http://schemas.microsoft.com/office/drawing/2014/main" id="{F7CBDA9B-C675-913C-1D7B-8DD1528A03BC}"/>
              </a:ext>
            </a:extLst>
          </p:cNvPr>
          <p:cNvSpPr txBox="1"/>
          <p:nvPr/>
        </p:nvSpPr>
        <p:spPr>
          <a:xfrm>
            <a:off x="425371" y="3604719"/>
            <a:ext cx="824264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为平行四边形的边时，则有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｜＝｜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｜＝｜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，所以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29BF8EF-8D2B-4461-5E3F-F0BE9216C828}"/>
              </a:ext>
            </a:extLst>
          </p:cNvPr>
          <p:cNvSpPr txBox="1"/>
          <p:nvPr/>
        </p:nvSpPr>
        <p:spPr>
          <a:xfrm>
            <a:off x="335360" y="3557913"/>
            <a:ext cx="8343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为平行四边形的边时，则有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｜＝｜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23AE65-B7EF-3955-D03D-00E9F11CDABF}"/>
              </a:ext>
            </a:extLst>
          </p:cNvPr>
          <p:cNvSpPr txBox="1"/>
          <p:nvPr/>
        </p:nvSpPr>
        <p:spPr>
          <a:xfrm>
            <a:off x="335360" y="4033401"/>
            <a:ext cx="6717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｜＝｜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784714C-EBF6-7112-3D32-4D34045CB3D7}"/>
              </a:ext>
            </a:extLst>
          </p:cNvPr>
          <p:cNvSpPr txBox="1"/>
          <p:nvPr/>
        </p:nvSpPr>
        <p:spPr>
          <a:xfrm>
            <a:off x="335360" y="4508889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8E455D-E3EA-EFA9-4D11-CA68B06C23BE}"/>
              </a:ext>
            </a:extLst>
          </p:cNvPr>
          <p:cNvSpPr txBox="1"/>
          <p:nvPr/>
        </p:nvSpPr>
        <p:spPr>
          <a:xfrm>
            <a:off x="335360" y="4984377"/>
            <a:ext cx="556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1A564AB-1B6C-EE61-6F73-B0A3036BDB0A}"/>
              </a:ext>
            </a:extLst>
          </p:cNvPr>
          <p:cNvSpPr txBox="1"/>
          <p:nvPr/>
        </p:nvSpPr>
        <p:spPr>
          <a:xfrm>
            <a:off x="335360" y="5459865"/>
            <a:ext cx="514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FA59747-8725-7DA0-2386-AB62A740D6C8}"/>
              </a:ext>
            </a:extLst>
          </p:cNvPr>
          <p:cNvSpPr txBox="1"/>
          <p:nvPr/>
        </p:nvSpPr>
        <p:spPr>
          <a:xfrm>
            <a:off x="335360" y="5935353"/>
            <a:ext cx="646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0" name="yt_shape_11120"/>
          <p:cNvSpPr txBox="1"/>
          <p:nvPr/>
        </p:nvSpPr>
        <p:spPr>
          <a:xfrm>
            <a:off x="497379" y="1026357"/>
            <a:ext cx="8882240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为平行四边形的对角线时，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综上所述，点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B5E9E0B-695A-4E71-D659-5C2C577DABD1}"/>
              </a:ext>
            </a:extLst>
          </p:cNvPr>
          <p:cNvSpPr txBox="1"/>
          <p:nvPr/>
        </p:nvSpPr>
        <p:spPr>
          <a:xfrm>
            <a:off x="407368" y="979551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为平行四边形的对角线时，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FC5B1A-2F31-B63E-73B1-20656BFCAD71}"/>
              </a:ext>
            </a:extLst>
          </p:cNvPr>
          <p:cNvSpPr txBox="1"/>
          <p:nvPr/>
        </p:nvSpPr>
        <p:spPr>
          <a:xfrm>
            <a:off x="407368" y="1455039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0CFF2F4-E6B8-534D-B19C-3B97F0E6BDDC}"/>
              </a:ext>
            </a:extLst>
          </p:cNvPr>
          <p:cNvSpPr txBox="1"/>
          <p:nvPr/>
        </p:nvSpPr>
        <p:spPr>
          <a:xfrm>
            <a:off x="407368" y="1930527"/>
            <a:ext cx="565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0CCE8B2-432A-9200-6AB0-FDF916FA5F0E}"/>
              </a:ext>
            </a:extLst>
          </p:cNvPr>
          <p:cNvSpPr txBox="1"/>
          <p:nvPr/>
        </p:nvSpPr>
        <p:spPr>
          <a:xfrm>
            <a:off x="407368" y="2406015"/>
            <a:ext cx="6971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0B616D-D46C-9BED-CF13-756357827FBA}"/>
              </a:ext>
            </a:extLst>
          </p:cNvPr>
          <p:cNvSpPr txBox="1"/>
          <p:nvPr/>
        </p:nvSpPr>
        <p:spPr>
          <a:xfrm>
            <a:off x="407368" y="2881503"/>
            <a:ext cx="4099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F7E0F5D-EF9E-00F9-3AB1-0E1EF188BD03}"/>
              </a:ext>
            </a:extLst>
          </p:cNvPr>
          <p:cNvSpPr txBox="1"/>
          <p:nvPr/>
        </p:nvSpPr>
        <p:spPr>
          <a:xfrm>
            <a:off x="407368" y="3356992"/>
            <a:ext cx="897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综上所述，点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）或（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1" name="yt_shape_11121"/>
          <p:cNvSpPr txBox="1"/>
          <p:nvPr/>
        </p:nvSpPr>
        <p:spPr>
          <a:xfrm>
            <a:off x="540000" y="1465742"/>
            <a:ext cx="364843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二次函数与相似</a:t>
            </a:r>
          </a:p>
        </p:txBody>
      </p:sp>
      <p:sp>
        <p:nvSpPr>
          <p:cNvPr id="11122" name="yt_shape_11122"/>
          <p:cNvSpPr txBox="1"/>
          <p:nvPr/>
        </p:nvSpPr>
        <p:spPr>
          <a:xfrm>
            <a:off x="540119" y="19653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为抛物线的顶点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123" name="yt_shape_11123"/>
          <p:cNvSpPr txBox="1"/>
          <p:nvPr/>
        </p:nvSpPr>
        <p:spPr>
          <a:xfrm>
            <a:off x="540000" y="2924742"/>
            <a:ext cx="40010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pic>
        <p:nvPicPr>
          <p:cNvPr id="3" name="yt_shape_1697708377949">
            <a:extLst>
              <a:ext uri="{FF2B5EF4-FFF2-40B4-BE49-F238E27FC236}">
                <a16:creationId xmlns:a16="http://schemas.microsoft.com/office/drawing/2014/main" id="{30A13FF5-2B34-49F1-7DA6-293CD84CA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477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CA57385-4047-A5CE-F500-59CFA42FB87B}"/>
              </a:ext>
            </a:extLst>
          </p:cNvPr>
          <p:cNvSpPr txBox="1"/>
          <p:nvPr/>
        </p:nvSpPr>
        <p:spPr>
          <a:xfrm>
            <a:off x="539882" y="3396576"/>
            <a:ext cx="480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CB0DC8-DE2C-7FA9-478D-B3B0EB17A923}"/>
              </a:ext>
            </a:extLst>
          </p:cNvPr>
          <p:cNvSpPr txBox="1"/>
          <p:nvPr/>
        </p:nvSpPr>
        <p:spPr>
          <a:xfrm>
            <a:off x="539882" y="3872064"/>
            <a:ext cx="386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1127">
            <a:extLst>
              <a:ext uri="{FF2B5EF4-FFF2-40B4-BE49-F238E27FC236}">
                <a16:creationId xmlns:a16="http://schemas.microsoft.com/office/drawing/2014/main" id="{13DE9A39-B2FE-8D20-548E-5B72D7A66043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3361038"/>
            <a:ext cx="164402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0" name="yt_shape_11130"/>
          <p:cNvSpPr txBox="1"/>
          <p:nvPr/>
        </p:nvSpPr>
        <p:spPr>
          <a:xfrm>
            <a:off x="540119" y="208361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轴的垂线交直线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132" name="yt_shape_11132"/>
          <p:cNvSpPr txBox="1"/>
          <p:nvPr/>
        </p:nvSpPr>
        <p:spPr>
          <a:xfrm>
            <a:off x="4815824" y="4635806"/>
            <a:ext cx="2164823" cy="17109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500" b="0" i="0" u="none" spc="-9500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en-US" altLang="zh-CN" sz="9500" b="0" i="0" u="none" spc="14506">
                <a:solidFill>
                  <a:srgbClr val="1EE3CF"/>
                </a:solidFill>
                <a:effectLst/>
                <a:latin typeface="Times New Roman" pitchFamily="95"/>
                <a:ea typeface="宋体" pitchFamily="95"/>
                <a:cs typeface="宋体" pitchFamily="9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131" name="yt_image_11131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4151" y="4448517"/>
            <a:ext cx="2143436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34" name="yt_shape_11134"/>
              <p:cNvSpPr txBox="1"/>
              <p:nvPr/>
            </p:nvSpPr>
            <p:spPr>
              <a:xfrm>
                <a:off x="540000" y="6583555"/>
                <a:ext cx="8664616" cy="7664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1134" name="yt_shape_111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583555"/>
                <a:ext cx="8664616" cy="766492"/>
              </a:xfrm>
              <a:prstGeom prst="rect">
                <a:avLst/>
              </a:prstGeom>
              <a:blipFill>
                <a:blip r:embed="rId3"/>
                <a:stretch>
                  <a:fillRect l="-2182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ECDD1C-8F8B-30DC-41D2-483FBC6BF1FB}"/>
              </a:ext>
            </a:extLst>
          </p:cNvPr>
          <p:cNvSpPr txBox="1"/>
          <p:nvPr/>
        </p:nvSpPr>
        <p:spPr>
          <a:xfrm>
            <a:off x="450108" y="2036807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08C897-3526-391C-E234-0CDF9C280483}"/>
              </a:ext>
            </a:extLst>
          </p:cNvPr>
          <p:cNvSpPr txBox="1"/>
          <p:nvPr/>
        </p:nvSpPr>
        <p:spPr>
          <a:xfrm>
            <a:off x="450108" y="2512295"/>
            <a:ext cx="1851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21703F-2F6E-17CC-7AA1-1F07EBD5B179}"/>
              </a:ext>
            </a:extLst>
          </p:cNvPr>
          <p:cNvSpPr txBox="1"/>
          <p:nvPr/>
        </p:nvSpPr>
        <p:spPr>
          <a:xfrm>
            <a:off x="450108" y="2987783"/>
            <a:ext cx="1121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），过点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轴的垂线交直线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A5958AB-928A-7857-4B1F-075283024936}"/>
              </a:ext>
            </a:extLst>
          </p:cNvPr>
          <p:cNvSpPr txBox="1"/>
          <p:nvPr/>
        </p:nvSpPr>
        <p:spPr>
          <a:xfrm>
            <a:off x="450108" y="346327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则点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t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BAC991-3F95-3620-EC2E-D5B26011639A}"/>
              </a:ext>
            </a:extLst>
          </p:cNvPr>
          <p:cNvSpPr txBox="1"/>
          <p:nvPr/>
        </p:nvSpPr>
        <p:spPr>
          <a:xfrm>
            <a:off x="450108" y="3938759"/>
            <a:ext cx="6104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3446FF-9A36-679E-389B-7F3F53D2699E}"/>
                  </a:ext>
                </a:extLst>
              </p:cNvPr>
              <p:cNvSpPr txBox="1"/>
              <p:nvPr/>
            </p:nvSpPr>
            <p:spPr>
              <a:xfrm>
                <a:off x="450108" y="4448517"/>
                <a:ext cx="8659304" cy="852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F3446FF-9A36-679E-389B-7F3F53D26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48517"/>
                <a:ext cx="8659304" cy="852691"/>
              </a:xfrm>
              <a:prstGeom prst="rect">
                <a:avLst/>
              </a:prstGeom>
              <a:blipFill>
                <a:blip r:embed="rId4"/>
                <a:stretch>
                  <a:fillRect l="-1127" r="-1056" b="-5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1124">
            <a:extLst>
              <a:ext uri="{FF2B5EF4-FFF2-40B4-BE49-F238E27FC236}">
                <a16:creationId xmlns:a16="http://schemas.microsoft.com/office/drawing/2014/main" id="{98F08567-7F4D-506C-EBB5-71A22D2CFA39}"/>
              </a:ext>
            </a:extLst>
          </p:cNvPr>
          <p:cNvSpPr txBox="1"/>
          <p:nvPr/>
        </p:nvSpPr>
        <p:spPr>
          <a:xfrm>
            <a:off x="551384" y="10084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是第四象限内抛物线上的一个动点，连接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面积的最大值及此时点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BE1B03F-C327-FDD7-8909-8B0F6664525A}"/>
                  </a:ext>
                </a:extLst>
              </p:cNvPr>
              <p:cNvSpPr txBox="1"/>
              <p:nvPr/>
            </p:nvSpPr>
            <p:spPr>
              <a:xfrm>
                <a:off x="479376" y="5283145"/>
                <a:ext cx="5351526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BE1B03F-C327-FDD7-8909-8B0F666452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283145"/>
                <a:ext cx="5351526" cy="764172"/>
              </a:xfrm>
              <a:prstGeom prst="rect">
                <a:avLst/>
              </a:prstGeom>
              <a:blipFill>
                <a:blip r:embed="rId5"/>
                <a:stretch>
                  <a:fillRect l="-1822" r="-1708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B94CF0B-D2AE-03FA-42A2-E627476D01CF}"/>
                  </a:ext>
                </a:extLst>
              </p:cNvPr>
              <p:cNvSpPr txBox="1"/>
              <p:nvPr/>
            </p:nvSpPr>
            <p:spPr>
              <a:xfrm>
                <a:off x="479376" y="6011041"/>
                <a:ext cx="5372798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此时，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的面积最大，最大值为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B94CF0B-D2AE-03FA-42A2-E627476D0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011041"/>
                <a:ext cx="5372798" cy="730327"/>
              </a:xfrm>
              <a:prstGeom prst="rect">
                <a:avLst/>
              </a:prstGeom>
              <a:blipFill>
                <a:blip r:embed="rId6"/>
                <a:stretch>
                  <a:fillRect l="-1816" r="-181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1127">
            <a:extLst>
              <a:ext uri="{FF2B5EF4-FFF2-40B4-BE49-F238E27FC236}">
                <a16:creationId xmlns:a16="http://schemas.microsoft.com/office/drawing/2014/main" id="{407E42F8-3C91-F64C-8932-7AFBD5E37EF1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53858" y="1917086"/>
            <a:ext cx="164402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5" name="yt_shape_11125"/>
          <p:cNvSpPr txBox="1"/>
          <p:nvPr/>
        </p:nvSpPr>
        <p:spPr>
          <a:xfrm>
            <a:off x="540000" y="10527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是抛物线对称轴上的动点，点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是抛物线上的动点，是否存在以点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为顶点的四边形是平行四边形？若存在，求出点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的坐标；若不存在，试说明理由；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yt_shape_11140">
                <a:extLst>
                  <a:ext uri="{FF2B5EF4-FFF2-40B4-BE49-F238E27FC236}">
                    <a16:creationId xmlns:a16="http://schemas.microsoft.com/office/drawing/2014/main" id="{4556DFB7-3F9C-A4EF-F01C-872996D284A3}"/>
                  </a:ext>
                </a:extLst>
              </p:cNvPr>
              <p:cNvSpPr txBox="1"/>
              <p:nvPr/>
            </p:nvSpPr>
            <p:spPr>
              <a:xfrm>
                <a:off x="540000" y="2557457"/>
                <a:ext cx="8459047" cy="1696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为对角线，利用中点坐标公式得，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5" name="yt_shape_11140">
                <a:extLst>
                  <a:ext uri="{FF2B5EF4-FFF2-40B4-BE49-F238E27FC236}">
                    <a16:creationId xmlns:a16="http://schemas.microsoft.com/office/drawing/2014/main" id="{4556DFB7-3F9C-A4EF-F01C-872996D28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7457"/>
                <a:ext cx="8459047" cy="1696811"/>
              </a:xfrm>
              <a:prstGeom prst="rect">
                <a:avLst/>
              </a:prstGeom>
              <a:blipFill>
                <a:blip r:embed="rId2"/>
                <a:stretch>
                  <a:fillRect l="-2235" t="-3237" r="-1298" b="-10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1142">
                <a:extLst>
                  <a:ext uri="{FF2B5EF4-FFF2-40B4-BE49-F238E27FC236}">
                    <a16:creationId xmlns:a16="http://schemas.microsoft.com/office/drawing/2014/main" id="{3D80598C-97A1-A1FF-4F6B-97C7B467B54F}"/>
                  </a:ext>
                </a:extLst>
              </p:cNvPr>
              <p:cNvSpPr txBox="1"/>
              <p:nvPr/>
            </p:nvSpPr>
            <p:spPr>
              <a:xfrm>
                <a:off x="540000" y="4305056"/>
                <a:ext cx="5334794" cy="122283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为对角线，利用中点坐标公式得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6" name="yt_shape_11142">
                <a:extLst>
                  <a:ext uri="{FF2B5EF4-FFF2-40B4-BE49-F238E27FC236}">
                    <a16:creationId xmlns:a16="http://schemas.microsoft.com/office/drawing/2014/main" id="{3D80598C-97A1-A1FF-4F6B-97C7B467B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5056"/>
                <a:ext cx="5334794" cy="1222835"/>
              </a:xfrm>
              <a:prstGeom prst="rect">
                <a:avLst/>
              </a:prstGeom>
              <a:blipFill>
                <a:blip r:embed="rId3"/>
                <a:stretch>
                  <a:fillRect l="-3543" t="-3980" r="-2514" b="-5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144">
            <a:extLst>
              <a:ext uri="{FF2B5EF4-FFF2-40B4-BE49-F238E27FC236}">
                <a16:creationId xmlns:a16="http://schemas.microsoft.com/office/drawing/2014/main" id="{2A6DBCB5-C5FA-88C2-7F98-05D7BD7D35C8}"/>
              </a:ext>
            </a:extLst>
          </p:cNvPr>
          <p:cNvSpPr txBox="1"/>
          <p:nvPr/>
        </p:nvSpPr>
        <p:spPr>
          <a:xfrm>
            <a:off x="540000" y="5578679"/>
            <a:ext cx="6788718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47F956B-9E4F-6884-A61C-85E575F3DC54}"/>
              </a:ext>
            </a:extLst>
          </p:cNvPr>
          <p:cNvSpPr txBox="1"/>
          <p:nvPr/>
        </p:nvSpPr>
        <p:spPr>
          <a:xfrm>
            <a:off x="449989" y="2510651"/>
            <a:ext cx="6565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为对角线，利用中点坐标公式得，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2F906A-F446-27EB-2327-FDD50969616D}"/>
                  </a:ext>
                </a:extLst>
              </p:cNvPr>
              <p:cNvSpPr txBox="1"/>
              <p:nvPr/>
            </p:nvSpPr>
            <p:spPr>
              <a:xfrm>
                <a:off x="449989" y="2986139"/>
                <a:ext cx="4401248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A2F906A-F446-27EB-2327-FDD509696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6139"/>
                <a:ext cx="4401248" cy="874154"/>
              </a:xfrm>
              <a:prstGeom prst="rect">
                <a:avLst/>
              </a:prstGeom>
              <a:blipFill>
                <a:blip r:embed="rId4"/>
                <a:stretch>
                  <a:fillRect r="-2216" b="-2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ABC5A95-5706-27D6-3E7D-36F0BC2AACA0}"/>
              </a:ext>
            </a:extLst>
          </p:cNvPr>
          <p:cNvSpPr txBox="1"/>
          <p:nvPr/>
        </p:nvSpPr>
        <p:spPr>
          <a:xfrm>
            <a:off x="449989" y="3766681"/>
            <a:ext cx="8557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C6564E1-4109-872B-57AB-44C3DA157C23}"/>
              </a:ext>
            </a:extLst>
          </p:cNvPr>
          <p:cNvSpPr txBox="1"/>
          <p:nvPr/>
        </p:nvSpPr>
        <p:spPr>
          <a:xfrm>
            <a:off x="449989" y="4258250"/>
            <a:ext cx="546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为对角线，利用中点坐标公式得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34B991B-472B-0228-01F7-25887878B2C8}"/>
                  </a:ext>
                </a:extLst>
              </p:cNvPr>
              <p:cNvSpPr txBox="1"/>
              <p:nvPr/>
            </p:nvSpPr>
            <p:spPr>
              <a:xfrm>
                <a:off x="449989" y="4733738"/>
                <a:ext cx="4401248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3+1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0+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34B991B-472B-0228-01F7-25887878B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3738"/>
                <a:ext cx="4401248" cy="829133"/>
              </a:xfrm>
              <a:prstGeom prst="rect">
                <a:avLst/>
              </a:prstGeom>
              <a:blipFill>
                <a:blip r:embed="rId5"/>
                <a:stretch>
                  <a:fillRect r="-2216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4FA12AD-B099-6F7D-5A63-3250F646C9FD}"/>
              </a:ext>
            </a:extLst>
          </p:cNvPr>
          <p:cNvSpPr txBox="1"/>
          <p:nvPr/>
        </p:nvSpPr>
        <p:spPr>
          <a:xfrm>
            <a:off x="449989" y="5531873"/>
            <a:ext cx="1604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A40FAF7-9B1C-5DC7-BFDC-E051A2AF8B35}"/>
              </a:ext>
            </a:extLst>
          </p:cNvPr>
          <p:cNvSpPr txBox="1"/>
          <p:nvPr/>
        </p:nvSpPr>
        <p:spPr>
          <a:xfrm>
            <a:off x="449989" y="6007361"/>
            <a:ext cx="6828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1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1" strike="noStrike" kern="1200" cap="none" spc="0" normalizeH="0" baseline="-2500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5" name="yt_image_11127">
            <a:extLst>
              <a:ext uri="{FF2B5EF4-FFF2-40B4-BE49-F238E27FC236}">
                <a16:creationId xmlns:a16="http://schemas.microsoft.com/office/drawing/2014/main" id="{A599736E-2361-5683-3583-4C202E66C90A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81665" y="2557457"/>
            <a:ext cx="1644021" cy="198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4608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2950</Words>
  <Application>Microsoft Office PowerPoint</Application>
  <PresentationFormat>宽屏</PresentationFormat>
  <Paragraphs>182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2023-10-21T02:40:39Z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