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7" r:id="rId5"/>
    <p:sldId id="368" r:id="rId6"/>
    <p:sldId id="373" r:id="rId7"/>
    <p:sldId id="376" r:id="rId8"/>
    <p:sldId id="377" r:id="rId9"/>
    <p:sldId id="379" r:id="rId10"/>
    <p:sldId id="378" r:id="rId11"/>
    <p:sldId id="380" r:id="rId12"/>
    <p:sldId id="256" r:id="rId13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3" d="100"/>
          <a:sy n="53" d="100"/>
        </p:scale>
        <p:origin x="72" y="135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19" name="yt_shape_16019"/>
          <p:cNvSpPr txBox="1"/>
          <p:nvPr/>
        </p:nvSpPr>
        <p:spPr>
          <a:xfrm>
            <a:off x="540000" y="1356389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一、选择题（每小题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6020" name="yt_shape_16020"/>
          <p:cNvSpPr txBox="1"/>
          <p:nvPr/>
        </p:nvSpPr>
        <p:spPr>
          <a:xfrm>
            <a:off x="540000" y="1835692"/>
            <a:ext cx="38391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下列说法正确的是（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6021" name="yt_table_1602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6694997"/>
              </p:ext>
            </p:extLst>
          </p:nvPr>
        </p:nvGraphicFramePr>
        <p:xfrm>
          <a:off x="540000" y="2314995"/>
          <a:ext cx="9626600" cy="1901952"/>
        </p:xfrm>
        <a:graphic>
          <a:graphicData uri="http://schemas.openxmlformats.org/drawingml/2006/table">
            <a:tbl>
              <a:tblPr/>
              <a:tblGrid>
                <a:gridCol w="9626600">
                  <a:extLst>
                    <a:ext uri="{9D8B030D-6E8A-4147-A177-3AD203B41FA5}">
                      <a16:colId xmlns:a16="http://schemas.microsoft.com/office/drawing/2014/main" val="109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任意画一个三角形，其内角和为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360°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是随机事件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已知某篮球运动员投篮投中的概率为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0.6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，则他投十次一定投中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抽样调查选取样本时，所选样本可按自己的喜好选取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检测某城市的空气质量，可采用抽样调查法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3"/>
                  </a:ext>
                </a:extLst>
              </a:tr>
            </a:tbl>
          </a:graphicData>
        </a:graphic>
      </p:graphicFrame>
      <p:sp>
        <p:nvSpPr>
          <p:cNvPr id="16023" name="yt_shape_16023"/>
          <p:cNvSpPr txBox="1"/>
          <p:nvPr/>
        </p:nvSpPr>
        <p:spPr>
          <a:xfrm>
            <a:off x="540119" y="426731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（宜昌市中考）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九（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）班在参加学校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接力赛时，安排了甲、乙、丙、丁四位选手，他们的顺序由抽签随机决定，则甲跑第一棒的概率为（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6024" name="yt_table_16024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62192578"/>
                  </p:ext>
                </p:extLst>
              </p:nvPr>
            </p:nvGraphicFramePr>
            <p:xfrm>
              <a:off x="540000" y="5226750"/>
              <a:ext cx="6824029" cy="635000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975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976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977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97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84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6024" name="yt_table_16024" descr="{&quot;rangeId&quot;:3,&quot;type&quot;:&quot;Option&quot;}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62192578"/>
                  </p:ext>
                </p:extLst>
              </p:nvPr>
            </p:nvGraphicFramePr>
            <p:xfrm>
              <a:off x="540000" y="5226750"/>
              <a:ext cx="6824029" cy="635000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975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976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977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978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2215" r="-15253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2215" r="-5253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75301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8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2D5AE42-8D28-599C-74AB-F7EBD691B86B}"/>
              </a:ext>
            </a:extLst>
          </p:cNvPr>
          <p:cNvSpPr txBox="1"/>
          <p:nvPr/>
        </p:nvSpPr>
        <p:spPr>
          <a:xfrm>
            <a:off x="3574189" y="178888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8A77BB9-79DD-A6A0-1768-7A468A9FD55B}"/>
              </a:ext>
            </a:extLst>
          </p:cNvPr>
          <p:cNvSpPr txBox="1"/>
          <p:nvPr/>
        </p:nvSpPr>
        <p:spPr>
          <a:xfrm>
            <a:off x="9441707" y="469599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82" name="yt_shape_16082"/>
          <p:cNvSpPr txBox="1"/>
          <p:nvPr/>
        </p:nvSpPr>
        <p:spPr>
          <a:xfrm>
            <a:off x="540000" y="1400200"/>
            <a:ext cx="80278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）如图所示，将圆锥侧面展开，线段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为所求最短路线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6084" name="yt_shape_16084"/>
          <p:cNvSpPr txBox="1"/>
          <p:nvPr/>
        </p:nvSpPr>
        <p:spPr>
          <a:xfrm>
            <a:off x="5325776" y="2031867"/>
            <a:ext cx="1136401" cy="139576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750" b="0" i="0" u="none" spc="-7750">
                <a:solidFill>
                  <a:srgbClr val="1EE3CF"/>
                </a:solidFill>
                <a:effectLst/>
                <a:latin typeface="Times New Roman" pitchFamily="78"/>
                <a:ea typeface="宋体" pitchFamily="78"/>
                <a:cs typeface="宋体" pitchFamily="78"/>
              </a:rPr>
              <a:t> </a:t>
            </a:r>
            <a:r>
              <a:rPr lang="en-US" altLang="zh-CN" sz="7750" b="0" i="0" u="none" spc="6924">
                <a:solidFill>
                  <a:srgbClr val="1EE3CF"/>
                </a:solidFill>
                <a:effectLst/>
                <a:latin typeface="Times New Roman" pitchFamily="78"/>
                <a:ea typeface="宋体" pitchFamily="78"/>
                <a:cs typeface="宋体" pitchFamily="78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6083" name="yt_image_1608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25776" y="2031867"/>
            <a:ext cx="1123531" cy="1540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086" name="yt_shape_16086"/>
          <p:cNvSpPr txBox="1"/>
          <p:nvPr/>
        </p:nvSpPr>
        <p:spPr>
          <a:xfrm>
            <a:off x="540000" y="3623079"/>
            <a:ext cx="58413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由条件得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为弧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的中点，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6087" name="yt_shape_16087"/>
          <p:cNvSpPr txBox="1"/>
          <p:nvPr/>
        </p:nvSpPr>
        <p:spPr>
          <a:xfrm>
            <a:off x="540000" y="4102382"/>
            <a:ext cx="25503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088" name="yt_shape_16088"/>
              <p:cNvSpPr txBox="1"/>
              <p:nvPr/>
            </p:nvSpPr>
            <p:spPr>
              <a:xfrm>
                <a:off x="540000" y="4581685"/>
                <a:ext cx="5678029" cy="7197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6088" name="yt_shape_16088" descr="{&quot;rangeId&quot;:2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81685"/>
                <a:ext cx="5678029" cy="719749"/>
              </a:xfrm>
              <a:prstGeom prst="rect">
                <a:avLst/>
              </a:prstGeom>
              <a:blipFill>
                <a:blip r:embed="rId3"/>
                <a:stretch>
                  <a:fillRect l="-3330" r="-1719" b="-135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090" name="yt_shape_16090"/>
              <p:cNvSpPr txBox="1"/>
              <p:nvPr/>
            </p:nvSpPr>
            <p:spPr>
              <a:xfrm>
                <a:off x="540000" y="5352222"/>
                <a:ext cx="4671279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所以这条路线的最短路程为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6090" name="yt_shape_16090" descr="{&quot;rangeId&quot;:2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352222"/>
                <a:ext cx="4671279" cy="465577"/>
              </a:xfrm>
              <a:prstGeom prst="rect">
                <a:avLst/>
              </a:prstGeom>
              <a:blipFill>
                <a:blip r:embed="rId4"/>
                <a:stretch>
                  <a:fillRect l="-4047" t="-5263" r="-2742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3BCDDBA-120F-15B5-934E-D394AA39C694}"/>
              </a:ext>
            </a:extLst>
          </p:cNvPr>
          <p:cNvSpPr txBox="1"/>
          <p:nvPr/>
        </p:nvSpPr>
        <p:spPr>
          <a:xfrm>
            <a:off x="449989" y="1353394"/>
            <a:ext cx="8130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）如图所示，将圆锥侧面展开，线段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为所求最短路线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B4B8896-474D-6CE0-3383-192DD79D46EB}"/>
              </a:ext>
            </a:extLst>
          </p:cNvPr>
          <p:cNvSpPr txBox="1"/>
          <p:nvPr/>
        </p:nvSpPr>
        <p:spPr>
          <a:xfrm>
            <a:off x="449989" y="3576273"/>
            <a:ext cx="59649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由条件得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为弧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AC236CB-E8C1-7BA6-3C63-D5AE8DECAE06}"/>
              </a:ext>
            </a:extLst>
          </p:cNvPr>
          <p:cNvSpPr txBox="1"/>
          <p:nvPr/>
        </p:nvSpPr>
        <p:spPr>
          <a:xfrm>
            <a:off x="449989" y="4055576"/>
            <a:ext cx="27057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1B5DD38-973D-B009-7D9B-E3D70B71B264}"/>
                  </a:ext>
                </a:extLst>
              </p:cNvPr>
              <p:cNvSpPr txBox="1"/>
              <p:nvPr/>
            </p:nvSpPr>
            <p:spPr>
              <a:xfrm>
                <a:off x="449989" y="4534879"/>
                <a:ext cx="5803201" cy="8064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sin60°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0, 'mathAnswerShape': 1}">
                <a:extLst>
                  <a:ext uri="{FF2B5EF4-FFF2-40B4-BE49-F238E27FC236}">
                    <a16:creationId xmlns:a16="http://schemas.microsoft.com/office/drawing/2014/main" id="{11B5DD38-973D-B009-7D9B-E3D70B71B2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34879"/>
                <a:ext cx="5803201" cy="806400"/>
              </a:xfrm>
              <a:prstGeom prst="rect">
                <a:avLst/>
              </a:prstGeom>
              <a:blipFill>
                <a:blip r:embed="rId5"/>
                <a:stretch>
                  <a:fillRect l="-1681" r="-1050" b="-7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1DEA857-3E50-24A5-0FA8-C8A4BBBCDE0B}"/>
                  </a:ext>
                </a:extLst>
              </p:cNvPr>
              <p:cNvSpPr txBox="1"/>
              <p:nvPr/>
            </p:nvSpPr>
            <p:spPr>
              <a:xfrm>
                <a:off x="449989" y="5305416"/>
                <a:ext cx="4806188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所以这条路线的最短路程为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0, 'mathAnswerShape': 1}">
                <a:extLst>
                  <a:ext uri="{FF2B5EF4-FFF2-40B4-BE49-F238E27FC236}">
                    <a16:creationId xmlns:a16="http://schemas.microsoft.com/office/drawing/2014/main" id="{31DEA857-3E50-24A5-0FA8-C8A4BBBCDE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05416"/>
                <a:ext cx="4806188" cy="554686"/>
              </a:xfrm>
              <a:prstGeom prst="rect">
                <a:avLst/>
              </a:prstGeom>
              <a:blipFill>
                <a:blip r:embed="rId6"/>
                <a:stretch>
                  <a:fillRect l="-2030" r="-1777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25" name="yt_shape_16025"/>
          <p:cNvSpPr txBox="1"/>
          <p:nvPr/>
        </p:nvSpPr>
        <p:spPr>
          <a:xfrm>
            <a:off x="540119" y="104016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（烟台市中考）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个棱长为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的小正方体组成的几何体如图放置，一面着地，两面靠墙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如果要将露出来的部分涂色，则涂色部分的面积为（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6027" name="yt_table_1602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9682747"/>
              </p:ext>
            </p:extLst>
          </p:nvPr>
        </p:nvGraphicFramePr>
        <p:xfrm>
          <a:off x="540000" y="1999597"/>
          <a:ext cx="9310054" cy="475488"/>
        </p:xfrm>
        <a:graphic>
          <a:graphicData uri="http://schemas.openxmlformats.org/drawingml/2006/table">
            <a:tbl>
              <a:tblPr/>
              <a:tblGrid>
                <a:gridCol w="2719705">
                  <a:extLst>
                    <a:ext uri="{9D8B030D-6E8A-4147-A177-3AD203B41FA5}">
                      <a16:colId xmlns:a16="http://schemas.microsoft.com/office/drawing/2014/main" val="10979"/>
                    </a:ext>
                  </a:extLst>
                </a:gridCol>
                <a:gridCol w="2702243">
                  <a:extLst>
                    <a:ext uri="{9D8B030D-6E8A-4147-A177-3AD203B41FA5}">
                      <a16:colId xmlns:a16="http://schemas.microsoft.com/office/drawing/2014/main" val="10980"/>
                    </a:ext>
                  </a:extLst>
                </a:gridCol>
                <a:gridCol w="2702243">
                  <a:extLst>
                    <a:ext uri="{9D8B030D-6E8A-4147-A177-3AD203B41FA5}">
                      <a16:colId xmlns:a16="http://schemas.microsoft.com/office/drawing/2014/main" val="10981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9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5"/>
                  </a:ext>
                </a:extLst>
              </a:tr>
            </a:tbl>
          </a:graphicData>
        </a:graphic>
      </p:graphicFrame>
      <p:pic>
        <p:nvPicPr>
          <p:cNvPr id="16026" name="yt_image_16026_skip" title="H_114.48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58743" y="1999597"/>
            <a:ext cx="1891157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029" name="yt_shape_16029"/>
          <p:cNvSpPr txBox="1"/>
          <p:nvPr/>
        </p:nvSpPr>
        <p:spPr>
          <a:xfrm>
            <a:off x="540119" y="350428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（杭州市中考）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已知某几何体的三视图（单位：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）如图所示，则该几何体的侧面积等于（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6031" name="yt_table_1603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8287"/>
              </p:ext>
            </p:extLst>
          </p:nvPr>
        </p:nvGraphicFramePr>
        <p:xfrm>
          <a:off x="540000" y="5702454"/>
          <a:ext cx="9911716" cy="475488"/>
        </p:xfrm>
        <a:graphic>
          <a:graphicData uri="http://schemas.openxmlformats.org/drawingml/2006/table">
            <a:tbl>
              <a:tblPr/>
              <a:tblGrid>
                <a:gridCol w="2719705">
                  <a:extLst>
                    <a:ext uri="{9D8B030D-6E8A-4147-A177-3AD203B41FA5}">
                      <a16:colId xmlns:a16="http://schemas.microsoft.com/office/drawing/2014/main" val="10983"/>
                    </a:ext>
                  </a:extLst>
                </a:gridCol>
                <a:gridCol w="2702243">
                  <a:extLst>
                    <a:ext uri="{9D8B030D-6E8A-4147-A177-3AD203B41FA5}">
                      <a16:colId xmlns:a16="http://schemas.microsoft.com/office/drawing/2014/main" val="10984"/>
                    </a:ext>
                  </a:extLst>
                </a:gridCol>
                <a:gridCol w="2702243">
                  <a:extLst>
                    <a:ext uri="{9D8B030D-6E8A-4147-A177-3AD203B41FA5}">
                      <a16:colId xmlns:a16="http://schemas.microsoft.com/office/drawing/2014/main" val="10985"/>
                    </a:ext>
                  </a:extLst>
                </a:gridCol>
                <a:gridCol w="1787525">
                  <a:extLst>
                    <a:ext uri="{9D8B030D-6E8A-4147-A177-3AD203B41FA5}">
                      <a16:colId xmlns:a16="http://schemas.microsoft.com/office/drawing/2014/main" val="109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A.12πcm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B.15πcm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C.24πcm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D.30πcm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6"/>
                  </a:ext>
                </a:extLst>
              </a:tr>
            </a:tbl>
          </a:graphicData>
        </a:graphic>
      </p:graphicFrame>
      <p:pic>
        <p:nvPicPr>
          <p:cNvPr id="16030" name="yt_image_16030_skip" title="H_97.56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69135" y="4463716"/>
            <a:ext cx="2851909" cy="123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E9DA525-ECB3-D58F-ED29-51959874E1C3}"/>
              </a:ext>
            </a:extLst>
          </p:cNvPr>
          <p:cNvSpPr txBox="1"/>
          <p:nvPr/>
        </p:nvSpPr>
        <p:spPr>
          <a:xfrm>
            <a:off x="8603507" y="146884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7F84683-8431-20CE-2B4F-A76BA433F2DE}"/>
              </a:ext>
            </a:extLst>
          </p:cNvPr>
          <p:cNvSpPr txBox="1"/>
          <p:nvPr/>
        </p:nvSpPr>
        <p:spPr>
          <a:xfrm>
            <a:off x="2126508" y="393296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33" name="yt_shape_16033"/>
          <p:cNvSpPr txBox="1"/>
          <p:nvPr/>
        </p:nvSpPr>
        <p:spPr>
          <a:xfrm>
            <a:off x="540119" y="957764"/>
            <a:ext cx="11111999" cy="28291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（邵阳市中考）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所示，平整的地面上有一个不规则图案（图中阴影部分），小明想了解该图案的面积是多少，他采取了以下办法：用一个长为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的长方形，将不规则图案围起来，然后在适当位置随机地朝长方形区域扔小球，并记录小球落在不规则图案上的次数（球扔在界线上或长方形区域外不计试验结果），他将若干次有效试验的结果绘制成了图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所示的折线统计图，由此他估计不规则图案的面积大约为（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6040" name="yt_table_1604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4748557"/>
              </p:ext>
            </p:extLst>
          </p:nvPr>
        </p:nvGraphicFramePr>
        <p:xfrm>
          <a:off x="539880" y="5784853"/>
          <a:ext cx="8146416" cy="475488"/>
        </p:xfrm>
        <a:graphic>
          <a:graphicData uri="http://schemas.openxmlformats.org/drawingml/2006/table">
            <a:tbl>
              <a:tblPr/>
              <a:tblGrid>
                <a:gridCol w="2278380">
                  <a:extLst>
                    <a:ext uri="{9D8B030D-6E8A-4147-A177-3AD203B41FA5}">
                      <a16:colId xmlns:a16="http://schemas.microsoft.com/office/drawing/2014/main" val="10987"/>
                    </a:ext>
                  </a:extLst>
                </a:gridCol>
                <a:gridCol w="2260918">
                  <a:extLst>
                    <a:ext uri="{9D8B030D-6E8A-4147-A177-3AD203B41FA5}">
                      <a16:colId xmlns:a16="http://schemas.microsoft.com/office/drawing/2014/main" val="10988"/>
                    </a:ext>
                  </a:extLst>
                </a:gridCol>
                <a:gridCol w="2260918">
                  <a:extLst>
                    <a:ext uri="{9D8B030D-6E8A-4147-A177-3AD203B41FA5}">
                      <a16:colId xmlns:a16="http://schemas.microsoft.com/office/drawing/2014/main" val="10989"/>
                    </a:ext>
                  </a:extLst>
                </a:gridCol>
                <a:gridCol w="1346200">
                  <a:extLst>
                    <a:ext uri="{9D8B030D-6E8A-4147-A177-3AD203B41FA5}">
                      <a16:colId xmlns:a16="http://schemas.microsoft.com/office/drawing/2014/main" val="109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A.6m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B.7m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C.8m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D.9m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7"/>
                  </a:ext>
                </a:extLst>
              </a:tr>
            </a:tbl>
          </a:graphicData>
        </a:graphic>
      </p:graphicFrame>
      <p:grpSp>
        <p:nvGrpSpPr>
          <p:cNvPr id="16034" name="yt_shape_16034_skip" title="H_112.81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9880" y="3837724"/>
            <a:ext cx="1380448" cy="1432701"/>
            <a:chOff x="0" y="0"/>
            <a:chExt cx="1380448" cy="1432701"/>
          </a:xfrm>
        </p:grpSpPr>
        <p:pic>
          <p:nvPicPr>
            <p:cNvPr id="2" name="yt_image_16034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80448" cy="10367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036" name="yt_shape_16036"/>
            <p:cNvSpPr txBox="1"/>
            <p:nvPr/>
          </p:nvSpPr>
          <p:spPr>
            <a:xfrm>
              <a:off x="461675" y="1072701"/>
              <a:ext cx="49309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图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</a:p>
          </p:txBody>
        </p:sp>
      </p:grpSp>
      <p:grpSp>
        <p:nvGrpSpPr>
          <p:cNvPr id="16037" name="yt_shape_16037_skip" title="H_149.3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970813" y="3837724"/>
            <a:ext cx="3255759" cy="1896759"/>
            <a:chOff x="0" y="0"/>
            <a:chExt cx="3255759" cy="1896759"/>
          </a:xfrm>
        </p:grpSpPr>
        <p:pic>
          <p:nvPicPr>
            <p:cNvPr id="3" name="yt_image_16037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3255759" cy="15007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039" name="yt_shape_16039"/>
            <p:cNvSpPr txBox="1"/>
            <p:nvPr/>
          </p:nvSpPr>
          <p:spPr>
            <a:xfrm>
              <a:off x="1399330" y="1536759"/>
              <a:ext cx="49309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图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ABD2355F-027F-9543-6981-84CC0880066B}"/>
              </a:ext>
            </a:extLst>
          </p:cNvPr>
          <p:cNvSpPr txBox="1"/>
          <p:nvPr/>
        </p:nvSpPr>
        <p:spPr>
          <a:xfrm>
            <a:off x="3040908" y="328839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42" name="yt_shape_16042"/>
          <p:cNvSpPr txBox="1"/>
          <p:nvPr/>
        </p:nvSpPr>
        <p:spPr>
          <a:xfrm>
            <a:off x="540000" y="90000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二、填空题（每小题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6043" name="yt_shape_16043"/>
          <p:cNvSpPr txBox="1"/>
          <p:nvPr/>
        </p:nvSpPr>
        <p:spPr>
          <a:xfrm>
            <a:off x="540119" y="13793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如图，是一个四棱锥及它的三视图，其中，图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（或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是它的主视图，图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（或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是它的左视图，图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是它的俯视图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6044" name="yt_image_16044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26996" y="2491102"/>
            <a:ext cx="4538007" cy="106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6046" name="yt_shape_16046"/>
              <p:cNvSpPr txBox="1"/>
              <p:nvPr/>
            </p:nvSpPr>
            <p:spPr>
              <a:xfrm>
                <a:off x="540119" y="3611502"/>
                <a:ext cx="11111999" cy="11228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（怀化市中考）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在一个不透明的盒子中，有五个完全相同的小球，把它们分别标号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随机摸出一个小球，摸出的小球标号为奇数的概率是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6046" name="yt_shape_16046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611502"/>
                <a:ext cx="11111999" cy="1122871"/>
              </a:xfrm>
              <a:prstGeom prst="rect">
                <a:avLst/>
              </a:prstGeom>
              <a:blipFill>
                <a:blip r:embed="rId3"/>
                <a:stretch>
                  <a:fillRect l="-1701" t="-4324" b="-8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048" name="yt_shape_16048"/>
          <p:cNvSpPr txBox="1"/>
          <p:nvPr/>
        </p:nvSpPr>
        <p:spPr>
          <a:xfrm>
            <a:off x="540000" y="4785161"/>
            <a:ext cx="90954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如图是一个几何体的三视图，则这个几何体的侧面积是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6049" name="yt_image_16049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03995" y="5264464"/>
            <a:ext cx="2984009" cy="1080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8F143C9-B410-459C-BC69-6E215DA19B1F}"/>
              </a:ext>
            </a:extLst>
          </p:cNvPr>
          <p:cNvSpPr txBox="1"/>
          <p:nvPr/>
        </p:nvSpPr>
        <p:spPr>
          <a:xfrm>
            <a:off x="7079507" y="1332497"/>
            <a:ext cx="1483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（或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D0160B2-2E36-0707-C297-9DAC5838CF09}"/>
              </a:ext>
            </a:extLst>
          </p:cNvPr>
          <p:cNvSpPr txBox="1"/>
          <p:nvPr/>
        </p:nvSpPr>
        <p:spPr>
          <a:xfrm>
            <a:off x="1059708" y="1807985"/>
            <a:ext cx="14834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（或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1F8A354-7435-9517-C4F2-8BD1A3CAD478}"/>
              </a:ext>
            </a:extLst>
          </p:cNvPr>
          <p:cNvSpPr txBox="1"/>
          <p:nvPr/>
        </p:nvSpPr>
        <p:spPr>
          <a:xfrm>
            <a:off x="5411046" y="1807985"/>
            <a:ext cx="365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4790CDC-45D8-9351-D68F-B694FEB543D9}"/>
                  </a:ext>
                </a:extLst>
              </p:cNvPr>
              <p:cNvSpPr txBox="1"/>
              <p:nvPr/>
            </p:nvSpPr>
            <p:spPr>
              <a:xfrm>
                <a:off x="10138937" y="3902084"/>
                <a:ext cx="308674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4790CDC-45D8-9351-D68F-B694FEB543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38937" y="3902084"/>
                <a:ext cx="308674" cy="73013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5D2FAEAD-2ABC-2EA5-3178-D25D44A4FB35}"/>
              </a:ext>
            </a:extLst>
          </p:cNvPr>
          <p:cNvSpPr txBox="1"/>
          <p:nvPr/>
        </p:nvSpPr>
        <p:spPr>
          <a:xfrm>
            <a:off x="8298589" y="4738355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6051" name="yt_shape_16051"/>
              <p:cNvSpPr txBox="1"/>
              <p:nvPr/>
            </p:nvSpPr>
            <p:spPr>
              <a:xfrm>
                <a:off x="540119" y="2333522"/>
                <a:ext cx="11111999" cy="255095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（岳阳市中考）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五个数中随机选取一个数作为二次函数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的值，则该二次函数图象开口向上的概率是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如果甲邀请乙玩一个同时抛掷两枚硬币的游戏，游戏的规则如下：同时抛出两个正面，乙得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分；抛出其他结果，甲得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谁先累积到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分，谁就获胜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你认为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甲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获胜的可能性更大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6051" name="yt_shape_16051" descr="{&quot;rangeId&quot;:10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33522"/>
                <a:ext cx="11111999" cy="2550955"/>
              </a:xfrm>
              <a:prstGeom prst="rect">
                <a:avLst/>
              </a:prstGeom>
              <a:blipFill>
                <a:blip r:embed="rId2"/>
                <a:stretch>
                  <a:fillRect l="-1701" t="-2153" r="-1153" b="-6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0DC1D92-0CAC-DF53-43AE-FDF3856B6B3B}"/>
                  </a:ext>
                </a:extLst>
              </p:cNvPr>
              <p:cNvSpPr txBox="1"/>
              <p:nvPr/>
            </p:nvSpPr>
            <p:spPr>
              <a:xfrm>
                <a:off x="8441582" y="2578384"/>
                <a:ext cx="308674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0DC1D92-0CAC-DF53-43AE-FDF3856B6B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41582" y="2578384"/>
                <a:ext cx="308674" cy="769062"/>
              </a:xfrm>
              <a:prstGeom prst="rect">
                <a:avLst/>
              </a:prstGeom>
              <a:blipFill>
                <a:blip r:embed="rId3"/>
                <a:stretch>
                  <a:fillRect l="-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35AB3998-2A9C-F90D-AFED-95834192F238}"/>
              </a:ext>
            </a:extLst>
          </p:cNvPr>
          <p:cNvSpPr txBox="1"/>
          <p:nvPr/>
        </p:nvSpPr>
        <p:spPr>
          <a:xfrm>
            <a:off x="1059708" y="4388630"/>
            <a:ext cx="4848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甲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54" name="yt_shape_16054"/>
          <p:cNvSpPr txBox="1"/>
          <p:nvPr/>
        </p:nvSpPr>
        <p:spPr>
          <a:xfrm>
            <a:off x="540000" y="1400080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三、解答题（共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055" name="yt_shape_16055"/>
              <p:cNvSpPr txBox="1"/>
              <p:nvPr/>
            </p:nvSpPr>
            <p:spPr>
              <a:xfrm>
                <a:off x="540119" y="1879383"/>
                <a:ext cx="11111999" cy="142943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分）如图，在半径为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的圆形广场中央点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的上方安装一个照明光源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射向地面的光束呈圆锥形，其轴截面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的顶角为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，求光源距离地面的垂直高度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SO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（精确到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0.1m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1.414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1.732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2.236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，以上数据仅供参考）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6055" name="yt_shape_16055" descr="{&quot;rangeId&quot;:12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79383"/>
                <a:ext cx="11111999" cy="1429430"/>
              </a:xfrm>
              <a:prstGeom prst="rect">
                <a:avLst/>
              </a:prstGeom>
              <a:blipFill>
                <a:blip r:embed="rId2"/>
                <a:stretch>
                  <a:fillRect l="-1701" t="-3404" b="-12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057" name="yt_image_16057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94276" y="3511965"/>
            <a:ext cx="2203446" cy="860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6059" name="yt_shape_16059"/>
              <p:cNvSpPr txBox="1"/>
              <p:nvPr/>
            </p:nvSpPr>
            <p:spPr>
              <a:xfrm>
                <a:off x="540000" y="4423242"/>
                <a:ext cx="9274014" cy="13946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解：由题意得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ASO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SAO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为直角三角形，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ASO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𝐴𝑂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𝑆𝑂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𝐴𝑂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17.3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6059" name="yt_shape_16059" descr="{&quot;rangeId&quot;:1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23242"/>
                <a:ext cx="9274014" cy="1394677"/>
              </a:xfrm>
              <a:prstGeom prst="rect">
                <a:avLst/>
              </a:prstGeom>
              <a:blipFill>
                <a:blip r:embed="rId4"/>
                <a:stretch>
                  <a:fillRect l="-2038" r="-1052" b="-52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63F457F-A2B4-391B-125F-0B44285A163B}"/>
                  </a:ext>
                </a:extLst>
              </p:cNvPr>
              <p:cNvSpPr txBox="1"/>
              <p:nvPr/>
            </p:nvSpPr>
            <p:spPr>
              <a:xfrm>
                <a:off x="449989" y="4376436"/>
                <a:ext cx="9364408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解：由题意得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ASO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SAO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为直角三角形，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ASO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𝐴𝑂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𝑆𝑂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2, 'mathAnswerShape': 1}">
                <a:extLst>
                  <a:ext uri="{FF2B5EF4-FFF2-40B4-BE49-F238E27FC236}">
                    <a16:creationId xmlns:a16="http://schemas.microsoft.com/office/drawing/2014/main" id="{063F457F-A2B4-391B-125F-0B44285A16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76436"/>
                <a:ext cx="9364408" cy="772110"/>
              </a:xfrm>
              <a:prstGeom prst="rect">
                <a:avLst/>
              </a:prstGeom>
              <a:blipFill>
                <a:blip r:embed="rId5"/>
                <a:stretch>
                  <a:fillRect l="-1042" r="-1042" b="-3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3FEA576-EB14-D44B-3E76-CD692BBE1323}"/>
                  </a:ext>
                </a:extLst>
              </p:cNvPr>
              <p:cNvSpPr txBox="1"/>
              <p:nvPr/>
            </p:nvSpPr>
            <p:spPr>
              <a:xfrm>
                <a:off x="449989" y="5054934"/>
                <a:ext cx="4414012" cy="7963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𝐴𝑂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17.3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2, 'mathAnswerShape': 1}">
                <a:extLst>
                  <a:ext uri="{FF2B5EF4-FFF2-40B4-BE49-F238E27FC236}">
                    <a16:creationId xmlns:a16="http://schemas.microsoft.com/office/drawing/2014/main" id="{E3FEA576-EB14-D44B-3E76-CD692BBE13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54934"/>
                <a:ext cx="4414012" cy="796303"/>
              </a:xfrm>
              <a:prstGeom prst="rect">
                <a:avLst/>
              </a:prstGeom>
              <a:blipFill>
                <a:blip r:embed="rId6"/>
                <a:stretch>
                  <a:fillRect l="-2210" r="-1934" b="-38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6061" name="yt_shape_16061"/>
              <p:cNvSpPr txBox="1"/>
              <p:nvPr/>
            </p:nvSpPr>
            <p:spPr>
              <a:xfrm>
                <a:off x="540119" y="1273905"/>
                <a:ext cx="11111999" cy="46701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（衡阳市中考）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一个不透明的盒子里装有除颜色外其余均相同的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个黑球和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个白球，搅匀后从盒子里随机摸出一个球，摸到白球的概率为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）所有球放入盒中，搅匀后随机从中摸出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个球，放回搅匀，再随机摸出第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个球，求两次摸球摸到一个白球和一个黑球的概率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请用画树状图或列表的方法进行说明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）依题意，得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经检验，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是原方程的解，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6061" name="yt_shape_16061" descr="{&quot;rangeId&quot;:2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273905"/>
                <a:ext cx="11111999" cy="4670189"/>
              </a:xfrm>
              <a:prstGeom prst="rect">
                <a:avLst/>
              </a:prstGeom>
              <a:blipFill>
                <a:blip r:embed="rId2"/>
                <a:stretch>
                  <a:fillRect l="-1701" t="-1175" r="-714" b="-31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FD0EEFA-6B61-020F-C353-27F330427FCE}"/>
                  </a:ext>
                </a:extLst>
              </p:cNvPr>
              <p:cNvSpPr txBox="1"/>
              <p:nvPr/>
            </p:nvSpPr>
            <p:spPr>
              <a:xfrm>
                <a:off x="450108" y="4278401"/>
                <a:ext cx="5548058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）依题意，得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2+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3, 'hasSerialNum': 1}">
                <a:extLst>
                  <a:ext uri="{FF2B5EF4-FFF2-40B4-BE49-F238E27FC236}">
                    <a16:creationId xmlns:a16="http://schemas.microsoft.com/office/drawing/2014/main" id="{AFD0EEFA-6B61-020F-C353-27F330427F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278401"/>
                <a:ext cx="5548058" cy="767474"/>
              </a:xfrm>
              <a:prstGeom prst="rect">
                <a:avLst/>
              </a:prstGeom>
              <a:blipFill>
                <a:blip r:embed="rId3"/>
                <a:stretch>
                  <a:fillRect l="-1758" r="-175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05ED576A-6FA3-B6C3-5E14-63582A583310}"/>
              </a:ext>
            </a:extLst>
          </p:cNvPr>
          <p:cNvSpPr txBox="1"/>
          <p:nvPr/>
        </p:nvSpPr>
        <p:spPr>
          <a:xfrm>
            <a:off x="450108" y="4952263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经检验，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是原方程的解，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6889701-73EC-5761-F75A-A23EFAAE10DD}"/>
              </a:ext>
            </a:extLst>
          </p:cNvPr>
          <p:cNvSpPr txBox="1"/>
          <p:nvPr/>
        </p:nvSpPr>
        <p:spPr>
          <a:xfrm>
            <a:off x="450108" y="5427751"/>
            <a:ext cx="1170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67" name="yt_shape_16067"/>
          <p:cNvSpPr txBox="1"/>
          <p:nvPr/>
        </p:nvSpPr>
        <p:spPr>
          <a:xfrm>
            <a:off x="540000" y="2181702"/>
            <a:ext cx="29238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）画树状图如下：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6069" name="yt_shape_16069"/>
          <p:cNvSpPr txBox="1"/>
          <p:nvPr/>
        </p:nvSpPr>
        <p:spPr>
          <a:xfrm>
            <a:off x="4634907" y="2813369"/>
            <a:ext cx="2531912" cy="945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250" b="0" i="0" u="none" spc="-5250">
                <a:solidFill>
                  <a:srgbClr val="1EE3CF"/>
                </a:solidFill>
                <a:effectLst/>
                <a:latin typeface="Times New Roman" pitchFamily="52"/>
                <a:ea typeface="宋体" pitchFamily="52"/>
                <a:cs typeface="宋体" pitchFamily="52"/>
              </a:rPr>
              <a:t> </a:t>
            </a:r>
            <a:r>
              <a:rPr lang="en-US" altLang="zh-CN" sz="5250" b="0" i="0" u="none" spc="18431">
                <a:solidFill>
                  <a:srgbClr val="1EE3CF"/>
                </a:solidFill>
                <a:effectLst/>
                <a:latin typeface="Times New Roman" pitchFamily="52"/>
                <a:ea typeface="宋体" pitchFamily="52"/>
                <a:cs typeface="宋体" pitchFamily="52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6068" name="yt_image_16068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34907" y="2813369"/>
            <a:ext cx="2505270" cy="1052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071" name="yt_shape_16071"/>
          <p:cNvSpPr txBox="1"/>
          <p:nvPr/>
        </p:nvSpPr>
        <p:spPr>
          <a:xfrm>
            <a:off x="540000" y="3916627"/>
            <a:ext cx="77713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种机会均等的结果，其中摸到一白一黑的结果有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072" name="yt_shape_16072"/>
              <p:cNvSpPr txBox="1"/>
              <p:nvPr/>
            </p:nvSpPr>
            <p:spPr>
              <a:xfrm>
                <a:off x="540000" y="4395930"/>
                <a:ext cx="2856551" cy="64036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（一白一黑）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6072" name="yt_shape_16072" descr="{&quot;rangeId&quot;:2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95930"/>
                <a:ext cx="2856551" cy="640368"/>
              </a:xfrm>
              <a:prstGeom prst="rect">
                <a:avLst/>
              </a:prstGeom>
              <a:blipFill>
                <a:blip r:embed="rId3"/>
                <a:stretch>
                  <a:fillRect l="-6624" r="-5556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855E7A9-78E8-8BB8-138F-E86B2C7D7068}"/>
              </a:ext>
            </a:extLst>
          </p:cNvPr>
          <p:cNvSpPr txBox="1"/>
          <p:nvPr/>
        </p:nvSpPr>
        <p:spPr>
          <a:xfrm>
            <a:off x="449989" y="2134896"/>
            <a:ext cx="3075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）画树状图如下：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913B32B-C317-2A0F-8D25-7507B289E296}"/>
              </a:ext>
            </a:extLst>
          </p:cNvPr>
          <p:cNvSpPr txBox="1"/>
          <p:nvPr/>
        </p:nvSpPr>
        <p:spPr>
          <a:xfrm>
            <a:off x="449989" y="3869821"/>
            <a:ext cx="7876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种机会均等的结果，其中摸到一白一黑的结果有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6B0FB01-9ADC-971A-E05B-30B0FC6810FC}"/>
                  </a:ext>
                </a:extLst>
              </p:cNvPr>
              <p:cNvSpPr txBox="1"/>
              <p:nvPr/>
            </p:nvSpPr>
            <p:spPr>
              <a:xfrm>
                <a:off x="449989" y="4349124"/>
                <a:ext cx="3009011" cy="72778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（一白一黑）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5, 'mathAnswerShape': 1}">
                <a:extLst>
                  <a:ext uri="{FF2B5EF4-FFF2-40B4-BE49-F238E27FC236}">
                    <a16:creationId xmlns:a16="http://schemas.microsoft.com/office/drawing/2014/main" id="{D6B0FB01-9ADC-971A-E05B-30B0FC6810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49124"/>
                <a:ext cx="3009011" cy="727787"/>
              </a:xfrm>
              <a:prstGeom prst="rect">
                <a:avLst/>
              </a:prstGeom>
              <a:blipFill>
                <a:blip r:embed="rId4"/>
                <a:stretch>
                  <a:fillRect l="-3245" r="-3245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4" name="yt_shape_16074"/>
          <p:cNvSpPr txBox="1"/>
          <p:nvPr/>
        </p:nvSpPr>
        <p:spPr>
          <a:xfrm>
            <a:off x="540000" y="1045777"/>
            <a:ext cx="60016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分）如图所示是一个几何体的三视图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6075" name="yt_shape_16075"/>
          <p:cNvSpPr txBox="1"/>
          <p:nvPr/>
        </p:nvSpPr>
        <p:spPr>
          <a:xfrm>
            <a:off x="540000" y="1525080"/>
            <a:ext cx="41549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）写出这个几何体的名称；</a:t>
            </a:r>
          </a:p>
        </p:txBody>
      </p:sp>
      <p:sp>
        <p:nvSpPr>
          <p:cNvPr id="16076" name="yt_shape_16076"/>
          <p:cNvSpPr txBox="1"/>
          <p:nvPr/>
        </p:nvSpPr>
        <p:spPr>
          <a:xfrm>
            <a:off x="540000" y="2004383"/>
            <a:ext cx="63094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）根据图中数据计算这个几何体的表面积；</a:t>
            </a:r>
          </a:p>
        </p:txBody>
      </p:sp>
      <p:sp>
        <p:nvSpPr>
          <p:cNvPr id="16077" name="yt_shape_16077"/>
          <p:cNvSpPr txBox="1"/>
          <p:nvPr/>
        </p:nvSpPr>
        <p:spPr>
          <a:xfrm>
            <a:off x="540119" y="248368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）如果一只蚂蚁要从这个几何体上的点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出发，沿表面爬到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，请你求出这条路线的最短路程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6078" name="yt_image_1607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8719" y="3595485"/>
            <a:ext cx="3654561" cy="161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080" name="yt_shape_16080"/>
          <p:cNvSpPr txBox="1"/>
          <p:nvPr/>
        </p:nvSpPr>
        <p:spPr>
          <a:xfrm>
            <a:off x="540000" y="5264404"/>
            <a:ext cx="20774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）圆锥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6081" name="yt_shape_16081"/>
          <p:cNvSpPr txBox="1"/>
          <p:nvPr/>
        </p:nvSpPr>
        <p:spPr>
          <a:xfrm>
            <a:off x="540000" y="5743707"/>
            <a:ext cx="72487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表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侧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底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rl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730D187-F635-64BA-EC29-8072AA31556F}"/>
              </a:ext>
            </a:extLst>
          </p:cNvPr>
          <p:cNvSpPr txBox="1"/>
          <p:nvPr/>
        </p:nvSpPr>
        <p:spPr>
          <a:xfrm>
            <a:off x="449989" y="5217598"/>
            <a:ext cx="2237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）圆锥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5C92E0F-3900-77D6-DD03-D504B0342E0F}"/>
              </a:ext>
            </a:extLst>
          </p:cNvPr>
          <p:cNvSpPr txBox="1"/>
          <p:nvPr/>
        </p:nvSpPr>
        <p:spPr>
          <a:xfrm>
            <a:off x="449989" y="5696901"/>
            <a:ext cx="72571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底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rl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16π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1562</Words>
  <Application>Microsoft Office PowerPoint</Application>
  <PresentationFormat>宽屏</PresentationFormat>
  <Paragraphs>93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44</cp:revision>
  <dcterms:created xsi:type="dcterms:W3CDTF">2023-05-05T05:33:04Z</dcterms:created>
  <dcterms:modified xsi:type="dcterms:W3CDTF">2023-10-20T08:09:26Z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