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1" r:id="rId5"/>
    <p:sldId id="372" r:id="rId6"/>
    <p:sldId id="373" r:id="rId7"/>
    <p:sldId id="374" r:id="rId8"/>
    <p:sldId id="377" r:id="rId9"/>
    <p:sldId id="378" r:id="rId10"/>
    <p:sldId id="379" r:id="rId11"/>
    <p:sldId id="381" r:id="rId12"/>
    <p:sldId id="383" r:id="rId13"/>
    <p:sldId id="384" r:id="rId14"/>
    <p:sldId id="388" r:id="rId15"/>
    <p:sldId id="389" r:id="rId16"/>
    <p:sldId id="394" r:id="rId17"/>
    <p:sldId id="391" r:id="rId18"/>
    <p:sldId id="256" r:id="rId19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23" name="yt_image_1362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10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5" name="yt_shape_13625"/>
          <p:cNvSpPr txBox="1"/>
          <p:nvPr/>
        </p:nvSpPr>
        <p:spPr>
          <a:xfrm>
            <a:off x="540119" y="2517811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直棱柱的特征：（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）有两个面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互相平行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，称它们为底面；（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）其余各个面均为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，称它们为侧面；（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）侧棱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直棱柱的侧面展开图是一个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，这个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的长是直棱柱的底面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周长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，宽是直棱柱的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圆锥是由一个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底面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侧面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围成的图形，它的底面是一个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圆锥的侧面展开图是一个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D5D655-CFFC-CED0-54A7-1EAC4E745920}"/>
              </a:ext>
            </a:extLst>
          </p:cNvPr>
          <p:cNvSpPr txBox="1"/>
          <p:nvPr/>
        </p:nvSpPr>
        <p:spPr>
          <a:xfrm>
            <a:off x="5098308" y="247100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互相平行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4D4705-5293-97A1-6896-F2D611D18514}"/>
              </a:ext>
            </a:extLst>
          </p:cNvPr>
          <p:cNvSpPr txBox="1"/>
          <p:nvPr/>
        </p:nvSpPr>
        <p:spPr>
          <a:xfrm>
            <a:off x="1364508" y="294649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B875D1-F523-90EA-917E-52432BBB0186}"/>
              </a:ext>
            </a:extLst>
          </p:cNvPr>
          <p:cNvSpPr txBox="1"/>
          <p:nvPr/>
        </p:nvSpPr>
        <p:spPr>
          <a:xfrm>
            <a:off x="6393708" y="294649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垂直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6E2169-4586-9C39-7D27-14083FE354CF}"/>
              </a:ext>
            </a:extLst>
          </p:cNvPr>
          <p:cNvSpPr txBox="1"/>
          <p:nvPr/>
        </p:nvSpPr>
        <p:spPr>
          <a:xfrm>
            <a:off x="4641108" y="34219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54544CB-CC16-358C-00E8-8A42B8E83504}"/>
              </a:ext>
            </a:extLst>
          </p:cNvPr>
          <p:cNvSpPr txBox="1"/>
          <p:nvPr/>
        </p:nvSpPr>
        <p:spPr>
          <a:xfrm>
            <a:off x="6774707" y="342198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矩形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83445A-C39A-9912-6F22-1477DD1692B3}"/>
              </a:ext>
            </a:extLst>
          </p:cNvPr>
          <p:cNvSpPr txBox="1"/>
          <p:nvPr/>
        </p:nvSpPr>
        <p:spPr>
          <a:xfrm>
            <a:off x="10737107" y="3421981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周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AF4E21D-DF8E-49A5-0AED-95E84050CC0F}"/>
              </a:ext>
            </a:extLst>
          </p:cNvPr>
          <p:cNvSpPr txBox="1"/>
          <p:nvPr/>
        </p:nvSpPr>
        <p:spPr>
          <a:xfrm>
            <a:off x="450108" y="389746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D56467-78C2-08E4-C317-23872C7A4E8E}"/>
              </a:ext>
            </a:extLst>
          </p:cNvPr>
          <p:cNvSpPr txBox="1"/>
          <p:nvPr/>
        </p:nvSpPr>
        <p:spPr>
          <a:xfrm>
            <a:off x="3498108" y="389746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高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3D97941-5C65-FDDE-7801-22E9F75CC7A4}"/>
              </a:ext>
            </a:extLst>
          </p:cNvPr>
          <p:cNvSpPr txBox="1"/>
          <p:nvPr/>
        </p:nvSpPr>
        <p:spPr>
          <a:xfrm>
            <a:off x="2812308" y="43729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底面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CA1ACD9-A94C-0371-4790-B6DBF0229CD9}"/>
              </a:ext>
            </a:extLst>
          </p:cNvPr>
          <p:cNvSpPr txBox="1"/>
          <p:nvPr/>
        </p:nvSpPr>
        <p:spPr>
          <a:xfrm>
            <a:off x="4945908" y="437295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侧面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B15699-DF9D-C197-AE11-59AE37BE1347}"/>
              </a:ext>
            </a:extLst>
          </p:cNvPr>
          <p:cNvSpPr txBox="1"/>
          <p:nvPr/>
        </p:nvSpPr>
        <p:spPr>
          <a:xfrm>
            <a:off x="10127507" y="4372957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圆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DB41A7-D926-E46A-3619-1F38D32D1138}"/>
              </a:ext>
            </a:extLst>
          </p:cNvPr>
          <p:cNvSpPr txBox="1"/>
          <p:nvPr/>
        </p:nvSpPr>
        <p:spPr>
          <a:xfrm>
            <a:off x="4336308" y="484844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2" name="yt_shape_13672"/>
          <p:cNvSpPr txBox="1"/>
          <p:nvPr/>
        </p:nvSpPr>
        <p:spPr>
          <a:xfrm>
            <a:off x="540000" y="188777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71" name="yt_image_136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777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74" name="yt_shape_13674"/>
          <p:cNvSpPr txBox="1"/>
          <p:nvPr/>
        </p:nvSpPr>
        <p:spPr>
          <a:xfrm>
            <a:off x="540119" y="257964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（南充市中考）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所在的直线旋转一周得到一个几何体，则这个几何体的侧面积为（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76" name="yt_table_1367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698952"/>
              </p:ext>
            </p:extLst>
          </p:nvPr>
        </p:nvGraphicFramePr>
        <p:xfrm>
          <a:off x="540000" y="4019207"/>
          <a:ext cx="1939925" cy="1901952"/>
        </p:xfrm>
        <a:graphic>
          <a:graphicData uri="http://schemas.openxmlformats.org/drawingml/2006/table">
            <a:tbl>
              <a:tblPr/>
              <a:tblGrid>
                <a:gridCol w="1939925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B.65πcm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C.120πcm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D.130πcm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pic>
        <p:nvPicPr>
          <p:cNvPr id="13675" name="yt_image_13675_skip" title="H_103.2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70165" y="3717572"/>
            <a:ext cx="822056" cy="191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872E92-315A-DEBB-5D78-E84E3A547B34}"/>
              </a:ext>
            </a:extLst>
          </p:cNvPr>
          <p:cNvSpPr txBox="1"/>
          <p:nvPr/>
        </p:nvSpPr>
        <p:spPr>
          <a:xfrm>
            <a:off x="907308" y="348381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8" name="yt_shape_13678"/>
          <p:cNvSpPr txBox="1"/>
          <p:nvPr/>
        </p:nvSpPr>
        <p:spPr>
          <a:xfrm>
            <a:off x="540119" y="231195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如图，圆锥底面半径为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，其侧面展开图是圆心角为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82" name="yt_table_1368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74490"/>
              </p:ext>
            </p:extLst>
          </p:nvPr>
        </p:nvGraphicFramePr>
        <p:xfrm>
          <a:off x="540000" y="3271391"/>
          <a:ext cx="7203441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1187450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</a:tbl>
          </a:graphicData>
        </a:graphic>
      </p:graphicFrame>
      <p:grpSp>
        <p:nvGrpSpPr>
          <p:cNvPr id="13679" name="yt_shape_13679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87144" y="3271391"/>
            <a:ext cx="1162596" cy="1635012"/>
            <a:chOff x="0" y="0"/>
            <a:chExt cx="1162596" cy="1635012"/>
          </a:xfrm>
        </p:grpSpPr>
        <p:pic>
          <p:nvPicPr>
            <p:cNvPr id="2" name="yt_image_1367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62596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1" name="yt_shape_13681"/>
            <p:cNvSpPr txBox="1"/>
            <p:nvPr/>
          </p:nvSpPr>
          <p:spPr>
            <a:xfrm>
              <a:off x="-637630" y="1275012"/>
              <a:ext cx="2473856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FAD9E8-AE4D-A995-A467-EA648310F149}"/>
              </a:ext>
            </a:extLst>
          </p:cNvPr>
          <p:cNvSpPr txBox="1"/>
          <p:nvPr/>
        </p:nvSpPr>
        <p:spPr>
          <a:xfrm>
            <a:off x="2855171" y="274063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4" name="yt_shape_13684"/>
          <p:cNvSpPr txBox="1"/>
          <p:nvPr/>
        </p:nvSpPr>
        <p:spPr>
          <a:xfrm>
            <a:off x="540119" y="162073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如果圆柱的侧面展开图是相邻两边长分别为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的长方形，那么这个圆柱的体积等于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384π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85" name="yt_shape_13685"/>
              <p:cNvSpPr txBox="1"/>
              <p:nvPr/>
            </p:nvSpPr>
            <p:spPr>
              <a:xfrm>
                <a:off x="540119" y="2580165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13.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如图，已知圆锥的母线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，底面圆的半径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，若一只小虫从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点出发，绕圆锥的侧面爬行一周后又回到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点，则小虫爬行的最短路线的长是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85" name="yt_shape_136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0165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1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90" name="yt_shape_13690"/>
          <p:cNvSpPr txBox="1"/>
          <p:nvPr/>
        </p:nvSpPr>
        <p:spPr>
          <a:xfrm>
            <a:off x="540000" y="527461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87" name="yt_shape_13687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721412" y="3577751"/>
            <a:ext cx="749174" cy="1646442"/>
            <a:chOff x="0" y="0"/>
            <a:chExt cx="749174" cy="1646442"/>
          </a:xfrm>
        </p:grpSpPr>
        <p:pic>
          <p:nvPicPr>
            <p:cNvPr id="2" name="yt_image_13687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749174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89" name="yt_shape_13689"/>
            <p:cNvSpPr txBox="1"/>
            <p:nvPr/>
          </p:nvSpPr>
          <p:spPr>
            <a:xfrm>
              <a:off x="-234877" y="12864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C3966EC-7EB8-2F1B-943D-4739AEA1501A}"/>
              </a:ext>
            </a:extLst>
          </p:cNvPr>
          <p:cNvSpPr txBox="1"/>
          <p:nvPr/>
        </p:nvSpPr>
        <p:spPr>
          <a:xfrm>
            <a:off x="1669308" y="2012341"/>
            <a:ext cx="1553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384π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F3DF41-B360-9B5E-3D06-2FF0705D97B8}"/>
                  </a:ext>
                </a:extLst>
              </p:cNvPr>
              <p:cNvSpPr txBox="1"/>
              <p:nvPr/>
            </p:nvSpPr>
            <p:spPr>
              <a:xfrm>
                <a:off x="9475046" y="2890826"/>
                <a:ext cx="100571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9F3DF41-B360-9B5E-3D06-2FF0705D97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5046" y="2890826"/>
                <a:ext cx="1005713" cy="555765"/>
              </a:xfrm>
              <a:prstGeom prst="rect">
                <a:avLst/>
              </a:prstGeom>
              <a:blipFill>
                <a:blip r:embed="rId4"/>
                <a:stretch>
                  <a:fillRect l="-90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1" name="yt_shape_1369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一个圆锥的高是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，侧面展开图是半圆，求圆锥的侧面积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92" name="yt_shape_13692"/>
              <p:cNvSpPr txBox="1"/>
              <p:nvPr/>
            </p:nvSpPr>
            <p:spPr>
              <a:xfrm>
                <a:off x="540000" y="1859435"/>
                <a:ext cx="8181727" cy="11324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解：如图，设圆锥底面圆半径为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，扇形弧长为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，母线长为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由题意，得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92" name="yt_shape_13692" descr="{&quot;rangeId&quot;:2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8181727" cy="1132426"/>
              </a:xfrm>
              <a:prstGeom prst="rect">
                <a:avLst/>
              </a:prstGeom>
              <a:blipFill>
                <a:blip r:embed="rId2"/>
                <a:stretch>
                  <a:fillRect l="-2310" t="-4301" r="-1267" b="-8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95" name="yt_shape_13695"/>
          <p:cNvSpPr txBox="1"/>
          <p:nvPr/>
        </p:nvSpPr>
        <p:spPr>
          <a:xfrm>
            <a:off x="5216410" y="3195013"/>
            <a:ext cx="1355628" cy="154888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en-US" altLang="zh-CN" sz="8600" b="0" i="0" u="none" spc="8421">
                <a:solidFill>
                  <a:srgbClr val="1EE3CF"/>
                </a:solidFill>
                <a:effectLst/>
                <a:latin typeface="Times New Roman" pitchFamily="86"/>
                <a:ea typeface="宋体" pitchFamily="86"/>
                <a:cs typeface="宋体" pitchFamily="86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694" name="yt_image_136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2878" y="2848082"/>
            <a:ext cx="1342263" cy="1716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7" name="yt_shape_13697"/>
          <p:cNvSpPr txBox="1"/>
          <p:nvPr/>
        </p:nvSpPr>
        <p:spPr>
          <a:xfrm>
            <a:off x="514383" y="3053644"/>
            <a:ext cx="34592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98" name="yt_shape_13698"/>
          <p:cNvSpPr txBox="1"/>
          <p:nvPr/>
        </p:nvSpPr>
        <p:spPr>
          <a:xfrm>
            <a:off x="514383" y="3532947"/>
            <a:ext cx="1359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99" name="yt_shape_13699"/>
          <p:cNvSpPr txBox="1"/>
          <p:nvPr/>
        </p:nvSpPr>
        <p:spPr>
          <a:xfrm>
            <a:off x="514383" y="4012250"/>
            <a:ext cx="390651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527190-638A-2169-EE94-7CC411000887}"/>
              </a:ext>
            </a:extLst>
          </p:cNvPr>
          <p:cNvSpPr txBox="1"/>
          <p:nvPr/>
        </p:nvSpPr>
        <p:spPr>
          <a:xfrm>
            <a:off x="449989" y="1812629"/>
            <a:ext cx="828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解：如图，设圆锥底面圆半径为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，扇形弧长为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，母线长为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647E62-9068-1FA6-8216-2E10545BE954}"/>
                  </a:ext>
                </a:extLst>
              </p:cNvPr>
              <p:cNvSpPr txBox="1"/>
              <p:nvPr/>
            </p:nvSpPr>
            <p:spPr>
              <a:xfrm>
                <a:off x="449989" y="2288117"/>
                <a:ext cx="3453193" cy="7395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由题意，得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, 'mathAnswerShape': 1}">
                <a:extLst>
                  <a:ext uri="{FF2B5EF4-FFF2-40B4-BE49-F238E27FC236}">
                    <a16:creationId xmlns:a16="http://schemas.microsoft.com/office/drawing/2014/main" id="{28647E62-9068-1FA6-8216-2E10545BE9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8117"/>
                <a:ext cx="3453193" cy="739598"/>
              </a:xfrm>
              <a:prstGeom prst="rect">
                <a:avLst/>
              </a:prstGeom>
              <a:blipFill>
                <a:blip r:embed="rId4"/>
                <a:stretch>
                  <a:fillRect l="-2827" r="-2827" b="-73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6C9FDFA-71C3-A0FE-B063-2EF9A59EEF61}"/>
              </a:ext>
            </a:extLst>
          </p:cNvPr>
          <p:cNvSpPr txBox="1"/>
          <p:nvPr/>
        </p:nvSpPr>
        <p:spPr>
          <a:xfrm>
            <a:off x="424372" y="3006838"/>
            <a:ext cx="3605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94E01B3-03CE-5ACE-7EA9-09D91A3BB7A5}"/>
              </a:ext>
            </a:extLst>
          </p:cNvPr>
          <p:cNvSpPr txBox="1"/>
          <p:nvPr/>
        </p:nvSpPr>
        <p:spPr>
          <a:xfrm>
            <a:off x="424372" y="3486141"/>
            <a:ext cx="152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511D4D8-3D45-6FA2-FFD7-6EE2DBB61EEB}"/>
              </a:ext>
            </a:extLst>
          </p:cNvPr>
          <p:cNvSpPr txBox="1"/>
          <p:nvPr/>
        </p:nvSpPr>
        <p:spPr>
          <a:xfrm>
            <a:off x="424372" y="3965445"/>
            <a:ext cx="404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700">
                <a:extLst>
                  <a:ext uri="{FF2B5EF4-FFF2-40B4-BE49-F238E27FC236}">
                    <a16:creationId xmlns:a16="http://schemas.microsoft.com/office/drawing/2014/main" id="{DF4F34EB-698B-1E56-CC2C-0247F8FCDC75}"/>
                  </a:ext>
                </a:extLst>
              </p:cNvPr>
              <p:cNvSpPr txBox="1"/>
              <p:nvPr/>
            </p:nvSpPr>
            <p:spPr>
              <a:xfrm>
                <a:off x="540000" y="4465006"/>
                <a:ext cx="4876463" cy="19684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故所求圆锥侧面积为：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3700">
                <a:extLst>
                  <a:ext uri="{FF2B5EF4-FFF2-40B4-BE49-F238E27FC236}">
                    <a16:creationId xmlns:a16="http://schemas.microsoft.com/office/drawing/2014/main" id="{DF4F34EB-698B-1E56-CC2C-0247F8FCD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5006"/>
                <a:ext cx="4876463" cy="1968424"/>
              </a:xfrm>
              <a:prstGeom prst="rect">
                <a:avLst/>
              </a:prstGeom>
              <a:blipFill>
                <a:blip r:embed="rId5"/>
                <a:stretch>
                  <a:fillRect l="-3875" r="-2250" b="-43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304D50-B13B-6B69-9725-9CF04815054E}"/>
                  </a:ext>
                </a:extLst>
              </p:cNvPr>
              <p:cNvSpPr txBox="1"/>
              <p:nvPr/>
            </p:nvSpPr>
            <p:spPr>
              <a:xfrm>
                <a:off x="449989" y="4418200"/>
                <a:ext cx="5009388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①②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6304D50-B13B-6B69-9725-9CF0481505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8200"/>
                <a:ext cx="5009388" cy="852437"/>
              </a:xfrm>
              <a:prstGeom prst="rect">
                <a:avLst/>
              </a:prstGeom>
              <a:blipFill>
                <a:blip r:embed="rId6"/>
                <a:stretch>
                  <a:fillRect l="-1946" r="-1338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6BB4580-8DEF-5785-7F6B-C03B0DDA8B7A}"/>
              </a:ext>
            </a:extLst>
          </p:cNvPr>
          <p:cNvSpPr txBox="1"/>
          <p:nvPr/>
        </p:nvSpPr>
        <p:spPr>
          <a:xfrm>
            <a:off x="449989" y="5177025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故所求圆锥侧面积为：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8445917-B34C-603E-5909-D528146FA6FE}"/>
                  </a:ext>
                </a:extLst>
              </p:cNvPr>
              <p:cNvSpPr txBox="1"/>
              <p:nvPr/>
            </p:nvSpPr>
            <p:spPr>
              <a:xfrm>
                <a:off x="449989" y="5652513"/>
                <a:ext cx="4825238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rl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8445917-B34C-603E-5909-D528146FA6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2513"/>
                <a:ext cx="4825238" cy="808686"/>
              </a:xfrm>
              <a:prstGeom prst="rect">
                <a:avLst/>
              </a:prstGeom>
              <a:blipFill>
                <a:blip r:embed="rId7"/>
                <a:stretch>
                  <a:fillRect l="-2023" r="-1643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5" name="yt_shape_13705"/>
          <p:cNvSpPr txBox="1"/>
          <p:nvPr/>
        </p:nvSpPr>
        <p:spPr>
          <a:xfrm>
            <a:off x="687583" y="198094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704" name="yt_image_137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583" y="198094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7" name="yt_shape_13707"/>
          <p:cNvSpPr txBox="1"/>
          <p:nvPr/>
        </p:nvSpPr>
        <p:spPr>
          <a:xfrm>
            <a:off x="687583" y="2678528"/>
            <a:ext cx="967732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如图，正方体盒子的棱长为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708" name="yt_image_1370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52384" y="3861048"/>
            <a:ext cx="162505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0" name="yt_shape_13710"/>
          <p:cNvSpPr txBox="1"/>
          <p:nvPr/>
        </p:nvSpPr>
        <p:spPr>
          <a:xfrm>
            <a:off x="615575" y="3184495"/>
            <a:ext cx="10276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）一只蚂蚁从点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沿正方体的棱爬到点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，蚂蚁爬行的最短距离是多少？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3B5D42F-9F4C-E222-11A2-952EDFEF76C4}"/>
              </a:ext>
            </a:extLst>
          </p:cNvPr>
          <p:cNvSpPr txBox="1"/>
          <p:nvPr/>
        </p:nvSpPr>
        <p:spPr>
          <a:xfrm>
            <a:off x="482943" y="3621386"/>
            <a:ext cx="108067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）蚂蚁爬行的最短距离是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7D2C89E-18F6-F251-1157-8DB51146A614}"/>
              </a:ext>
            </a:extLst>
          </p:cNvPr>
          <p:cNvSpPr txBox="1"/>
          <p:nvPr/>
        </p:nvSpPr>
        <p:spPr>
          <a:xfrm>
            <a:off x="482943" y="4096874"/>
            <a:ext cx="2932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（或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MC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DD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713" name="yt_shape_13713"/>
              <p:cNvSpPr txBox="1"/>
              <p:nvPr/>
            </p:nvSpPr>
            <p:spPr>
              <a:xfrm>
                <a:off x="505271" y="2469434"/>
                <a:ext cx="11111999" cy="14764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）当把正方体的面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展开到和面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CDD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在同一平面上时，得到的图形如图所示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图中线段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表示蚂蚁爬行的最短路线，最短路线是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bSup>
                          <m:sSub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713" name="yt_shape_137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271" y="2469434"/>
                <a:ext cx="11111999" cy="1476494"/>
              </a:xfrm>
              <a:prstGeom prst="rect">
                <a:avLst/>
              </a:prstGeom>
              <a:blipFill>
                <a:blip r:embed="rId2"/>
                <a:stretch>
                  <a:fillRect l="-1700" t="-3306" r="-1207" b="-115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716" name="yt_shape_13716"/>
          <p:cNvSpPr txBox="1"/>
          <p:nvPr/>
        </p:nvSpPr>
        <p:spPr>
          <a:xfrm>
            <a:off x="4727848" y="4149080"/>
            <a:ext cx="2272160" cy="135075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en-US" altLang="zh-CN" sz="7500" b="0" i="0" u="none" spc="15843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  <a:cs typeface="宋体" pitchFamily="75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715" name="yt_image_137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7848" y="4149080"/>
            <a:ext cx="2249692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EB502E-4D95-E4F6-CF35-34A463680D1B}"/>
              </a:ext>
            </a:extLst>
          </p:cNvPr>
          <p:cNvSpPr txBox="1"/>
          <p:nvPr/>
        </p:nvSpPr>
        <p:spPr>
          <a:xfrm>
            <a:off x="415260" y="2422628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）当把正方体的面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展开到和面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CDD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在同一平面上时，得到的图形如图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98D7163-68EF-D8F8-C559-9A87C7A473D8}"/>
              </a:ext>
            </a:extLst>
          </p:cNvPr>
          <p:cNvSpPr txBox="1"/>
          <p:nvPr/>
        </p:nvSpPr>
        <p:spPr>
          <a:xfrm>
            <a:off x="415260" y="2898116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83F15A-E747-F991-4C14-3982E0481C5F}"/>
                  </a:ext>
                </a:extLst>
              </p:cNvPr>
              <p:cNvSpPr txBox="1"/>
              <p:nvPr/>
            </p:nvSpPr>
            <p:spPr>
              <a:xfrm>
                <a:off x="415260" y="3373604"/>
                <a:ext cx="11243691" cy="6048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图中线段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MD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表示蚂蚁爬行的最短路线，最短路线是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bSup>
                          <m:sSub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b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b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E83F15A-E747-F991-4C14-3982E0481C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60" y="3373604"/>
                <a:ext cx="11243691" cy="604851"/>
              </a:xfrm>
              <a:prstGeom prst="rect">
                <a:avLst/>
              </a:prstGeom>
              <a:blipFill>
                <a:blip r:embed="rId4"/>
                <a:stretch>
                  <a:fillRect l="-813" r="-867" b="-22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yt_shape_13711">
            <a:extLst>
              <a:ext uri="{FF2B5EF4-FFF2-40B4-BE49-F238E27FC236}">
                <a16:creationId xmlns:a16="http://schemas.microsoft.com/office/drawing/2014/main" id="{DF78A8B0-CEEA-D638-202E-2FA64B42D20D}"/>
              </a:ext>
            </a:extLst>
          </p:cNvPr>
          <p:cNvSpPr txBox="1"/>
          <p:nvPr/>
        </p:nvSpPr>
        <p:spPr>
          <a:xfrm>
            <a:off x="546952" y="15038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）若蚂蚁沿正方体的表面爬行到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点，你能画出表示蚂蚁爬行的最短路线并求出最短路线吗？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3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718" name="yt_image_137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21" name="yt_shape_13721"/>
          <p:cNvSpPr txBox="1"/>
          <p:nvPr/>
        </p:nvSpPr>
        <p:spPr>
          <a:xfrm>
            <a:off x="970631" y="3343824"/>
            <a:ext cx="10250737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直棱柱的侧面展开图是一个矩形，侧面积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底面周长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圆锥的侧面展开图是一个扇形，侧面积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πrl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是母线长，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是底面半径）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0" name="yt_shape_13630"/>
          <p:cNvSpPr txBox="1"/>
          <p:nvPr/>
        </p:nvSpPr>
        <p:spPr>
          <a:xfrm>
            <a:off x="612008" y="125482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629" name="yt_image_136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008" y="125482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2" name="yt_shape_13632"/>
          <p:cNvSpPr txBox="1"/>
          <p:nvPr/>
        </p:nvSpPr>
        <p:spPr>
          <a:xfrm>
            <a:off x="612008" y="1958121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直棱柱及其侧面展开图</a:t>
            </a:r>
          </a:p>
        </p:txBody>
      </p:sp>
      <p:sp>
        <p:nvSpPr>
          <p:cNvPr id="13633" name="yt_shape_13633"/>
          <p:cNvSpPr txBox="1"/>
          <p:nvPr/>
        </p:nvSpPr>
        <p:spPr>
          <a:xfrm>
            <a:off x="612008" y="2457686"/>
            <a:ext cx="56682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下列图形中可以折成正方体的是（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34" name="yt_image_136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7408" y="3068960"/>
            <a:ext cx="6814668" cy="1912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855999">
            <a:extLst>
              <a:ext uri="{FF2B5EF4-FFF2-40B4-BE49-F238E27FC236}">
                <a16:creationId xmlns:a16="http://schemas.microsoft.com/office/drawing/2014/main" id="{727B65B6-CE0B-CE99-604D-9E25A2A2DF2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008" y="199744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E4DE1C-A35E-016A-C056-AE280C590E39}"/>
              </a:ext>
            </a:extLst>
          </p:cNvPr>
          <p:cNvSpPr txBox="1"/>
          <p:nvPr/>
        </p:nvSpPr>
        <p:spPr>
          <a:xfrm>
            <a:off x="5474997" y="24108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6" name="yt_shape_13636"/>
          <p:cNvSpPr txBox="1"/>
          <p:nvPr/>
        </p:nvSpPr>
        <p:spPr>
          <a:xfrm>
            <a:off x="623392" y="2132856"/>
            <a:ext cx="69169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如图是某个几何体的展开图，该几何体是（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40" name="yt_table_136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8751465"/>
              </p:ext>
            </p:extLst>
          </p:nvPr>
        </p:nvGraphicFramePr>
        <p:xfrm>
          <a:off x="623392" y="4103967"/>
          <a:ext cx="9943466" cy="475488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710180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</a:tbl>
          </a:graphicData>
        </a:graphic>
      </p:graphicFrame>
      <p:grpSp>
        <p:nvGrpSpPr>
          <p:cNvPr id="13637" name="yt_shape_13637_skip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774" y="2612159"/>
            <a:ext cx="2037236" cy="1492137"/>
            <a:chOff x="0" y="0"/>
            <a:chExt cx="2037236" cy="1492137"/>
          </a:xfrm>
        </p:grpSpPr>
        <p:pic>
          <p:nvPicPr>
            <p:cNvPr id="2" name="yt_image_1363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37236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39" name="yt_shape_13639"/>
            <p:cNvSpPr txBox="1"/>
            <p:nvPr/>
          </p:nvSpPr>
          <p:spPr>
            <a:xfrm>
              <a:off x="28239" y="1132137"/>
              <a:ext cx="201675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14ABE83-78A3-9761-02A3-C45A5BB3E4A6}"/>
              </a:ext>
            </a:extLst>
          </p:cNvPr>
          <p:cNvSpPr txBox="1"/>
          <p:nvPr/>
        </p:nvSpPr>
        <p:spPr>
          <a:xfrm>
            <a:off x="6705581" y="20860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2" name="yt_shape_13642"/>
          <p:cNvSpPr txBox="1"/>
          <p:nvPr/>
        </p:nvSpPr>
        <p:spPr>
          <a:xfrm>
            <a:off x="540119" y="22410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某立体图形的侧面展开图如图所示，它的底面是边长为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的正五边形，则这个立体图形是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正五棱柱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46" name="yt_shape_13646"/>
          <p:cNvSpPr txBox="1"/>
          <p:nvPr/>
        </p:nvSpPr>
        <p:spPr>
          <a:xfrm>
            <a:off x="540000" y="46543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43" name="yt_shape_13643" title="H_98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78902" y="3352835"/>
            <a:ext cx="2434195" cy="1250964"/>
            <a:chOff x="0" y="0"/>
            <a:chExt cx="2434195" cy="1250964"/>
          </a:xfrm>
        </p:grpSpPr>
        <p:pic>
          <p:nvPicPr>
            <p:cNvPr id="2" name="yt_image_1364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34195" cy="8549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45" name="yt_shape_13645"/>
            <p:cNvSpPr txBox="1"/>
            <p:nvPr/>
          </p:nvSpPr>
          <p:spPr>
            <a:xfrm>
              <a:off x="683816" y="8909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A16E4E9-7A9F-C23F-591B-ADD39DCFAD14}"/>
              </a:ext>
            </a:extLst>
          </p:cNvPr>
          <p:cNvSpPr txBox="1"/>
          <p:nvPr/>
        </p:nvSpPr>
        <p:spPr>
          <a:xfrm>
            <a:off x="1669308" y="264500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正五棱柱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EC7ABA-C9BB-775D-FAD3-2CBBA657968F}"/>
              </a:ext>
            </a:extLst>
          </p:cNvPr>
          <p:cNvSpPr txBox="1"/>
          <p:nvPr/>
        </p:nvSpPr>
        <p:spPr>
          <a:xfrm>
            <a:off x="5631708" y="264500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120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7" name="yt_shape_13647"/>
          <p:cNvSpPr txBox="1"/>
          <p:nvPr/>
        </p:nvSpPr>
        <p:spPr>
          <a:xfrm>
            <a:off x="540119" y="16434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如图，直三棱柱的上下底面是直角三角形，请画出该直三棱柱的侧面展开图，并根据图中所标的数据求直三棱柱侧面展开图的面积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648" name="yt_image_1364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3068960"/>
            <a:ext cx="1937475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50" name="yt_shape_13650"/>
              <p:cNvSpPr txBox="1"/>
              <p:nvPr/>
            </p:nvSpPr>
            <p:spPr>
              <a:xfrm>
                <a:off x="630130" y="2791648"/>
                <a:ext cx="4247958" cy="1930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解：图略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它的侧面展开图的面积为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650" name="yt_shape_13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2791648"/>
                <a:ext cx="4247958" cy="1930850"/>
              </a:xfrm>
              <a:prstGeom prst="rect">
                <a:avLst/>
              </a:prstGeom>
              <a:blipFill>
                <a:blip r:embed="rId3"/>
                <a:stretch>
                  <a:fillRect l="-4304" t="-2839" r="-3300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62DC6D-060E-F470-2060-3E312D9395B9}"/>
              </a:ext>
            </a:extLst>
          </p:cNvPr>
          <p:cNvSpPr txBox="1"/>
          <p:nvPr/>
        </p:nvSpPr>
        <p:spPr>
          <a:xfrm>
            <a:off x="540119" y="2744842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6D0441-1AC8-D7B9-3E93-5E9D24B2639A}"/>
                  </a:ext>
                </a:extLst>
              </p:cNvPr>
              <p:cNvSpPr txBox="1"/>
              <p:nvPr/>
            </p:nvSpPr>
            <p:spPr>
              <a:xfrm>
                <a:off x="540119" y="3220331"/>
                <a:ext cx="374084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6D0441-1AC8-D7B9-3E93-5E9D24B263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220331"/>
                <a:ext cx="3740848" cy="630441"/>
              </a:xfrm>
              <a:prstGeom prst="rect">
                <a:avLst/>
              </a:prstGeom>
              <a:blipFill>
                <a:blip r:embed="rId4"/>
                <a:stretch>
                  <a:fillRect l="-2610" r="-2284" b="-17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C93DBC4-4A81-C304-C347-7C7313D1DE2B}"/>
              </a:ext>
            </a:extLst>
          </p:cNvPr>
          <p:cNvSpPr txBox="1"/>
          <p:nvPr/>
        </p:nvSpPr>
        <p:spPr>
          <a:xfrm>
            <a:off x="540119" y="3757159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它的侧面展开图的面积为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6655E90-0BC2-F0F1-4A5A-5B65D0F463DD}"/>
              </a:ext>
            </a:extLst>
          </p:cNvPr>
          <p:cNvSpPr txBox="1"/>
          <p:nvPr/>
        </p:nvSpPr>
        <p:spPr>
          <a:xfrm>
            <a:off x="540119" y="4232647"/>
            <a:ext cx="4386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2" name="yt_shape_13652"/>
          <p:cNvSpPr txBox="1"/>
          <p:nvPr/>
        </p:nvSpPr>
        <p:spPr>
          <a:xfrm>
            <a:off x="540000" y="2036124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圆锥及其侧面展开图</a:t>
            </a:r>
          </a:p>
        </p:txBody>
      </p:sp>
      <p:sp>
        <p:nvSpPr>
          <p:cNvPr id="13653" name="yt_shape_13653"/>
          <p:cNvSpPr txBox="1"/>
          <p:nvPr/>
        </p:nvSpPr>
        <p:spPr>
          <a:xfrm>
            <a:off x="540000" y="2535689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下列图形中，可能是圆锥侧面展开图的是（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654" name="yt_image_1365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167356"/>
            <a:ext cx="4724470" cy="10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56" name="yt_shape_13656"/>
          <p:cNvSpPr txBox="1"/>
          <p:nvPr/>
        </p:nvSpPr>
        <p:spPr>
          <a:xfrm>
            <a:off x="540000" y="4227190"/>
            <a:ext cx="104387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若一个圆锥的侧面积是底面积的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倍，则圆锥侧面展开图的圆心角为（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657" name="yt_table_136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478552"/>
              </p:ext>
            </p:extLst>
          </p:nvPr>
        </p:nvGraphicFramePr>
        <p:xfrm>
          <a:off x="540000" y="4706493"/>
          <a:ext cx="8603616" cy="475488"/>
        </p:xfrm>
        <a:graphic>
          <a:graphicData uri="http://schemas.openxmlformats.org/drawingml/2006/table">
            <a:tbl>
              <a:tblPr/>
              <a:tblGrid>
                <a:gridCol w="2392680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C.240°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</a:tbl>
          </a:graphicData>
        </a:graphic>
      </p:graphicFrame>
      <p:pic>
        <p:nvPicPr>
          <p:cNvPr id="3" name="yt_shape_1697708856205">
            <a:extLst>
              <a:ext uri="{FF2B5EF4-FFF2-40B4-BE49-F238E27FC236}">
                <a16:creationId xmlns:a16="http://schemas.microsoft.com/office/drawing/2014/main" id="{C4D82541-46C6-0836-DE2D-2836EEA95F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545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E6004E-7A94-7E4E-6A12-156458B3DA8D}"/>
              </a:ext>
            </a:extLst>
          </p:cNvPr>
          <p:cNvSpPr txBox="1"/>
          <p:nvPr/>
        </p:nvSpPr>
        <p:spPr>
          <a:xfrm>
            <a:off x="8755789" y="24888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15B4C7-D908-A1A3-6B73-C2132C8C6C36}"/>
              </a:ext>
            </a:extLst>
          </p:cNvPr>
          <p:cNvSpPr txBox="1"/>
          <p:nvPr/>
        </p:nvSpPr>
        <p:spPr>
          <a:xfrm>
            <a:off x="10127389" y="41803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9" name="yt_shape_13659"/>
          <p:cNvSpPr txBox="1"/>
          <p:nvPr/>
        </p:nvSpPr>
        <p:spPr>
          <a:xfrm>
            <a:off x="540119" y="182393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（永州市中考）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某同学在数学实践活动中，制作了一个侧面积为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的圆锥模型（如图所示），则此圆锥的母线长为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663" name="yt_shape_13663"/>
          <p:cNvSpPr txBox="1"/>
          <p:nvPr/>
        </p:nvSpPr>
        <p:spPr>
          <a:xfrm>
            <a:off x="540000" y="507141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0" name="yt_shape_13660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6566" y="2935732"/>
            <a:ext cx="1478867" cy="2085354"/>
            <a:chOff x="0" y="0"/>
            <a:chExt cx="1478867" cy="2085354"/>
          </a:xfrm>
        </p:grpSpPr>
        <p:pic>
          <p:nvPicPr>
            <p:cNvPr id="2" name="yt_image_136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8867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2" name="yt_shape_13662"/>
            <p:cNvSpPr txBox="1"/>
            <p:nvPr/>
          </p:nvSpPr>
          <p:spPr>
            <a:xfrm>
              <a:off x="206152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29F9B6-D98E-38E9-C7CE-C2A652D4AD4E}"/>
              </a:ext>
            </a:extLst>
          </p:cNvPr>
          <p:cNvSpPr txBox="1"/>
          <p:nvPr/>
        </p:nvSpPr>
        <p:spPr>
          <a:xfrm>
            <a:off x="7308107" y="2252615"/>
            <a:ext cx="48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4" name="yt_shape_13664"/>
          <p:cNvSpPr txBox="1"/>
          <p:nvPr/>
        </p:nvSpPr>
        <p:spPr>
          <a:xfrm>
            <a:off x="540119" y="20102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已知圆锥的母线长为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，则该圆锥的侧面积为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（结果保留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668" name="yt_shape_13668"/>
          <p:cNvSpPr txBox="1"/>
          <p:nvPr/>
        </p:nvSpPr>
        <p:spPr>
          <a:xfrm>
            <a:off x="540000" y="488514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665" name="yt_shape_13665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3234" y="3122000"/>
            <a:ext cx="1685530" cy="1712736"/>
            <a:chOff x="0" y="0"/>
            <a:chExt cx="1685530" cy="1712736"/>
          </a:xfrm>
        </p:grpSpPr>
        <p:pic>
          <p:nvPicPr>
            <p:cNvPr id="2" name="yt_image_1366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5530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7" name="yt_shape_13667"/>
            <p:cNvSpPr txBox="1"/>
            <p:nvPr/>
          </p:nvSpPr>
          <p:spPr>
            <a:xfrm>
              <a:off x="309484" y="13527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649737-3AAD-57C3-FB85-D76749B64A80}"/>
              </a:ext>
            </a:extLst>
          </p:cNvPr>
          <p:cNvSpPr txBox="1"/>
          <p:nvPr/>
        </p:nvSpPr>
        <p:spPr>
          <a:xfrm>
            <a:off x="1059708" y="2438883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15π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9" name="yt_shape_13669"/>
          <p:cNvSpPr txBox="1"/>
          <p:nvPr/>
        </p:nvSpPr>
        <p:spPr>
          <a:xfrm>
            <a:off x="540000" y="2904894"/>
            <a:ext cx="8140049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因混淆圆锥底面半径与其展开图扇形的半径致错</a:t>
            </a:r>
          </a:p>
        </p:txBody>
      </p:sp>
      <p:sp>
        <p:nvSpPr>
          <p:cNvPr id="13670" name="yt_shape_13670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已知圆锥的侧面展开图的圆心角为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，则圆锥的侧面积是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856382">
            <a:extLst>
              <a:ext uri="{FF2B5EF4-FFF2-40B4-BE49-F238E27FC236}">
                <a16:creationId xmlns:a16="http://schemas.microsoft.com/office/drawing/2014/main" id="{79C19977-761C-700D-94BB-443C9FA06E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327EF3-31CB-DDBA-92A9-3A882096384C}"/>
              </a:ext>
            </a:extLst>
          </p:cNvPr>
          <p:cNvSpPr txBox="1"/>
          <p:nvPr/>
        </p:nvSpPr>
        <p:spPr>
          <a:xfrm>
            <a:off x="1059708" y="3833141"/>
            <a:ext cx="638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72π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1415</Words>
  <Application>Microsoft Office PowerPoint</Application>
  <PresentationFormat>宽屏</PresentationFormat>
  <Paragraphs>116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2023-10-20T13:14:14Z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