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73" r:id="rId6"/>
    <p:sldId id="374" r:id="rId7"/>
    <p:sldId id="375" r:id="rId8"/>
    <p:sldId id="380" r:id="rId9"/>
    <p:sldId id="385" r:id="rId10"/>
    <p:sldId id="389" r:id="rId11"/>
    <p:sldId id="386" r:id="rId12"/>
    <p:sldId id="387" r:id="rId13"/>
    <p:sldId id="390" r:id="rId14"/>
    <p:sldId id="388" r:id="rId15"/>
    <p:sldId id="391" r:id="rId16"/>
    <p:sldId id="392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0" name="yt_shape_14810"/>
          <p:cNvSpPr txBox="1"/>
          <p:nvPr/>
        </p:nvSpPr>
        <p:spPr>
          <a:xfrm>
            <a:off x="540000" y="93965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11" name="yt_shape_14811"/>
          <p:cNvSpPr txBox="1"/>
          <p:nvPr/>
        </p:nvSpPr>
        <p:spPr>
          <a:xfrm>
            <a:off x="540000" y="1418956"/>
            <a:ext cx="99065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的顶点均在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15" name="yt_table_1481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827359"/>
              </p:ext>
            </p:extLst>
          </p:nvPr>
        </p:nvGraphicFramePr>
        <p:xfrm>
          <a:off x="540000" y="1898259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6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0"/>
                  </a:ext>
                </a:extLst>
              </a:tr>
            </a:tbl>
          </a:graphicData>
        </a:graphic>
      </p:graphicFrame>
      <p:grpSp>
        <p:nvGrpSpPr>
          <p:cNvPr id="14812" name="yt_shape_14812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7816" y="1898259"/>
            <a:ext cx="1231939" cy="1685304"/>
            <a:chOff x="0" y="0"/>
            <a:chExt cx="1231939" cy="1685304"/>
          </a:xfrm>
        </p:grpSpPr>
        <p:pic>
          <p:nvPicPr>
            <p:cNvPr id="3" name="yt_image_1481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1939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14" name="yt_shape_14814"/>
            <p:cNvSpPr txBox="1"/>
            <p:nvPr/>
          </p:nvSpPr>
          <p:spPr>
            <a:xfrm>
              <a:off x="-526775" y="1325304"/>
              <a:ext cx="2321490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sp>
        <p:nvSpPr>
          <p:cNvPr id="14817" name="yt_shape_14817"/>
          <p:cNvSpPr txBox="1"/>
          <p:nvPr/>
        </p:nvSpPr>
        <p:spPr>
          <a:xfrm>
            <a:off x="540119" y="36339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上，且点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的异侧，连接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21" name="yt_table_1482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423509"/>
              </p:ext>
            </p:extLst>
          </p:nvPr>
        </p:nvGraphicFramePr>
        <p:xfrm>
          <a:off x="540000" y="459341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1"/>
                  </a:ext>
                </a:extLst>
              </a:tr>
            </a:tbl>
          </a:graphicData>
        </a:graphic>
      </p:graphicFrame>
      <p:grpSp>
        <p:nvGrpSpPr>
          <p:cNvPr id="14818" name="yt_shape_14818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2909" y="4593414"/>
            <a:ext cx="1496903" cy="1685304"/>
            <a:chOff x="0" y="0"/>
            <a:chExt cx="1496903" cy="1685304"/>
          </a:xfrm>
        </p:grpSpPr>
        <p:pic>
          <p:nvPicPr>
            <p:cNvPr id="2" name="yt_image_1481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6903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20" name="yt_shape_14820"/>
            <p:cNvSpPr txBox="1"/>
            <p:nvPr/>
          </p:nvSpPr>
          <p:spPr>
            <a:xfrm>
              <a:off x="215170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734B189-CA57-BC0F-FC2D-E5F2BE1189D1}"/>
              </a:ext>
            </a:extLst>
          </p:cNvPr>
          <p:cNvSpPr txBox="1"/>
          <p:nvPr/>
        </p:nvSpPr>
        <p:spPr>
          <a:xfrm>
            <a:off x="9582876" y="13721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87E018-59CB-8B5E-DE91-471A8A26B5F2}"/>
              </a:ext>
            </a:extLst>
          </p:cNvPr>
          <p:cNvSpPr txBox="1"/>
          <p:nvPr/>
        </p:nvSpPr>
        <p:spPr>
          <a:xfrm>
            <a:off x="8609857" y="40626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75" name="yt_shape_14875"/>
              <p:cNvSpPr txBox="1"/>
              <p:nvPr/>
            </p:nvSpPr>
            <p:spPr>
              <a:xfrm>
                <a:off x="540119" y="1005651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所对优弧上一点（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两点除外）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5" name="yt_shape_14875" descr="{&quot;rangeId&quot;:1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988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77" name="yt_image_1487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4290" y="2162718"/>
            <a:ext cx="1483419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79" name="yt_shape_14879"/>
          <p:cNvSpPr txBox="1"/>
          <p:nvPr/>
        </p:nvSpPr>
        <p:spPr>
          <a:xfrm>
            <a:off x="540000" y="3704792"/>
            <a:ext cx="4550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880" name="yt_shape_14880"/>
          <p:cNvSpPr txBox="1"/>
          <p:nvPr/>
        </p:nvSpPr>
        <p:spPr>
          <a:xfrm>
            <a:off x="540000" y="4184095"/>
            <a:ext cx="43505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81" name="yt_shape_14881"/>
              <p:cNvSpPr txBox="1"/>
              <p:nvPr/>
            </p:nvSpPr>
            <p:spPr>
              <a:xfrm>
                <a:off x="540119" y="4663398"/>
                <a:ext cx="11111999" cy="15489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不变，故只有当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是优弧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的面积最大，此时，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81" name="yt_shape_1488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663398"/>
                <a:ext cx="11111999" cy="1548950"/>
              </a:xfrm>
              <a:prstGeom prst="rect">
                <a:avLst/>
              </a:prstGeom>
              <a:blipFill>
                <a:blip r:embed="rId4"/>
                <a:stretch>
                  <a:fillRect l="-1701" b="-1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EFA8B0-BACB-4BF6-D647-F15E514C6E16}"/>
              </a:ext>
            </a:extLst>
          </p:cNvPr>
          <p:cNvSpPr txBox="1"/>
          <p:nvPr/>
        </p:nvSpPr>
        <p:spPr>
          <a:xfrm>
            <a:off x="3920264" y="3657986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8207E9D-61F5-0A35-5F89-042A26D2B866}"/>
                  </a:ext>
                </a:extLst>
              </p:cNvPr>
              <p:cNvSpPr txBox="1"/>
              <p:nvPr/>
            </p:nvSpPr>
            <p:spPr>
              <a:xfrm>
                <a:off x="450108" y="4616592"/>
                <a:ext cx="10716958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不变，故只有当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是优弧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的面积最大，此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E8207E9D-61F5-0A35-5F89-042A26D2B8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16592"/>
                <a:ext cx="10716958" cy="646189"/>
              </a:xfrm>
              <a:prstGeom prst="rect">
                <a:avLst/>
              </a:prstGeom>
              <a:blipFill>
                <a:blip r:embed="rId5"/>
                <a:stretch>
                  <a:fillRect l="-910" r="-967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98C222E-F00A-02CF-53A3-EAD19EE1CA40}"/>
                  </a:ext>
                </a:extLst>
              </p:cNvPr>
              <p:cNvSpPr txBox="1"/>
              <p:nvPr/>
            </p:nvSpPr>
            <p:spPr>
              <a:xfrm>
                <a:off x="450108" y="5169169"/>
                <a:ext cx="26583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A98C222E-F00A-02CF-53A3-EAD19EE1CA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69169"/>
                <a:ext cx="2658301" cy="613931"/>
              </a:xfrm>
              <a:prstGeom prst="rect">
                <a:avLst/>
              </a:prstGeom>
              <a:blipFill>
                <a:blip r:embed="rId6"/>
                <a:stretch>
                  <a:fillRect l="-3670" r="-321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371187C-5550-9F83-604B-530422731A7C}"/>
                  </a:ext>
                </a:extLst>
              </p:cNvPr>
              <p:cNvSpPr txBox="1"/>
              <p:nvPr/>
            </p:nvSpPr>
            <p:spPr>
              <a:xfrm>
                <a:off x="450108" y="5689488"/>
                <a:ext cx="19963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A371187C-5550-9F83-604B-530422731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89488"/>
                <a:ext cx="1996314" cy="554686"/>
              </a:xfrm>
              <a:prstGeom prst="rect">
                <a:avLst/>
              </a:prstGeom>
              <a:blipFill>
                <a:blip r:embed="rId7"/>
                <a:stretch>
                  <a:fillRect l="-4893" r="-489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83" name="yt_shape_14883"/>
          <p:cNvSpPr txBox="1"/>
          <p:nvPr/>
        </p:nvSpPr>
        <p:spPr>
          <a:xfrm>
            <a:off x="540000" y="1331314"/>
            <a:ext cx="105044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84" name="yt_image_1488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1984" y="1962981"/>
            <a:ext cx="2028031" cy="1792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86" name="yt_shape_14886"/>
          <p:cNvSpPr txBox="1"/>
          <p:nvPr/>
        </p:nvSpPr>
        <p:spPr>
          <a:xfrm>
            <a:off x="540000" y="3805783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87" name="yt_shape_14887"/>
              <p:cNvSpPr txBox="1"/>
              <p:nvPr/>
            </p:nvSpPr>
            <p:spPr>
              <a:xfrm>
                <a:off x="540000" y="4285086"/>
                <a:ext cx="539089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87" name="yt_shape_14887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3772"/>
                <a:ext cx="5390899" cy="642163"/>
              </a:xfrm>
              <a:prstGeom prst="rect">
                <a:avLst/>
              </a:prstGeom>
              <a:blipFill>
                <a:blip r:embed="rId3"/>
                <a:stretch>
                  <a:fillRect l="-3507" r="-214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89" name="yt_shape_14889"/>
          <p:cNvSpPr txBox="1"/>
          <p:nvPr/>
        </p:nvSpPr>
        <p:spPr>
          <a:xfrm>
            <a:off x="540000" y="4978037"/>
            <a:ext cx="446276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090192-4F34-E627-3BD9-1AED5CA81B6C}"/>
              </a:ext>
            </a:extLst>
          </p:cNvPr>
          <p:cNvSpPr txBox="1"/>
          <p:nvPr/>
        </p:nvSpPr>
        <p:spPr>
          <a:xfrm>
            <a:off x="449989" y="4931231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3CF3A-9792-9354-5EF0-4FF4827D2352}"/>
              </a:ext>
            </a:extLst>
          </p:cNvPr>
          <p:cNvSpPr txBox="1"/>
          <p:nvPr/>
        </p:nvSpPr>
        <p:spPr>
          <a:xfrm>
            <a:off x="449989" y="5406719"/>
            <a:ext cx="172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90" name="yt_shape_14890"/>
              <p:cNvSpPr txBox="1"/>
              <p:nvPr/>
            </p:nvSpPr>
            <p:spPr>
              <a:xfrm>
                <a:off x="539999" y="1099542"/>
                <a:ext cx="3837589" cy="52313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890" name="yt_shape_148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99" y="1099542"/>
                <a:ext cx="3837589" cy="5231369"/>
              </a:xfrm>
              <a:prstGeom prst="rect">
                <a:avLst/>
              </a:prstGeom>
              <a:blipFill>
                <a:blip r:embed="rId2"/>
                <a:stretch>
                  <a:fillRect l="-4928" t="-931" r="-3180" b="-2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B1D474BB-5422-A48E-D27C-CC69B5AD9EF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4072" y="2886697"/>
            <a:ext cx="1815232" cy="168401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1D14A3-CEE9-EF7D-CF22-9BA2878A0F30}"/>
              </a:ext>
            </a:extLst>
          </p:cNvPr>
          <p:cNvSpPr txBox="1"/>
          <p:nvPr/>
        </p:nvSpPr>
        <p:spPr>
          <a:xfrm>
            <a:off x="449988" y="1052736"/>
            <a:ext cx="2626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060C5D-0CA3-4092-3F49-7643BC8F2C2F}"/>
              </a:ext>
            </a:extLst>
          </p:cNvPr>
          <p:cNvSpPr txBox="1"/>
          <p:nvPr/>
        </p:nvSpPr>
        <p:spPr>
          <a:xfrm>
            <a:off x="449988" y="1528224"/>
            <a:ext cx="2858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D4AC30-CDB5-B761-81B3-B9F30EEC153F}"/>
              </a:ext>
            </a:extLst>
          </p:cNvPr>
          <p:cNvSpPr txBox="1"/>
          <p:nvPr/>
        </p:nvSpPr>
        <p:spPr>
          <a:xfrm>
            <a:off x="449988" y="2003712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00DAC4-B613-40B7-D76B-55B147BFA920}"/>
                  </a:ext>
                </a:extLst>
              </p:cNvPr>
              <p:cNvSpPr txBox="1"/>
              <p:nvPr/>
            </p:nvSpPr>
            <p:spPr>
              <a:xfrm>
                <a:off x="449988" y="2479200"/>
                <a:ext cx="369652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500DAC4-B613-40B7-D76B-55B147BFA9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2479200"/>
                <a:ext cx="3696526" cy="646189"/>
              </a:xfrm>
              <a:prstGeom prst="rect">
                <a:avLst/>
              </a:prstGeom>
              <a:blipFill>
                <a:blip r:embed="rId4"/>
                <a:stretch>
                  <a:fillRect l="-2640" r="-2805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6C99ABE-8BB1-346B-1D69-A44794C524AA}"/>
              </a:ext>
            </a:extLst>
          </p:cNvPr>
          <p:cNvSpPr txBox="1"/>
          <p:nvPr/>
        </p:nvSpPr>
        <p:spPr>
          <a:xfrm>
            <a:off x="449988" y="3031777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52F471-A86D-6934-5BD2-5232B9BF61E5}"/>
                  </a:ext>
                </a:extLst>
              </p:cNvPr>
              <p:cNvSpPr txBox="1"/>
              <p:nvPr/>
            </p:nvSpPr>
            <p:spPr>
              <a:xfrm>
                <a:off x="449988" y="3507265"/>
                <a:ext cx="3488055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C52F471-A86D-6934-5BD2-5232B9BF61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3507265"/>
                <a:ext cx="3488055" cy="769062"/>
              </a:xfrm>
              <a:prstGeom prst="rect">
                <a:avLst/>
              </a:prstGeom>
              <a:blipFill>
                <a:blip r:embed="rId5"/>
                <a:stretch>
                  <a:fillRect l="-2797" r="-26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05D2C7-C683-EB61-C4B1-2C8149E501ED}"/>
                  </a:ext>
                </a:extLst>
              </p:cNvPr>
              <p:cNvSpPr txBox="1"/>
              <p:nvPr/>
            </p:nvSpPr>
            <p:spPr>
              <a:xfrm>
                <a:off x="449988" y="4182715"/>
                <a:ext cx="295148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C05D2C7-C683-EB61-C4B1-2C8149E50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4182715"/>
                <a:ext cx="2951481" cy="769061"/>
              </a:xfrm>
              <a:prstGeom prst="rect">
                <a:avLst/>
              </a:prstGeom>
              <a:blipFill>
                <a:blip r:embed="rId6"/>
                <a:stretch>
                  <a:fillRect l="-3306" r="-26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87295F7-FA6F-3F95-AF54-B49F86097992}"/>
              </a:ext>
            </a:extLst>
          </p:cNvPr>
          <p:cNvSpPr txBox="1"/>
          <p:nvPr/>
        </p:nvSpPr>
        <p:spPr>
          <a:xfrm>
            <a:off x="449988" y="4858164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4128DC-B62F-C90D-FA9D-9247BFE7206F}"/>
              </a:ext>
            </a:extLst>
          </p:cNvPr>
          <p:cNvSpPr txBox="1"/>
          <p:nvPr/>
        </p:nvSpPr>
        <p:spPr>
          <a:xfrm>
            <a:off x="449988" y="5333652"/>
            <a:ext cx="161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5FF447E-461E-10F6-FC97-6E377D5D9918}"/>
              </a:ext>
            </a:extLst>
          </p:cNvPr>
          <p:cNvSpPr txBox="1"/>
          <p:nvPr/>
        </p:nvSpPr>
        <p:spPr>
          <a:xfrm>
            <a:off x="449988" y="5809140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2" name="yt_shape_14892"/>
          <p:cNvSpPr txBox="1"/>
          <p:nvPr/>
        </p:nvSpPr>
        <p:spPr>
          <a:xfrm>
            <a:off x="540119" y="17043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分）如图，台风中心位于点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，并沿东北方向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已知台风移动的速度为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时，受影响区域的半径为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市位于点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方向上，距离点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320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千米处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893" name="yt_image_148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8480" y="3296254"/>
            <a:ext cx="1815039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7" name="yt_shape_14897"/>
          <p:cNvSpPr txBox="1"/>
          <p:nvPr/>
        </p:nvSpPr>
        <p:spPr>
          <a:xfrm>
            <a:off x="540000" y="1552293"/>
            <a:ext cx="65466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（如图），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899" name="yt_shape_14899"/>
          <p:cNvSpPr txBox="1"/>
          <p:nvPr/>
        </p:nvSpPr>
        <p:spPr>
          <a:xfrm>
            <a:off x="5154334" y="2183960"/>
            <a:ext cx="1481046" cy="12246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00" b="0" i="0" u="none" spc="9849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898" name="yt_image_1489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334" y="2183960"/>
            <a:ext cx="1466416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01" name="yt_shape_14901"/>
          <p:cNvSpPr txBox="1"/>
          <p:nvPr/>
        </p:nvSpPr>
        <p:spPr>
          <a:xfrm>
            <a:off x="540000" y="3588904"/>
            <a:ext cx="44996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市位于点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方向，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02" name="yt_shape_14902"/>
          <p:cNvSpPr txBox="1"/>
          <p:nvPr/>
        </p:nvSpPr>
        <p:spPr>
          <a:xfrm>
            <a:off x="540000" y="4068207"/>
            <a:ext cx="4594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为东北方向，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03" name="yt_shape_14903"/>
          <p:cNvSpPr txBox="1"/>
          <p:nvPr/>
        </p:nvSpPr>
        <p:spPr>
          <a:xfrm>
            <a:off x="540000" y="4547510"/>
            <a:ext cx="26834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千米，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04" name="yt_shape_14904"/>
              <p:cNvSpPr txBox="1"/>
              <p:nvPr/>
            </p:nvSpPr>
            <p:spPr>
              <a:xfrm>
                <a:off x="540000" y="5026813"/>
                <a:ext cx="457336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04" name="yt_shape_14904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26813"/>
                <a:ext cx="4573368" cy="638893"/>
              </a:xfrm>
              <a:prstGeom prst="rect">
                <a:avLst/>
              </a:prstGeom>
              <a:blipFill>
                <a:blip r:embed="rId3"/>
                <a:stretch>
                  <a:fillRect l="-4133" r="-320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06" name="yt_shape_14906"/>
          <p:cNvSpPr txBox="1"/>
          <p:nvPr/>
        </p:nvSpPr>
        <p:spPr>
          <a:xfrm>
            <a:off x="540000" y="5716494"/>
            <a:ext cx="30344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本次台风会影响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19F91EB-36A6-8130-58E5-0DC72D4FB2F3}"/>
              </a:ext>
            </a:extLst>
          </p:cNvPr>
          <p:cNvSpPr txBox="1"/>
          <p:nvPr/>
        </p:nvSpPr>
        <p:spPr>
          <a:xfrm>
            <a:off x="449989" y="1505487"/>
            <a:ext cx="666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（如图），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42FB6C5-4B4F-8FDA-AEAC-1F03C7E1F976}"/>
              </a:ext>
            </a:extLst>
          </p:cNvPr>
          <p:cNvSpPr txBox="1"/>
          <p:nvPr/>
        </p:nvSpPr>
        <p:spPr>
          <a:xfrm>
            <a:off x="449989" y="3542099"/>
            <a:ext cx="4636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市位于点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的北偏东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方向，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40E203-AF03-4371-C0B5-95E6DE0765AE}"/>
              </a:ext>
            </a:extLst>
          </p:cNvPr>
          <p:cNvSpPr txBox="1"/>
          <p:nvPr/>
        </p:nvSpPr>
        <p:spPr>
          <a:xfrm>
            <a:off x="449989" y="4021401"/>
            <a:ext cx="472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为东北方向，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BF678D5-660C-2E41-17FB-6D0A7F96B1B6}"/>
              </a:ext>
            </a:extLst>
          </p:cNvPr>
          <p:cNvSpPr txBox="1"/>
          <p:nvPr/>
        </p:nvSpPr>
        <p:spPr>
          <a:xfrm>
            <a:off x="449989" y="4500704"/>
            <a:ext cx="2837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76534A9-89E8-E366-1EEE-FCF62941AEC8}"/>
                  </a:ext>
                </a:extLst>
              </p:cNvPr>
              <p:cNvSpPr txBox="1"/>
              <p:nvPr/>
            </p:nvSpPr>
            <p:spPr>
              <a:xfrm>
                <a:off x="449989" y="4980007"/>
                <a:ext cx="47092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千米，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D76534A9-89E8-E366-1EEE-FCF62941A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0007"/>
                <a:ext cx="4709223" cy="726326"/>
              </a:xfrm>
              <a:prstGeom prst="rect">
                <a:avLst/>
              </a:prstGeom>
              <a:blipFill>
                <a:blip r:embed="rId4"/>
                <a:stretch>
                  <a:fillRect l="-2073" r="-220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0CAAB10-4484-9307-F177-422D4F0812A3}"/>
              </a:ext>
            </a:extLst>
          </p:cNvPr>
          <p:cNvSpPr txBox="1"/>
          <p:nvPr/>
        </p:nvSpPr>
        <p:spPr>
          <a:xfrm>
            <a:off x="449989" y="5669688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本次台风会影响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895">
            <a:extLst>
              <a:ext uri="{FF2B5EF4-FFF2-40B4-BE49-F238E27FC236}">
                <a16:creationId xmlns:a16="http://schemas.microsoft.com/office/drawing/2014/main" id="{8B195CE9-CC48-4F4D-069C-3A97C17966B4}"/>
              </a:ext>
            </a:extLst>
          </p:cNvPr>
          <p:cNvSpPr txBox="1"/>
          <p:nvPr/>
        </p:nvSpPr>
        <p:spPr>
          <a:xfrm>
            <a:off x="335360" y="1017845"/>
            <a:ext cx="43425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）说明本次台风会影响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07" name="yt_shape_14907"/>
              <p:cNvSpPr txBox="1"/>
              <p:nvPr/>
            </p:nvSpPr>
            <p:spPr>
              <a:xfrm>
                <a:off x="540000" y="1922961"/>
                <a:ext cx="10344178" cy="33720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千米为半径作圆，交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，如图，连接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（千米），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由垂径定理，得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（千米）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已知台风移动的速度为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所以台风影响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市的时间为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（小时）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答：台风影响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市的时间为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07" name="yt_shape_14907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22961"/>
                <a:ext cx="10344178" cy="3372077"/>
              </a:xfrm>
              <a:prstGeom prst="rect">
                <a:avLst/>
              </a:prstGeom>
              <a:blipFill>
                <a:blip r:embed="rId2"/>
                <a:stretch>
                  <a:fillRect l="-1828" t="-1444" r="-825" b="-4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A5FBE5-F33D-7C19-47D4-DE2E972AF11D}"/>
              </a:ext>
            </a:extLst>
          </p:cNvPr>
          <p:cNvSpPr txBox="1"/>
          <p:nvPr/>
        </p:nvSpPr>
        <p:spPr>
          <a:xfrm>
            <a:off x="449989" y="1876155"/>
            <a:ext cx="1042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千米为半径作圆，交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EB9C96-DB08-BF22-767D-C72405468F22}"/>
              </a:ext>
            </a:extLst>
          </p:cNvPr>
          <p:cNvSpPr txBox="1"/>
          <p:nvPr/>
        </p:nvSpPr>
        <p:spPr>
          <a:xfrm>
            <a:off x="449989" y="2351643"/>
            <a:ext cx="6374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52C4A3-F3DE-B1FB-B092-23F29FD84AA0}"/>
                  </a:ext>
                </a:extLst>
              </p:cNvPr>
              <p:cNvSpPr txBox="1"/>
              <p:nvPr/>
            </p:nvSpPr>
            <p:spPr>
              <a:xfrm>
                <a:off x="449989" y="2827131"/>
                <a:ext cx="9117393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由勾股定理，得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（千米），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}">
                <a:extLst>
                  <a:ext uri="{FF2B5EF4-FFF2-40B4-BE49-F238E27FC236}">
                    <a16:creationId xmlns:a16="http://schemas.microsoft.com/office/drawing/2014/main" id="{4352C4A3-F3DE-B1FB-B092-23F29FD84A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7131"/>
                <a:ext cx="9117393" cy="631267"/>
              </a:xfrm>
              <a:prstGeom prst="rect">
                <a:avLst/>
              </a:prstGeom>
              <a:blipFill>
                <a:blip r:embed="rId3"/>
                <a:stretch>
                  <a:fillRect l="-1070" r="-107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C673381-2151-3F04-62E1-E45C227DD7E5}"/>
              </a:ext>
            </a:extLst>
          </p:cNvPr>
          <p:cNvSpPr txBox="1"/>
          <p:nvPr/>
        </p:nvSpPr>
        <p:spPr>
          <a:xfrm>
            <a:off x="449989" y="3364786"/>
            <a:ext cx="6860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由垂径定理，得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（千米）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5B9FF2-09F5-287E-F753-3881F09F899A}"/>
              </a:ext>
            </a:extLst>
          </p:cNvPr>
          <p:cNvSpPr txBox="1"/>
          <p:nvPr/>
        </p:nvSpPr>
        <p:spPr>
          <a:xfrm>
            <a:off x="449989" y="3840275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已知台风移动的速度为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F3B5040-3BDA-6447-6183-1991CAEA6528}"/>
              </a:ext>
            </a:extLst>
          </p:cNvPr>
          <p:cNvSpPr txBox="1"/>
          <p:nvPr/>
        </p:nvSpPr>
        <p:spPr>
          <a:xfrm>
            <a:off x="449989" y="4315762"/>
            <a:ext cx="653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所以台风影响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市的时间为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（小时）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12E21D8-54E7-4A79-8062-CA1C8EFF08E4}"/>
              </a:ext>
            </a:extLst>
          </p:cNvPr>
          <p:cNvSpPr txBox="1"/>
          <p:nvPr/>
        </p:nvSpPr>
        <p:spPr>
          <a:xfrm>
            <a:off x="449989" y="4791250"/>
            <a:ext cx="45568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答：台风影响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市的时间为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小时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896">
            <a:extLst>
              <a:ext uri="{FF2B5EF4-FFF2-40B4-BE49-F238E27FC236}">
                <a16:creationId xmlns:a16="http://schemas.microsoft.com/office/drawing/2014/main" id="{047E3BAA-1F33-7BC2-4C44-7F2DBD0277CE}"/>
              </a:ext>
            </a:extLst>
          </p:cNvPr>
          <p:cNvSpPr txBox="1"/>
          <p:nvPr/>
        </p:nvSpPr>
        <p:spPr>
          <a:xfrm>
            <a:off x="565564" y="1264660"/>
            <a:ext cx="4419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）求这次台风影响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市的时间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3" name="yt_shape_14823"/>
          <p:cNvSpPr txBox="1"/>
          <p:nvPr/>
        </p:nvSpPr>
        <p:spPr>
          <a:xfrm>
            <a:off x="540000" y="2730411"/>
            <a:ext cx="1098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825" name="yt_table_1482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004038"/>
              </p:ext>
            </p:extLst>
          </p:nvPr>
        </p:nvGraphicFramePr>
        <p:xfrm>
          <a:off x="540000" y="3209714"/>
          <a:ext cx="1262063" cy="1901952"/>
        </p:xfrm>
        <a:graphic>
          <a:graphicData uri="http://schemas.openxmlformats.org/drawingml/2006/table">
            <a:tbl>
              <a:tblPr/>
              <a:tblGrid>
                <a:gridCol w="1262063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</a:tbl>
          </a:graphicData>
        </a:graphic>
      </p:graphicFrame>
      <p:pic>
        <p:nvPicPr>
          <p:cNvPr id="14824" name="yt_image_14824_skip" title="H_100.6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04581" y="3209714"/>
            <a:ext cx="124517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B53249-72F9-47A3-B713-7D3BB5095A76}"/>
              </a:ext>
            </a:extLst>
          </p:cNvPr>
          <p:cNvSpPr txBox="1"/>
          <p:nvPr/>
        </p:nvSpPr>
        <p:spPr>
          <a:xfrm>
            <a:off x="10670314" y="26836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27" name="yt_shape_14827"/>
          <p:cNvSpPr txBox="1"/>
          <p:nvPr/>
        </p:nvSpPr>
        <p:spPr>
          <a:xfrm>
            <a:off x="540000" y="2173050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828" name="yt_shape_14828"/>
          <p:cNvSpPr txBox="1"/>
          <p:nvPr/>
        </p:nvSpPr>
        <p:spPr>
          <a:xfrm>
            <a:off x="540000" y="2652353"/>
            <a:ext cx="32653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的圆有无数个</a:t>
            </a:r>
          </a:p>
        </p:txBody>
      </p:sp>
      <p:sp>
        <p:nvSpPr>
          <p:cNvPr id="14829" name="yt_shape_14829"/>
          <p:cNvSpPr txBox="1"/>
          <p:nvPr/>
        </p:nvSpPr>
        <p:spPr>
          <a:xfrm>
            <a:off x="540000" y="3131656"/>
            <a:ext cx="38808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为圆心的圆有无数个</a:t>
            </a:r>
          </a:p>
        </p:txBody>
      </p:sp>
      <p:sp>
        <p:nvSpPr>
          <p:cNvPr id="14830" name="yt_shape_14830"/>
          <p:cNvSpPr txBox="1"/>
          <p:nvPr/>
        </p:nvSpPr>
        <p:spPr>
          <a:xfrm>
            <a:off x="540000" y="3610959"/>
            <a:ext cx="50254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且经过点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的圆有无数个</a:t>
            </a:r>
          </a:p>
        </p:txBody>
      </p:sp>
      <p:sp>
        <p:nvSpPr>
          <p:cNvPr id="14831" name="yt_shape_14831"/>
          <p:cNvSpPr txBox="1"/>
          <p:nvPr/>
        </p:nvSpPr>
        <p:spPr>
          <a:xfrm>
            <a:off x="540000" y="4090262"/>
            <a:ext cx="56409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为半径的圆有无数个</a:t>
            </a:r>
          </a:p>
        </p:txBody>
      </p:sp>
      <p:graphicFrame>
        <p:nvGraphicFramePr>
          <p:cNvPr id="14832" name="yt_table_148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936174"/>
              </p:ext>
            </p:extLst>
          </p:nvPr>
        </p:nvGraphicFramePr>
        <p:xfrm>
          <a:off x="540000" y="456956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741545-3C7A-B01C-1EA1-847866D71851}"/>
              </a:ext>
            </a:extLst>
          </p:cNvPr>
          <p:cNvSpPr txBox="1"/>
          <p:nvPr/>
        </p:nvSpPr>
        <p:spPr>
          <a:xfrm>
            <a:off x="3574189" y="21262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34" name="yt_shape_14834"/>
              <p:cNvSpPr txBox="1"/>
              <p:nvPr/>
            </p:nvSpPr>
            <p:spPr>
              <a:xfrm>
                <a:off x="540119" y="2017631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是劣弧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834" name="yt_shape_14834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7631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839" name="yt_table_1483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843079"/>
              </p:ext>
            </p:extLst>
          </p:nvPr>
        </p:nvGraphicFramePr>
        <p:xfrm>
          <a:off x="540000" y="3054908"/>
          <a:ext cx="8938579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p:grpSp>
        <p:nvGrpSpPr>
          <p:cNvPr id="14836" name="yt_shape_14836_skip" title="H_168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37913" y="3054908"/>
            <a:ext cx="2012013" cy="2145933"/>
            <a:chOff x="0" y="0"/>
            <a:chExt cx="2012013" cy="2145933"/>
          </a:xfrm>
        </p:grpSpPr>
        <p:pic>
          <p:nvPicPr>
            <p:cNvPr id="2" name="yt_image_1483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12013" cy="1749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38" name="yt_shape_14838"/>
            <p:cNvSpPr txBox="1"/>
            <p:nvPr/>
          </p:nvSpPr>
          <p:spPr>
            <a:xfrm>
              <a:off x="15627" y="1785933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6DFF4E7-E3CB-8224-4802-B8D901AB3CA1}"/>
              </a:ext>
            </a:extLst>
          </p:cNvPr>
          <p:cNvSpPr txBox="1"/>
          <p:nvPr/>
        </p:nvSpPr>
        <p:spPr>
          <a:xfrm>
            <a:off x="2396383" y="25234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41" name="yt_shape_14841"/>
              <p:cNvSpPr txBox="1"/>
              <p:nvPr/>
            </p:nvSpPr>
            <p:spPr>
              <a:xfrm>
                <a:off x="540119" y="223989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为弦，点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841" name="yt_shape_14841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3989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846" name="yt_table_14846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09181"/>
                  </p:ext>
                </p:extLst>
              </p:nvPr>
            </p:nvGraphicFramePr>
            <p:xfrm>
              <a:off x="540000" y="3277173"/>
              <a:ext cx="7490969" cy="71278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846" name="yt_table_14846_skip" descr="{&quot;rangeId&quot;:7,&quot;type&quot;:&quot;Option&quot;,&quot;drawing&quot;:[&quot;yt_shape_14843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09181"/>
                  </p:ext>
                </p:extLst>
              </p:nvPr>
            </p:nvGraphicFramePr>
            <p:xfrm>
              <a:off x="540000" y="1937277"/>
              <a:ext cx="7490969" cy="712788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77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778"/>
                        </a:ext>
                      </a:extLst>
                    </a:gridCol>
                    <a:gridCol w="2199069">
                      <a:extLst>
                        <a:ext uri="{9D8B030D-6E8A-4147-A177-3AD203B41FA5}">
                          <a16:colId xmlns:a16="http://schemas.microsoft.com/office/drawing/2014/main" val="1077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780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558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7008" r="-6371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478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843" name="yt_shape_14843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12722" y="3277173"/>
            <a:ext cx="1237035" cy="1701306"/>
            <a:chOff x="0" y="0"/>
            <a:chExt cx="1237035" cy="1701306"/>
          </a:xfrm>
        </p:grpSpPr>
        <p:pic>
          <p:nvPicPr>
            <p:cNvPr id="2" name="yt_image_1484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23703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45" name="yt_shape_14845"/>
            <p:cNvSpPr txBox="1"/>
            <p:nvPr/>
          </p:nvSpPr>
          <p:spPr>
            <a:xfrm>
              <a:off x="85236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DA23863-AFD9-5C58-AC84-8E05DCDACC43}"/>
              </a:ext>
            </a:extLst>
          </p:cNvPr>
          <p:cNvSpPr txBox="1"/>
          <p:nvPr/>
        </p:nvSpPr>
        <p:spPr>
          <a:xfrm>
            <a:off x="907308" y="27456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7" name="yt_shape_14847"/>
          <p:cNvSpPr txBox="1"/>
          <p:nvPr/>
        </p:nvSpPr>
        <p:spPr>
          <a:xfrm>
            <a:off x="540000" y="167621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848" name="yt_shape_14848"/>
          <p:cNvSpPr txBox="1"/>
          <p:nvPr/>
        </p:nvSpPr>
        <p:spPr>
          <a:xfrm>
            <a:off x="540000" y="2155519"/>
            <a:ext cx="99754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外，那么线段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49" name="yt_shape_14849"/>
          <p:cNvSpPr txBox="1"/>
          <p:nvPr/>
        </p:nvSpPr>
        <p:spPr>
          <a:xfrm>
            <a:off x="540119" y="26348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53" name="yt_shape_14853"/>
          <p:cNvSpPr txBox="1"/>
          <p:nvPr/>
        </p:nvSpPr>
        <p:spPr>
          <a:xfrm>
            <a:off x="540000" y="521913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50" name="yt_shape_14850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06783" y="3594257"/>
            <a:ext cx="1178433" cy="1574433"/>
            <a:chOff x="0" y="0"/>
            <a:chExt cx="1178433" cy="1574433"/>
          </a:xfrm>
        </p:grpSpPr>
        <p:pic>
          <p:nvPicPr>
            <p:cNvPr id="2" name="yt_image_1485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78433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2" name="yt_shape_14852"/>
            <p:cNvSpPr txBox="1"/>
            <p:nvPr/>
          </p:nvSpPr>
          <p:spPr>
            <a:xfrm>
              <a:off x="55935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2FC96AE-EED1-8303-3103-5C266110937B}"/>
              </a:ext>
            </a:extLst>
          </p:cNvPr>
          <p:cNvSpPr txBox="1"/>
          <p:nvPr/>
        </p:nvSpPr>
        <p:spPr>
          <a:xfrm>
            <a:off x="9084401" y="2108713"/>
            <a:ext cx="104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9EA1252-6D3C-4C9B-FEB0-735058974BAB}"/>
              </a:ext>
            </a:extLst>
          </p:cNvPr>
          <p:cNvSpPr txBox="1"/>
          <p:nvPr/>
        </p:nvSpPr>
        <p:spPr>
          <a:xfrm>
            <a:off x="1059708" y="3063504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54" name="yt_shape_1485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858" name="yt_shape_14858"/>
          <p:cNvSpPr txBox="1"/>
          <p:nvPr/>
        </p:nvSpPr>
        <p:spPr>
          <a:xfrm>
            <a:off x="540000" y="420233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855" name="yt_shape_14855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5175" y="1493282"/>
            <a:ext cx="1557088" cy="1928350"/>
            <a:chOff x="9564" y="-1015544"/>
            <a:chExt cx="1818030" cy="2288839"/>
          </a:xfrm>
        </p:grpSpPr>
        <p:pic>
          <p:nvPicPr>
            <p:cNvPr id="2" name="yt_image_14855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64" y="-1015544"/>
              <a:ext cx="1818030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857" name="yt_shape_14857"/>
            <p:cNvSpPr txBox="1"/>
            <p:nvPr/>
          </p:nvSpPr>
          <p:spPr>
            <a:xfrm>
              <a:off x="385298" y="764673"/>
              <a:ext cx="1442296" cy="508622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4859" name="yt_shape_14859"/>
          <p:cNvSpPr txBox="1"/>
          <p:nvPr/>
        </p:nvSpPr>
        <p:spPr>
          <a:xfrm>
            <a:off x="540119" y="34213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上（不与点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重合），连接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 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 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860" name="yt_shape_14860"/>
              <p:cNvSpPr txBox="1"/>
              <p:nvPr/>
            </p:nvSpPr>
            <p:spPr>
              <a:xfrm>
                <a:off x="540119" y="4380778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的平分线交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860" name="yt_shape_148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80778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5806" r="-933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5F3AC7B-1275-48DD-2327-0D263806474C}"/>
              </a:ext>
            </a:extLst>
          </p:cNvPr>
          <p:cNvSpPr txBox="1"/>
          <p:nvPr/>
        </p:nvSpPr>
        <p:spPr>
          <a:xfrm>
            <a:off x="2451946" y="1328682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9229EA-DF96-2DF1-ACB9-4E97840F4FE1}"/>
              </a:ext>
            </a:extLst>
          </p:cNvPr>
          <p:cNvSpPr txBox="1"/>
          <p:nvPr/>
        </p:nvSpPr>
        <p:spPr>
          <a:xfrm>
            <a:off x="4329958" y="3850025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 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 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FC8CA9-4C2A-19CB-A6A3-F5708ECB9F5E}"/>
              </a:ext>
            </a:extLst>
          </p:cNvPr>
          <p:cNvSpPr txBox="1"/>
          <p:nvPr/>
        </p:nvSpPr>
        <p:spPr>
          <a:xfrm>
            <a:off x="3899873" y="4809460"/>
            <a:ext cx="3324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4862">
            <a:extLst>
              <a:ext uri="{FF2B5EF4-FFF2-40B4-BE49-F238E27FC236}">
                <a16:creationId xmlns:a16="http://schemas.microsoft.com/office/drawing/2014/main" id="{1835F316-A5EC-70DA-670E-705C1DF1B2A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2024" y="5087342"/>
            <a:ext cx="1464204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64" name="yt_shape_14864"/>
          <p:cNvSpPr txBox="1"/>
          <p:nvPr/>
        </p:nvSpPr>
        <p:spPr>
          <a:xfrm>
            <a:off x="540000" y="1101859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65" name="yt_shape_14865"/>
              <p:cNvSpPr txBox="1"/>
              <p:nvPr/>
            </p:nvSpPr>
            <p:spPr>
              <a:xfrm>
                <a:off x="540119" y="158116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上三点，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的中点，试判断四边形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的形状，并说明理由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65" name="yt_shape_14865" descr="{&quot;rangeId&quot;:1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867" name="yt_image_148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0764" y="2770803"/>
            <a:ext cx="1430470" cy="133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69" name="yt_shape_14869"/>
          <p:cNvSpPr txBox="1"/>
          <p:nvPr/>
        </p:nvSpPr>
        <p:spPr>
          <a:xfrm>
            <a:off x="540000" y="4157450"/>
            <a:ext cx="26497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是菱形，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871" name="yt_shape_14871"/>
          <p:cNvSpPr txBox="1"/>
          <p:nvPr/>
        </p:nvSpPr>
        <p:spPr>
          <a:xfrm>
            <a:off x="5228117" y="4789117"/>
            <a:ext cx="1333635" cy="11976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50" b="0" i="0" u="none" spc="-66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50" b="0" i="0" u="none" spc="8737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870" name="yt_image_1487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8117" y="4789117"/>
            <a:ext cx="1318849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211F25-2B85-CC1C-DA0C-9722289C0F3F}"/>
              </a:ext>
            </a:extLst>
          </p:cNvPr>
          <p:cNvSpPr txBox="1"/>
          <p:nvPr/>
        </p:nvSpPr>
        <p:spPr>
          <a:xfrm>
            <a:off x="449989" y="4110644"/>
            <a:ext cx="280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是菱形，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73" name="yt_shape_14873"/>
              <p:cNvSpPr txBox="1"/>
              <p:nvPr/>
            </p:nvSpPr>
            <p:spPr>
              <a:xfrm>
                <a:off x="540000" y="1576424"/>
                <a:ext cx="5265865" cy="4065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同理，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73" name="yt_shape_14873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6424"/>
                <a:ext cx="5265865" cy="4065152"/>
              </a:xfrm>
              <a:prstGeom prst="rect">
                <a:avLst/>
              </a:prstGeom>
              <a:blipFill>
                <a:blip r:embed="rId2"/>
                <a:stretch>
                  <a:fillRect l="-3592" r="-2781" b="-3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AC937A-93C5-A452-1F30-43707E8A5ED1}"/>
                  </a:ext>
                </a:extLst>
              </p:cNvPr>
              <p:cNvSpPr txBox="1"/>
              <p:nvPr/>
            </p:nvSpPr>
            <p:spPr>
              <a:xfrm>
                <a:off x="449989" y="1529618"/>
                <a:ext cx="4866640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理由：连接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31AC937A-93C5-A452-1F30-43707E8A5E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9618"/>
                <a:ext cx="4866640" cy="646189"/>
              </a:xfrm>
              <a:prstGeom prst="rect">
                <a:avLst/>
              </a:prstGeom>
              <a:blipFill>
                <a:blip r:embed="rId3"/>
                <a:stretch>
                  <a:fillRect l="-2005" r="-1880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E7B564C-C45A-8212-7414-8B471CD47FA2}"/>
                  </a:ext>
                </a:extLst>
              </p:cNvPr>
              <p:cNvSpPr txBox="1"/>
              <p:nvPr/>
            </p:nvSpPr>
            <p:spPr>
              <a:xfrm>
                <a:off x="449989" y="2082195"/>
                <a:ext cx="47441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4E7B564C-C45A-8212-7414-8B471CD47F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82195"/>
                <a:ext cx="4744148" cy="765061"/>
              </a:xfrm>
              <a:prstGeom prst="rect">
                <a:avLst/>
              </a:prstGeom>
              <a:blipFill>
                <a:blip r:embed="rId4"/>
                <a:stretch>
                  <a:fillRect l="-2057" r="-179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AE229E2-C7B4-8D45-66B3-DE7A2159EF64}"/>
              </a:ext>
            </a:extLst>
          </p:cNvPr>
          <p:cNvSpPr txBox="1"/>
          <p:nvPr/>
        </p:nvSpPr>
        <p:spPr>
          <a:xfrm>
            <a:off x="449989" y="2753644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0474C6-E684-1F00-59E5-F4F13132B686}"/>
              </a:ext>
            </a:extLst>
          </p:cNvPr>
          <p:cNvSpPr txBox="1"/>
          <p:nvPr/>
        </p:nvSpPr>
        <p:spPr>
          <a:xfrm>
            <a:off x="449989" y="3229132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6C4299-EE21-E0D4-ECC4-27106863174B}"/>
              </a:ext>
            </a:extLst>
          </p:cNvPr>
          <p:cNvSpPr txBox="1"/>
          <p:nvPr/>
        </p:nvSpPr>
        <p:spPr>
          <a:xfrm>
            <a:off x="449989" y="3704620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同理，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87D813-779E-754B-F3E6-772C4F64CBDB}"/>
              </a:ext>
            </a:extLst>
          </p:cNvPr>
          <p:cNvSpPr txBox="1"/>
          <p:nvPr/>
        </p:nvSpPr>
        <p:spPr>
          <a:xfrm>
            <a:off x="449989" y="4180108"/>
            <a:ext cx="166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EC7891-5B20-795C-F644-548F7AA77356}"/>
              </a:ext>
            </a:extLst>
          </p:cNvPr>
          <p:cNvSpPr txBox="1"/>
          <p:nvPr/>
        </p:nvSpPr>
        <p:spPr>
          <a:xfrm>
            <a:off x="449989" y="4655596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B402C7-BCE9-876B-0A4D-08C9EE6BD190}"/>
              </a:ext>
            </a:extLst>
          </p:cNvPr>
          <p:cNvSpPr txBox="1"/>
          <p:nvPr/>
        </p:nvSpPr>
        <p:spPr>
          <a:xfrm>
            <a:off x="449989" y="5131084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1891</Words>
  <Application>Microsoft Office PowerPoint</Application>
  <PresentationFormat>宽屏</PresentationFormat>
  <Paragraphs>151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2023-10-20T07:25:12Z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