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83" r:id="rId4"/>
    <p:sldId id="365" r:id="rId5"/>
    <p:sldId id="384" r:id="rId6"/>
    <p:sldId id="366" r:id="rId7"/>
    <p:sldId id="378" r:id="rId8"/>
    <p:sldId id="372" r:id="rId9"/>
    <p:sldId id="380" r:id="rId10"/>
    <p:sldId id="374" r:id="rId11"/>
    <p:sldId id="381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bin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5" name="yt_shape_11015"/>
          <p:cNvSpPr txBox="1"/>
          <p:nvPr/>
        </p:nvSpPr>
        <p:spPr>
          <a:xfrm>
            <a:off x="540000" y="1466156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与销售、利润有关的问题</a:t>
            </a:r>
          </a:p>
        </p:txBody>
      </p:sp>
      <p:sp>
        <p:nvSpPr>
          <p:cNvPr id="11016" name="yt_shape_11016"/>
          <p:cNvSpPr txBox="1"/>
          <p:nvPr/>
        </p:nvSpPr>
        <p:spPr>
          <a:xfrm>
            <a:off x="540119" y="196572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某网店销售某款童装，每件售价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元，每星期可卖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为了促销，该网店决定降价销售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市场调查反映：每降价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元，每星期可多卖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已知该款童装每件成本价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元，设该款童装每件售价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元，每星期的销量为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17" name="yt_shape_11017"/>
          <p:cNvSpPr txBox="1"/>
          <p:nvPr/>
        </p:nvSpPr>
        <p:spPr>
          <a:xfrm>
            <a:off x="540000" y="3405287"/>
            <a:ext cx="4427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之间的函数关系式；</a:t>
            </a:r>
          </a:p>
        </p:txBody>
      </p:sp>
      <p:sp>
        <p:nvSpPr>
          <p:cNvPr id="11020" name="yt_shape_11020"/>
          <p:cNvSpPr txBox="1"/>
          <p:nvPr/>
        </p:nvSpPr>
        <p:spPr>
          <a:xfrm>
            <a:off x="540000" y="5323328"/>
            <a:ext cx="63334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8356986">
            <a:extLst>
              <a:ext uri="{FF2B5EF4-FFF2-40B4-BE49-F238E27FC236}">
                <a16:creationId xmlns:a16="http://schemas.microsoft.com/office/drawing/2014/main" id="{6F6B17A3-BAF9-8056-7131-50B0E557E2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518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7F2B89-ADD0-862E-7CCD-32A235EC6739}"/>
              </a:ext>
            </a:extLst>
          </p:cNvPr>
          <p:cNvSpPr txBox="1"/>
          <p:nvPr/>
        </p:nvSpPr>
        <p:spPr>
          <a:xfrm>
            <a:off x="480583" y="3848583"/>
            <a:ext cx="6452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2100.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0" name="yt_shape_11070"/>
          <p:cNvSpPr txBox="1"/>
          <p:nvPr/>
        </p:nvSpPr>
        <p:spPr>
          <a:xfrm>
            <a:off x="540119" y="10527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）现有一大型货车，装载某大型设备后，宽为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，装载设备的顶部离路面均为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，问：它能否安全通过这个隧道？并说明理由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9" name="yt_shape_11073">
            <a:extLst>
              <a:ext uri="{FF2B5EF4-FFF2-40B4-BE49-F238E27FC236}">
                <a16:creationId xmlns:a16="http://schemas.microsoft.com/office/drawing/2014/main" id="{13BFBDFC-D305-B485-4A04-73CEB2BE2AAB}"/>
              </a:ext>
            </a:extLst>
          </p:cNvPr>
          <p:cNvSpPr txBox="1"/>
          <p:nvPr/>
        </p:nvSpPr>
        <p:spPr>
          <a:xfrm>
            <a:off x="593428" y="211542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若货车从隧道正中行驶，则其最右边到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如图，设抛物线上横坐标为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的点为点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075">
            <a:extLst>
              <a:ext uri="{FF2B5EF4-FFF2-40B4-BE49-F238E27FC236}">
                <a16:creationId xmlns:a16="http://schemas.microsoft.com/office/drawing/2014/main" id="{9ECF3D25-20D1-1C0B-B962-D675BD4E167D}"/>
              </a:ext>
            </a:extLst>
          </p:cNvPr>
          <p:cNvSpPr txBox="1"/>
          <p:nvPr/>
        </p:nvSpPr>
        <p:spPr>
          <a:xfrm>
            <a:off x="5029054" y="3227224"/>
            <a:ext cx="1843390" cy="110761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150" b="0" i="0" u="none" spc="12837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1074">
            <a:extLst>
              <a:ext uri="{FF2B5EF4-FFF2-40B4-BE49-F238E27FC236}">
                <a16:creationId xmlns:a16="http://schemas.microsoft.com/office/drawing/2014/main" id="{8A1BAE34-80D0-D120-DEE5-6B42572E72F3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0300" y="4790354"/>
            <a:ext cx="2352870" cy="157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yt_shape_11077">
                <a:extLst>
                  <a:ext uri="{FF2B5EF4-FFF2-40B4-BE49-F238E27FC236}">
                    <a16:creationId xmlns:a16="http://schemas.microsoft.com/office/drawing/2014/main" id="{0120B57D-F210-C539-FD8A-AEFDE5E4291A}"/>
                  </a:ext>
                </a:extLst>
              </p:cNvPr>
              <p:cNvSpPr txBox="1"/>
              <p:nvPr/>
            </p:nvSpPr>
            <p:spPr>
              <a:xfrm>
                <a:off x="593282" y="3039785"/>
                <a:ext cx="445795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2" name="yt_shape_11077">
                <a:extLst>
                  <a:ext uri="{FF2B5EF4-FFF2-40B4-BE49-F238E27FC236}">
                    <a16:creationId xmlns:a16="http://schemas.microsoft.com/office/drawing/2014/main" id="{0120B57D-F210-C539-FD8A-AEFDE5E429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282" y="3039785"/>
                <a:ext cx="4457952" cy="641201"/>
              </a:xfrm>
              <a:prstGeom prst="rect">
                <a:avLst/>
              </a:prstGeom>
              <a:blipFill>
                <a:blip r:embed="rId3"/>
                <a:stretch>
                  <a:fillRect l="-4098" r="-31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yt_shape_11079">
                <a:extLst>
                  <a:ext uri="{FF2B5EF4-FFF2-40B4-BE49-F238E27FC236}">
                    <a16:creationId xmlns:a16="http://schemas.microsoft.com/office/drawing/2014/main" id="{FE8D77E6-ACE3-499F-7B91-0BAD4D8272F8}"/>
                  </a:ext>
                </a:extLst>
              </p:cNvPr>
              <p:cNvSpPr txBox="1"/>
              <p:nvPr/>
            </p:nvSpPr>
            <p:spPr>
              <a:xfrm>
                <a:off x="593282" y="3731774"/>
                <a:ext cx="3902094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" name="yt_shape_11079">
                <a:extLst>
                  <a:ext uri="{FF2B5EF4-FFF2-40B4-BE49-F238E27FC236}">
                    <a16:creationId xmlns:a16="http://schemas.microsoft.com/office/drawing/2014/main" id="{FE8D77E6-ACE3-499F-7B91-0BAD4D8272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282" y="3731774"/>
                <a:ext cx="3902094" cy="677108"/>
              </a:xfrm>
              <a:prstGeom prst="rect">
                <a:avLst/>
              </a:prstGeom>
              <a:blipFill>
                <a:blip r:embed="rId4"/>
                <a:stretch>
                  <a:fillRect l="-4688" r="-3750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yt_shape_11081">
                <a:extLst>
                  <a:ext uri="{FF2B5EF4-FFF2-40B4-BE49-F238E27FC236}">
                    <a16:creationId xmlns:a16="http://schemas.microsoft.com/office/drawing/2014/main" id="{7E297082-9E50-05FC-E701-28EA8D78BF8E}"/>
                  </a:ext>
                </a:extLst>
              </p:cNvPr>
              <p:cNvSpPr txBox="1"/>
              <p:nvPr/>
            </p:nvSpPr>
            <p:spPr>
              <a:xfrm>
                <a:off x="593282" y="4459670"/>
                <a:ext cx="1668727" cy="64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4" name="yt_shape_11081">
                <a:extLst>
                  <a:ext uri="{FF2B5EF4-FFF2-40B4-BE49-F238E27FC236}">
                    <a16:creationId xmlns:a16="http://schemas.microsoft.com/office/drawing/2014/main" id="{7E297082-9E50-05FC-E701-28EA8D78BF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282" y="4459670"/>
                <a:ext cx="1668727" cy="640368"/>
              </a:xfrm>
              <a:prstGeom prst="rect">
                <a:avLst/>
              </a:prstGeom>
              <a:blipFill>
                <a:blip r:embed="rId5"/>
                <a:stretch>
                  <a:fillRect l="-10949" r="-10219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yt_shape_11083">
            <a:extLst>
              <a:ext uri="{FF2B5EF4-FFF2-40B4-BE49-F238E27FC236}">
                <a16:creationId xmlns:a16="http://schemas.microsoft.com/office/drawing/2014/main" id="{3E658D57-1DD9-F834-DFC2-CC4D1EE21FF4}"/>
              </a:ext>
            </a:extLst>
          </p:cNvPr>
          <p:cNvSpPr txBox="1"/>
          <p:nvPr/>
        </p:nvSpPr>
        <p:spPr>
          <a:xfrm>
            <a:off x="593282" y="5150826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所以该货车能安全通过这个隧道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443D5C5-6DAA-DED4-FD8B-5F27C40C2EEB}"/>
              </a:ext>
            </a:extLst>
          </p:cNvPr>
          <p:cNvSpPr txBox="1"/>
          <p:nvPr/>
        </p:nvSpPr>
        <p:spPr>
          <a:xfrm>
            <a:off x="503417" y="2068619"/>
            <a:ext cx="11067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）能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若货车从隧道正中行驶，则其最右边到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轴的距离为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2m.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4512DD9-BEB7-E21C-6C3A-22BF04E634C9}"/>
              </a:ext>
            </a:extLst>
          </p:cNvPr>
          <p:cNvSpPr txBox="1"/>
          <p:nvPr/>
        </p:nvSpPr>
        <p:spPr>
          <a:xfrm>
            <a:off x="503417" y="2544107"/>
            <a:ext cx="6487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设抛物线上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横坐标为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的点为点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7134B73-B20E-AD4F-F0BA-6C44123CC4CD}"/>
                  </a:ext>
                </a:extLst>
              </p:cNvPr>
              <p:cNvSpPr txBox="1"/>
              <p:nvPr/>
            </p:nvSpPr>
            <p:spPr>
              <a:xfrm>
                <a:off x="503271" y="2992980"/>
                <a:ext cx="45949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A7134B73-B20E-AD4F-F0BA-6C44123CC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71" y="2992980"/>
                <a:ext cx="4594923" cy="728612"/>
              </a:xfrm>
              <a:prstGeom prst="rect">
                <a:avLst/>
              </a:prstGeom>
              <a:blipFill>
                <a:blip r:embed="rId6"/>
                <a:stretch>
                  <a:fillRect l="-2125" r="-21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FE3EBC4-148D-7193-98BC-83F939E743F2}"/>
                  </a:ext>
                </a:extLst>
              </p:cNvPr>
              <p:cNvSpPr txBox="1"/>
              <p:nvPr/>
            </p:nvSpPr>
            <p:spPr>
              <a:xfrm>
                <a:off x="503271" y="3684968"/>
                <a:ext cx="404444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4FE3EBC4-148D-7193-98BC-83F939E743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71" y="3684968"/>
                <a:ext cx="4044442" cy="764172"/>
              </a:xfrm>
              <a:prstGeom prst="rect">
                <a:avLst/>
              </a:prstGeom>
              <a:blipFill>
                <a:blip r:embed="rId7"/>
                <a:stretch>
                  <a:fillRect l="-2413" r="-2262" b="-6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F93AAA4-83A7-4E91-AB11-49079C2653F6}"/>
                  </a:ext>
                </a:extLst>
              </p:cNvPr>
              <p:cNvSpPr txBox="1"/>
              <p:nvPr/>
            </p:nvSpPr>
            <p:spPr>
              <a:xfrm>
                <a:off x="503271" y="4412864"/>
                <a:ext cx="1832674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F93AAA4-83A7-4E91-AB11-49079C2653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71" y="4412864"/>
                <a:ext cx="1832674" cy="727787"/>
              </a:xfrm>
              <a:prstGeom prst="rect">
                <a:avLst/>
              </a:prstGeom>
              <a:blipFill>
                <a:blip r:embed="rId8"/>
                <a:stretch>
                  <a:fillRect l="-5333" r="-5333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ABFFFA70-D50B-C532-0929-58F2F55C82DC}"/>
              </a:ext>
            </a:extLst>
          </p:cNvPr>
          <p:cNvSpPr txBox="1"/>
          <p:nvPr/>
        </p:nvSpPr>
        <p:spPr>
          <a:xfrm>
            <a:off x="503271" y="5104020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所以该货车能安全通过这个隧道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" name="yt_image_11067">
            <a:extLst>
              <a:ext uri="{FF2B5EF4-FFF2-40B4-BE49-F238E27FC236}">
                <a16:creationId xmlns:a16="http://schemas.microsoft.com/office/drawing/2014/main" id="{4EAC061C-D825-E23D-CA43-A8BE58EF5304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795244" y="2910050"/>
            <a:ext cx="2602983" cy="170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8" name="yt_shape_11018"/>
          <p:cNvSpPr txBox="1"/>
          <p:nvPr/>
        </p:nvSpPr>
        <p:spPr>
          <a:xfrm>
            <a:off x="540000" y="908720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）当每件售价定为多少元时，每星期的销售利润最大，最大利润多少元？</a:t>
            </a:r>
          </a:p>
        </p:txBody>
      </p:sp>
      <p:sp>
        <p:nvSpPr>
          <p:cNvPr id="11019" name="yt_shape_11019"/>
          <p:cNvSpPr txBox="1"/>
          <p:nvPr/>
        </p:nvSpPr>
        <p:spPr>
          <a:xfrm>
            <a:off x="540119" y="34030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）若该网店每星期想要获得不低于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元的利润，每星期至少要销售该款童装多少件？</a:t>
            </a:r>
          </a:p>
        </p:txBody>
      </p:sp>
      <p:sp>
        <p:nvSpPr>
          <p:cNvPr id="11020" name="yt_shape_11020"/>
          <p:cNvSpPr txBox="1"/>
          <p:nvPr/>
        </p:nvSpPr>
        <p:spPr>
          <a:xfrm>
            <a:off x="540000" y="5125891"/>
            <a:ext cx="63334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2100.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EF6A15-745A-72ED-CEE4-7B5A881A567E}"/>
              </a:ext>
            </a:extLst>
          </p:cNvPr>
          <p:cNvSpPr txBox="1"/>
          <p:nvPr/>
        </p:nvSpPr>
        <p:spPr>
          <a:xfrm>
            <a:off x="450108" y="1380015"/>
            <a:ext cx="1079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）设每星期利润为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09FEE6-D883-1224-3AC5-20C10F924D88}"/>
              </a:ext>
            </a:extLst>
          </p:cNvPr>
          <p:cNvSpPr txBox="1"/>
          <p:nvPr/>
        </p:nvSpPr>
        <p:spPr>
          <a:xfrm>
            <a:off x="450108" y="1855503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6750.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72C995-F7EE-AE9B-0855-D9D519FDEFE3}"/>
              </a:ext>
            </a:extLst>
          </p:cNvPr>
          <p:cNvSpPr txBox="1"/>
          <p:nvPr/>
        </p:nvSpPr>
        <p:spPr>
          <a:xfrm>
            <a:off x="450108" y="2330991"/>
            <a:ext cx="364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最大值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6750.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D37606-A20F-7979-5754-09E074174FAC}"/>
              </a:ext>
            </a:extLst>
          </p:cNvPr>
          <p:cNvSpPr txBox="1"/>
          <p:nvPr/>
        </p:nvSpPr>
        <p:spPr>
          <a:xfrm>
            <a:off x="450108" y="2806479"/>
            <a:ext cx="909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每件售价定为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元时，每星期的销售利润最大，最大利润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6750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1724BD-537A-E6AC-D7A5-CCF33619BEA7}"/>
              </a:ext>
            </a:extLst>
          </p:cNvPr>
          <p:cNvSpPr txBox="1"/>
          <p:nvPr/>
        </p:nvSpPr>
        <p:spPr>
          <a:xfrm>
            <a:off x="450108" y="4268012"/>
            <a:ext cx="669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2100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3823D6-C7FA-450B-4C72-20A4BA1EDECD}"/>
              </a:ext>
            </a:extLst>
          </p:cNvPr>
          <p:cNvSpPr txBox="1"/>
          <p:nvPr/>
        </p:nvSpPr>
        <p:spPr>
          <a:xfrm>
            <a:off x="450108" y="4743500"/>
            <a:ext cx="2448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F0CCD9-A42E-8900-5A99-BBDD8C87C817}"/>
              </a:ext>
            </a:extLst>
          </p:cNvPr>
          <p:cNvSpPr txBox="1"/>
          <p:nvPr/>
        </p:nvSpPr>
        <p:spPr>
          <a:xfrm>
            <a:off x="450108" y="5218988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时，销售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（件），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14B4341-BC3F-008F-D096-FF9A8FA7E535}"/>
              </a:ext>
            </a:extLst>
          </p:cNvPr>
          <p:cNvSpPr txBox="1"/>
          <p:nvPr/>
        </p:nvSpPr>
        <p:spPr>
          <a:xfrm>
            <a:off x="450108" y="5694476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时，销售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（件），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C4F24C8-9331-41F9-C94C-DC78B56CA507}"/>
              </a:ext>
            </a:extLst>
          </p:cNvPr>
          <p:cNvSpPr txBox="1"/>
          <p:nvPr/>
        </p:nvSpPr>
        <p:spPr>
          <a:xfrm>
            <a:off x="450108" y="6169964"/>
            <a:ext cx="11076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该网店每星期想要获得不低于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元的利润，每星期至少要销售该款童装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8301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4" name="yt_shape_11024"/>
          <p:cNvSpPr txBox="1"/>
          <p:nvPr/>
        </p:nvSpPr>
        <p:spPr>
          <a:xfrm>
            <a:off x="540119" y="908720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（武汉市中考）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乡村振兴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行动中，某村办企业以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两种农作物为原料开发了一种有机产品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原料的单价是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原料单价的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倍，若用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元收购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原料会比用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元收购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原料少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100kg.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生产该产品每盒需要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原料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，每盒还需其他成本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市场调查发现：该产品每盒的售价是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元时，每天可以销售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盒；每涨价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元，每天少销售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）求每盒产品的成本（成本＝原料费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其他成本）；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411040-7D69-B6DA-5E78-B34C6865E2BF}"/>
              </a:ext>
            </a:extLst>
          </p:cNvPr>
          <p:cNvSpPr txBox="1"/>
          <p:nvPr/>
        </p:nvSpPr>
        <p:spPr>
          <a:xfrm>
            <a:off x="539882" y="3789040"/>
            <a:ext cx="80032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原料的单价为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原料的单价为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DD5DBE-940D-4C5E-2DB6-87BA0B7B1233}"/>
                  </a:ext>
                </a:extLst>
              </p:cNvPr>
              <p:cNvSpPr txBox="1"/>
              <p:nvPr/>
            </p:nvSpPr>
            <p:spPr>
              <a:xfrm>
                <a:off x="539882" y="4227952"/>
                <a:ext cx="5363908" cy="719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CDD5DBE-940D-4C5E-2DB6-87BA0B7B12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227952"/>
                <a:ext cx="5363908" cy="719278"/>
              </a:xfrm>
              <a:prstGeom prst="rect">
                <a:avLst/>
              </a:prstGeom>
              <a:blipFill>
                <a:blip r:embed="rId2"/>
                <a:stretch>
                  <a:fillRect l="-1820" r="-1820" b="-7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A911A62-7743-0DC3-B8D1-CE8AB20387DA}"/>
              </a:ext>
            </a:extLst>
          </p:cNvPr>
          <p:cNvSpPr txBox="1"/>
          <p:nvPr/>
        </p:nvSpPr>
        <p:spPr>
          <a:xfrm>
            <a:off x="539882" y="4853618"/>
            <a:ext cx="573474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是原方程的根且符合实际，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212887-DAA5-099D-EF09-C2D6DEF18086}"/>
              </a:ext>
            </a:extLst>
          </p:cNvPr>
          <p:cNvSpPr txBox="1"/>
          <p:nvPr/>
        </p:nvSpPr>
        <p:spPr>
          <a:xfrm>
            <a:off x="539882" y="5292530"/>
            <a:ext cx="2153349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454B65F-B70C-C05B-94D0-044ABDF4BA42}"/>
              </a:ext>
            </a:extLst>
          </p:cNvPr>
          <p:cNvSpPr txBox="1"/>
          <p:nvPr/>
        </p:nvSpPr>
        <p:spPr>
          <a:xfrm>
            <a:off x="539882" y="5731442"/>
            <a:ext cx="70380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所以每盒产品的成本为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（元）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D183BD5-164E-A652-827D-66050E27851F}"/>
              </a:ext>
            </a:extLst>
          </p:cNvPr>
          <p:cNvSpPr txBox="1"/>
          <p:nvPr/>
        </p:nvSpPr>
        <p:spPr>
          <a:xfrm>
            <a:off x="539882" y="6170354"/>
            <a:ext cx="39138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答：每盒产品的成本为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4" name="yt_shape_11024"/>
          <p:cNvSpPr txBox="1"/>
          <p:nvPr/>
        </p:nvSpPr>
        <p:spPr>
          <a:xfrm>
            <a:off x="540119" y="14847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）设每盒产品的售价是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是整数），每天的利润是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的函数表达式（不需要写出自变量的取值范围）；</a:t>
            </a:r>
          </a:p>
        </p:txBody>
      </p:sp>
      <p:sp>
        <p:nvSpPr>
          <p:cNvPr id="2" name="yt_shape_11028">
            <a:extLst>
              <a:ext uri="{FF2B5EF4-FFF2-40B4-BE49-F238E27FC236}">
                <a16:creationId xmlns:a16="http://schemas.microsoft.com/office/drawing/2014/main" id="{934CCF61-54CE-1B63-5CCC-139E5E284729}"/>
              </a:ext>
            </a:extLst>
          </p:cNvPr>
          <p:cNvSpPr txBox="1"/>
          <p:nvPr/>
        </p:nvSpPr>
        <p:spPr>
          <a:xfrm>
            <a:off x="528617" y="2982046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）若每盒产品的售价不超过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的常数，且是整数），直接写出每天的最大利润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每天的最大利润为（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33000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468FC8-6D39-43A4-4CBA-0C084A846424}"/>
              </a:ext>
            </a:extLst>
          </p:cNvPr>
          <p:cNvSpPr txBox="1"/>
          <p:nvPr/>
        </p:nvSpPr>
        <p:spPr>
          <a:xfrm>
            <a:off x="438606" y="2420888"/>
            <a:ext cx="877163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33000.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E04601-8CC7-3C1A-6598-217F16AB5A0C}"/>
              </a:ext>
            </a:extLst>
          </p:cNvPr>
          <p:cNvSpPr txBox="1"/>
          <p:nvPr/>
        </p:nvSpPr>
        <p:spPr>
          <a:xfrm>
            <a:off x="438606" y="3918150"/>
            <a:ext cx="488702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D68561-EA43-E2A9-2D7D-94BBA67690B6}"/>
              </a:ext>
            </a:extLst>
          </p:cNvPr>
          <p:cNvSpPr txBox="1"/>
          <p:nvPr/>
        </p:nvSpPr>
        <p:spPr>
          <a:xfrm>
            <a:off x="438606" y="4357062"/>
            <a:ext cx="56664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时，每天的最大利润为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7DC7F3-DA6D-341D-EBAB-55A151CB0E72}"/>
              </a:ext>
            </a:extLst>
          </p:cNvPr>
          <p:cNvSpPr txBox="1"/>
          <p:nvPr/>
        </p:nvSpPr>
        <p:spPr>
          <a:xfrm>
            <a:off x="438606" y="4795974"/>
            <a:ext cx="8892287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时，每天的最大利润为（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33000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6337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3" name="yt_shape_11033"/>
          <p:cNvSpPr txBox="1"/>
          <p:nvPr/>
        </p:nvSpPr>
        <p:spPr>
          <a:xfrm>
            <a:off x="540121" y="7894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（仙桃市中考）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某超市销售一种进价为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千克的商品，经市场调查后发现，每天的销售量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（千克）与销售单价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千克）有如下表所示的关系：</a:t>
            </a:r>
          </a:p>
        </p:txBody>
      </p:sp>
      <p:graphicFrame>
        <p:nvGraphicFramePr>
          <p:cNvPr id="11034" name="yt_table_11034" title="H_164.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627392"/>
              </p:ext>
            </p:extLst>
          </p:nvPr>
        </p:nvGraphicFramePr>
        <p:xfrm>
          <a:off x="540002" y="1748853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117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547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销售单价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（元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千克）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37.5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千克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27.5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yt_shape_11036">
            <a:extLst>
              <a:ext uri="{FF2B5EF4-FFF2-40B4-BE49-F238E27FC236}">
                <a16:creationId xmlns:a16="http://schemas.microsoft.com/office/drawing/2014/main" id="{35FC61EB-D45B-8D6C-06E2-C3E3FA8C5B74}"/>
              </a:ext>
            </a:extLst>
          </p:cNvPr>
          <p:cNvSpPr txBox="1"/>
          <p:nvPr/>
        </p:nvSpPr>
        <p:spPr>
          <a:xfrm>
            <a:off x="534332" y="29729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）根据表中的数据在图中描点（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），并用平滑曲线连接这些点，请用所学知识求出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image_11037">
            <a:extLst>
              <a:ext uri="{FF2B5EF4-FFF2-40B4-BE49-F238E27FC236}">
                <a16:creationId xmlns:a16="http://schemas.microsoft.com/office/drawing/2014/main" id="{00D6A656-691E-269C-F143-6AD1465F78DA}"/>
              </a:ex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1860" y="4403116"/>
            <a:ext cx="3823795" cy="23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1044">
            <a:extLst>
              <a:ext uri="{FF2B5EF4-FFF2-40B4-BE49-F238E27FC236}">
                <a16:creationId xmlns:a16="http://schemas.microsoft.com/office/drawing/2014/main" id="{527AFB74-85CF-739F-7F93-552EA09C8875}"/>
              </a:ext>
              <a:ext uri="">
                <a16:creationId xmlns="" xmlns:mc="http://schemas.openxmlformats.org/markup-compatibility/2006" xmlns:a14="http://schemas.microsoft.com/office/drawing/2010/main" xmlns:m="http://schemas.openxmlformats.org/officeDocument/2006/math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91859" y="4413276"/>
            <a:ext cx="3690435" cy="2194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FD9F572-B1EC-B417-D156-DCA763C87E43}"/>
              </a:ext>
            </a:extLst>
          </p:cNvPr>
          <p:cNvSpPr txBox="1"/>
          <p:nvPr/>
        </p:nvSpPr>
        <p:spPr>
          <a:xfrm>
            <a:off x="539008" y="3895801"/>
            <a:ext cx="11276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，把点（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）的坐标分别代入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C315F8-35F8-4BFF-BA33-2E7D840697BF}"/>
                  </a:ext>
                </a:extLst>
              </p:cNvPr>
              <p:cNvSpPr txBox="1"/>
              <p:nvPr/>
            </p:nvSpPr>
            <p:spPr>
              <a:xfrm>
                <a:off x="539008" y="4371289"/>
                <a:ext cx="29605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C315F8-35F8-4BFF-BA33-2E7D840697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008" y="4371289"/>
                <a:ext cx="2960561" cy="1154189"/>
              </a:xfrm>
              <a:prstGeom prst="rect">
                <a:avLst/>
              </a:prstGeom>
              <a:blipFill>
                <a:blip r:embed="rId4"/>
                <a:stretch>
                  <a:fillRect l="-30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9F931E4-AA3D-8587-9CFC-D84F2E6DE7ED}"/>
                  </a:ext>
                </a:extLst>
              </p:cNvPr>
              <p:cNvSpPr txBox="1"/>
              <p:nvPr/>
            </p:nvSpPr>
            <p:spPr>
              <a:xfrm>
                <a:off x="551384" y="5515171"/>
                <a:ext cx="41202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9F931E4-AA3D-8587-9CFC-D84F2E6DE7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515171"/>
                <a:ext cx="4120261" cy="1154189"/>
              </a:xfrm>
              <a:prstGeom prst="rect">
                <a:avLst/>
              </a:prstGeom>
              <a:blipFill>
                <a:blip r:embed="rId5"/>
                <a:stretch>
                  <a:fillRect l="-2219" r="-2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9" name="yt_shape_11039"/>
          <p:cNvSpPr txBox="1"/>
          <p:nvPr/>
        </p:nvSpPr>
        <p:spPr>
          <a:xfrm>
            <a:off x="448543" y="1052736"/>
            <a:ext cx="8438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）设该超市每销售这种商品的利润为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元（不计其他成本）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40" name="yt_shape_11040"/>
          <p:cNvSpPr txBox="1"/>
          <p:nvPr/>
        </p:nvSpPr>
        <p:spPr>
          <a:xfrm>
            <a:off x="448543" y="1532039"/>
            <a:ext cx="98825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的函数表达式，并求出获得最大利润时，销售单价为多少；</a:t>
            </a:r>
          </a:p>
        </p:txBody>
      </p:sp>
      <p:sp>
        <p:nvSpPr>
          <p:cNvPr id="11041" name="yt_shape_11041"/>
          <p:cNvSpPr txBox="1"/>
          <p:nvPr/>
        </p:nvSpPr>
        <p:spPr>
          <a:xfrm>
            <a:off x="448543" y="2011342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超市本着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尽量让顾客享受实惠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的销售原则，求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时的销售单价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yt_shape_11049">
            <a:extLst>
              <a:ext uri="{FF2B5EF4-FFF2-40B4-BE49-F238E27FC236}">
                <a16:creationId xmlns:a16="http://schemas.microsoft.com/office/drawing/2014/main" id="{8857B3AE-7290-98AA-D16A-C0EF22820892}"/>
              </a:ext>
            </a:extLst>
          </p:cNvPr>
          <p:cNvSpPr txBox="1"/>
          <p:nvPr/>
        </p:nvSpPr>
        <p:spPr>
          <a:xfrm>
            <a:off x="532568" y="2562204"/>
            <a:ext cx="10676000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有最大值，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获得最大利润时，销售单价为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1050">
            <a:extLst>
              <a:ext uri="{FF2B5EF4-FFF2-40B4-BE49-F238E27FC236}">
                <a16:creationId xmlns:a16="http://schemas.microsoft.com/office/drawing/2014/main" id="{617F4FAC-CA9D-835D-EFFD-6FF4E208FE7E}"/>
              </a:ext>
            </a:extLst>
          </p:cNvPr>
          <p:cNvSpPr txBox="1"/>
          <p:nvPr/>
        </p:nvSpPr>
        <p:spPr>
          <a:xfrm>
            <a:off x="532568" y="4001770"/>
            <a:ext cx="5830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1051">
            <a:extLst>
              <a:ext uri="{FF2B5EF4-FFF2-40B4-BE49-F238E27FC236}">
                <a16:creationId xmlns:a16="http://schemas.microsoft.com/office/drawing/2014/main" id="{8614201C-D55B-A8D6-2960-608CDED4CD79}"/>
              </a:ext>
            </a:extLst>
          </p:cNvPr>
          <p:cNvSpPr txBox="1"/>
          <p:nvPr/>
        </p:nvSpPr>
        <p:spPr>
          <a:xfrm>
            <a:off x="532568" y="4481073"/>
            <a:ext cx="677108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超市本着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尽量让顾客享受实惠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的销售原则，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故当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时的销售单价为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B1EA12-9891-AB9D-CEB1-A4EB08B8FEE8}"/>
              </a:ext>
            </a:extLst>
          </p:cNvPr>
          <p:cNvSpPr txBox="1"/>
          <p:nvPr/>
        </p:nvSpPr>
        <p:spPr>
          <a:xfrm>
            <a:off x="442557" y="2515398"/>
            <a:ext cx="10752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256.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C28783-27E3-0769-BEF0-55509A229A6B}"/>
              </a:ext>
            </a:extLst>
          </p:cNvPr>
          <p:cNvSpPr txBox="1"/>
          <p:nvPr/>
        </p:nvSpPr>
        <p:spPr>
          <a:xfrm>
            <a:off x="442557" y="2990886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有最大值，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63A093-68C6-C237-6EB5-7D7370A2AB11}"/>
              </a:ext>
            </a:extLst>
          </p:cNvPr>
          <p:cNvSpPr txBox="1"/>
          <p:nvPr/>
        </p:nvSpPr>
        <p:spPr>
          <a:xfrm>
            <a:off x="442557" y="3466374"/>
            <a:ext cx="582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获得最大利润时，销售单价为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CECFB05-8E7F-BC5E-C220-70CB1D52A6AF}"/>
              </a:ext>
            </a:extLst>
          </p:cNvPr>
          <p:cNvSpPr txBox="1"/>
          <p:nvPr/>
        </p:nvSpPr>
        <p:spPr>
          <a:xfrm>
            <a:off x="442557" y="3954964"/>
            <a:ext cx="5953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D5E4DA6-571F-DBCB-298F-49B209727542}"/>
              </a:ext>
            </a:extLst>
          </p:cNvPr>
          <p:cNvSpPr txBox="1"/>
          <p:nvPr/>
        </p:nvSpPr>
        <p:spPr>
          <a:xfrm>
            <a:off x="442557" y="4434267"/>
            <a:ext cx="286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1F9AC89-B935-754E-8791-464936120AB4}"/>
              </a:ext>
            </a:extLst>
          </p:cNvPr>
          <p:cNvSpPr txBox="1"/>
          <p:nvPr/>
        </p:nvSpPr>
        <p:spPr>
          <a:xfrm>
            <a:off x="442557" y="4909755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超市本着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尽量让顾客享受实惠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的销售原则，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B396E52-5CCC-FE59-75B6-E2314FA07CDB}"/>
              </a:ext>
            </a:extLst>
          </p:cNvPr>
          <p:cNvSpPr txBox="1"/>
          <p:nvPr/>
        </p:nvSpPr>
        <p:spPr>
          <a:xfrm>
            <a:off x="442557" y="5385243"/>
            <a:ext cx="639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时的销售单价为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2" name="yt_shape_11052"/>
          <p:cNvSpPr txBox="1"/>
          <p:nvPr/>
        </p:nvSpPr>
        <p:spPr>
          <a:xfrm>
            <a:off x="540000" y="900000"/>
            <a:ext cx="64184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利用二次函数解决现实生活中的问题</a:t>
            </a:r>
          </a:p>
        </p:txBody>
      </p:sp>
      <p:sp>
        <p:nvSpPr>
          <p:cNvPr id="11053" name="yt_shape_11053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的围栏，一面利用墙（墙的最大可用长度为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），围成中间隔有一道栅栏的长方形鸡舍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设鸡舍的一边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，面积为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054" name="yt_image_11054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2746639"/>
            <a:ext cx="1991244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56" name="yt_shape_11056"/>
          <p:cNvSpPr txBox="1"/>
          <p:nvPr/>
        </p:nvSpPr>
        <p:spPr>
          <a:xfrm>
            <a:off x="540000" y="2407348"/>
            <a:ext cx="7351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的函数关系式（不必写出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的取值范围）；</a:t>
            </a:r>
          </a:p>
        </p:txBody>
      </p:sp>
      <p:sp>
        <p:nvSpPr>
          <p:cNvPr id="11057" name="yt_shape_11057"/>
          <p:cNvSpPr txBox="1"/>
          <p:nvPr/>
        </p:nvSpPr>
        <p:spPr>
          <a:xfrm>
            <a:off x="540000" y="3864581"/>
            <a:ext cx="73337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）如果围成面积为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的鸡舍，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的长是多少米？</a:t>
            </a:r>
          </a:p>
        </p:txBody>
      </p:sp>
      <p:sp>
        <p:nvSpPr>
          <p:cNvPr id="11059" name="yt_shape_11059"/>
          <p:cNvSpPr txBox="1"/>
          <p:nvPr/>
        </p:nvSpPr>
        <p:spPr>
          <a:xfrm>
            <a:off x="540000" y="4325389"/>
            <a:ext cx="613469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8357306">
            <a:extLst>
              <a:ext uri="{FF2B5EF4-FFF2-40B4-BE49-F238E27FC236}">
                <a16:creationId xmlns:a16="http://schemas.microsoft.com/office/drawing/2014/main" id="{24FCED88-8AA7-03FD-8A3A-C25B782277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C88702-1409-079B-6B35-183CA7147927}"/>
              </a:ext>
            </a:extLst>
          </p:cNvPr>
          <p:cNvSpPr txBox="1"/>
          <p:nvPr/>
        </p:nvSpPr>
        <p:spPr>
          <a:xfrm>
            <a:off x="449989" y="2867577"/>
            <a:ext cx="6255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06C624-C318-4435-EAFB-2146EBCFE603}"/>
              </a:ext>
            </a:extLst>
          </p:cNvPr>
          <p:cNvSpPr txBox="1"/>
          <p:nvPr/>
        </p:nvSpPr>
        <p:spPr>
          <a:xfrm>
            <a:off x="449989" y="3343065"/>
            <a:ext cx="4707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CA74A9-8E4A-7B79-A8A6-0CC99E964405}"/>
              </a:ext>
            </a:extLst>
          </p:cNvPr>
          <p:cNvSpPr txBox="1"/>
          <p:nvPr/>
        </p:nvSpPr>
        <p:spPr>
          <a:xfrm>
            <a:off x="446575" y="4390597"/>
            <a:ext cx="10082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）由已知得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，整理可得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B6BA70-3F88-1E06-E859-AF96C89AB90E}"/>
                  </a:ext>
                </a:extLst>
              </p:cNvPr>
              <p:cNvSpPr txBox="1"/>
              <p:nvPr/>
            </p:nvSpPr>
            <p:spPr>
              <a:xfrm>
                <a:off x="446575" y="4866085"/>
                <a:ext cx="45171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B6BA70-3F88-1E06-E859-AF96C89AB9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575" y="4866085"/>
                <a:ext cx="4517136" cy="767474"/>
              </a:xfrm>
              <a:prstGeom prst="rect">
                <a:avLst/>
              </a:prstGeom>
              <a:blipFill>
                <a:blip r:embed="rId4"/>
                <a:stretch>
                  <a:fillRect l="-2024" r="-215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83FD2DE-E661-55BB-C799-30AC35287B14}"/>
              </a:ext>
            </a:extLst>
          </p:cNvPr>
          <p:cNvSpPr txBox="1"/>
          <p:nvPr/>
        </p:nvSpPr>
        <p:spPr>
          <a:xfrm>
            <a:off x="446575" y="5539947"/>
            <a:ext cx="445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不符合题意，故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60" name="yt_shape_11060"/>
              <p:cNvSpPr txBox="1"/>
              <p:nvPr/>
            </p:nvSpPr>
            <p:spPr>
              <a:xfrm>
                <a:off x="540119" y="1076263"/>
                <a:ext cx="11111999" cy="41259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）由已知得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，整理可得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不符合题意，故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能围成面积比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更大的鸡舍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围法是：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，这时鸡舍的面积最大，为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060" name="yt_shape_110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76263"/>
                <a:ext cx="11111999" cy="4125938"/>
              </a:xfrm>
              <a:prstGeom prst="rect">
                <a:avLst/>
              </a:prstGeom>
              <a:blipFill>
                <a:blip r:embed="rId2"/>
                <a:stretch>
                  <a:fillRect l="-1701" t="-1331" r="-1153" b="-1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6C3C9C4-CC22-0917-944A-BE9148528F84}"/>
              </a:ext>
            </a:extLst>
          </p:cNvPr>
          <p:cNvSpPr txBox="1"/>
          <p:nvPr/>
        </p:nvSpPr>
        <p:spPr>
          <a:xfrm>
            <a:off x="450108" y="2654295"/>
            <a:ext cx="8169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）能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48.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2D93118-55CE-EF09-BF50-32FDE2DF2CA4}"/>
                  </a:ext>
                </a:extLst>
              </p:cNvPr>
              <p:cNvSpPr txBox="1"/>
              <p:nvPr/>
            </p:nvSpPr>
            <p:spPr>
              <a:xfrm>
                <a:off x="450108" y="3129783"/>
                <a:ext cx="52330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2D93118-55CE-EF09-BF50-32FDE2DF2C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29783"/>
                <a:ext cx="5233098" cy="768490"/>
              </a:xfrm>
              <a:prstGeom prst="rect">
                <a:avLst/>
              </a:prstGeom>
              <a:blipFill>
                <a:blip r:embed="rId3"/>
                <a:stretch>
                  <a:fillRect l="-1865" r="-198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569ADD9-C9AA-4459-0F32-501CE62A2DA8}"/>
                  </a:ext>
                </a:extLst>
              </p:cNvPr>
              <p:cNvSpPr txBox="1"/>
              <p:nvPr/>
            </p:nvSpPr>
            <p:spPr>
              <a:xfrm>
                <a:off x="450108" y="3804661"/>
                <a:ext cx="112528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能围成面积比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更大的鸡舍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围法是：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，这时鸡舍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569ADD9-C9AA-4459-0F32-501CE62A2D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04661"/>
                <a:ext cx="11252836" cy="768490"/>
              </a:xfrm>
              <a:prstGeom prst="rect">
                <a:avLst/>
              </a:prstGeom>
              <a:blipFill>
                <a:blip r:embed="rId4"/>
                <a:stretch>
                  <a:fillRect l="-867" r="-65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4E85334-11DC-2B99-D9B0-0FA6A5C28C0D}"/>
                  </a:ext>
                </a:extLst>
              </p:cNvPr>
              <p:cNvSpPr txBox="1"/>
              <p:nvPr/>
            </p:nvSpPr>
            <p:spPr>
              <a:xfrm>
                <a:off x="450108" y="4479539"/>
                <a:ext cx="31614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的面积最大，为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4E85334-11DC-2B99-D9B0-0FA6A5C28C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79539"/>
                <a:ext cx="3161411" cy="729565"/>
              </a:xfrm>
              <a:prstGeom prst="rect">
                <a:avLst/>
              </a:prstGeom>
              <a:blipFill>
                <a:blip r:embed="rId5"/>
                <a:stretch>
                  <a:fillRect l="-3089" r="-289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058">
            <a:extLst>
              <a:ext uri="{FF2B5EF4-FFF2-40B4-BE49-F238E27FC236}">
                <a16:creationId xmlns:a16="http://schemas.microsoft.com/office/drawing/2014/main" id="{91B62707-B5F6-271C-2EF5-29C23DA8F269}"/>
              </a:ext>
            </a:extLst>
          </p:cNvPr>
          <p:cNvSpPr txBox="1"/>
          <p:nvPr/>
        </p:nvSpPr>
        <p:spPr>
          <a:xfrm>
            <a:off x="539882" y="16594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）能围成面积比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更大的鸡舍吗？如果能，请求出最大面积；如果不能，请说明理由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1054">
            <a:extLst>
              <a:ext uri="{FF2B5EF4-FFF2-40B4-BE49-F238E27FC236}">
                <a16:creationId xmlns:a16="http://schemas.microsoft.com/office/drawing/2014/main" id="{CECC4A9C-DABF-8F56-43DD-F24D2A688BD1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13293" y="2606418"/>
            <a:ext cx="1991244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6" name="yt_shape_11066"/>
          <p:cNvSpPr txBox="1"/>
          <p:nvPr/>
        </p:nvSpPr>
        <p:spPr>
          <a:xfrm>
            <a:off x="540119" y="98072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如图是某地区一条公路上的隧道入口在平面直角坐标系中的示意图，点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隧道拱部分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为一段抛物线，最高点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离路面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离路面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，隧道宽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16m.</a:t>
            </a:r>
          </a:p>
        </p:txBody>
      </p:sp>
      <p:pic>
        <p:nvPicPr>
          <p:cNvPr id="11067" name="yt_image_1106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66043" y="3585800"/>
            <a:ext cx="2602983" cy="170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9" name="yt_shape_11069"/>
          <p:cNvSpPr txBox="1"/>
          <p:nvPr/>
        </p:nvSpPr>
        <p:spPr>
          <a:xfrm>
            <a:off x="479376" y="2494420"/>
            <a:ext cx="6068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）求隧道拱部分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对应的函数表达式；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38E8EB0-934C-ABFA-6409-83F3BB72B6B8}"/>
              </a:ext>
            </a:extLst>
          </p:cNvPr>
          <p:cNvSpPr txBox="1"/>
          <p:nvPr/>
        </p:nvSpPr>
        <p:spPr>
          <a:xfrm>
            <a:off x="479376" y="3012632"/>
            <a:ext cx="1083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）由已知得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6m.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5BCB58-F33C-637E-B83E-6463447FC924}"/>
              </a:ext>
            </a:extLst>
          </p:cNvPr>
          <p:cNvSpPr txBox="1"/>
          <p:nvPr/>
        </p:nvSpPr>
        <p:spPr>
          <a:xfrm>
            <a:off x="479376" y="3488120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，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BAAE00-A340-26E6-7054-552E2C60C7D1}"/>
              </a:ext>
            </a:extLst>
          </p:cNvPr>
          <p:cNvSpPr txBox="1"/>
          <p:nvPr/>
        </p:nvSpPr>
        <p:spPr>
          <a:xfrm>
            <a:off x="479376" y="3963608"/>
            <a:ext cx="1121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设抛物线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对应的函数表达式为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，将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点坐标代入，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25C9997-20DB-5D02-C38D-B2565FC5C2E7}"/>
                  </a:ext>
                </a:extLst>
              </p:cNvPr>
              <p:cNvSpPr txBox="1"/>
              <p:nvPr/>
            </p:nvSpPr>
            <p:spPr>
              <a:xfrm>
                <a:off x="479376" y="4439096"/>
                <a:ext cx="25708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25C9997-20DB-5D02-C38D-B2565FC5C2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439096"/>
                <a:ext cx="2570861" cy="767474"/>
              </a:xfrm>
              <a:prstGeom prst="rect">
                <a:avLst/>
              </a:prstGeom>
              <a:blipFill>
                <a:blip r:embed="rId3"/>
                <a:stretch>
                  <a:fillRect l="-3800" r="-10380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3BEF01E-667C-D011-2447-12080A73B1A9}"/>
              </a:ext>
            </a:extLst>
          </p:cNvPr>
          <p:cNvSpPr txBox="1"/>
          <p:nvPr/>
        </p:nvSpPr>
        <p:spPr>
          <a:xfrm>
            <a:off x="479376" y="5112958"/>
            <a:ext cx="573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所以隧道拱部分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对应的函数表达式为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CB7424A-0EA6-88AE-3BCE-A16D6340A5F8}"/>
                  </a:ext>
                </a:extLst>
              </p:cNvPr>
              <p:cNvSpPr txBox="1"/>
              <p:nvPr/>
            </p:nvSpPr>
            <p:spPr>
              <a:xfrm>
                <a:off x="479376" y="5588446"/>
                <a:ext cx="391547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CB7424A-0EA6-88AE-3BCE-A16D6340A5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588446"/>
                <a:ext cx="3915473" cy="728612"/>
              </a:xfrm>
              <a:prstGeom prst="rect">
                <a:avLst/>
              </a:prstGeom>
              <a:blipFill>
                <a:blip r:embed="rId4"/>
                <a:stretch>
                  <a:fillRect l="-2492" r="-249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2277</Words>
  <Application>Microsoft Office PowerPoint</Application>
  <PresentationFormat>宽屏</PresentationFormat>
  <Paragraphs>118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2023-10-21T02:41:30Z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