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9" r:id="rId7"/>
    <p:sldId id="370" r:id="rId8"/>
    <p:sldId id="385" r:id="rId9"/>
    <p:sldId id="371" r:id="rId10"/>
    <p:sldId id="373" r:id="rId11"/>
    <p:sldId id="376" r:id="rId12"/>
    <p:sldId id="377" r:id="rId13"/>
    <p:sldId id="378" r:id="rId14"/>
    <p:sldId id="379" r:id="rId15"/>
    <p:sldId id="387" r:id="rId16"/>
    <p:sldId id="380" r:id="rId17"/>
    <p:sldId id="388" r:id="rId18"/>
    <p:sldId id="390" r:id="rId19"/>
    <p:sldId id="382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38" d="100"/>
          <a:sy n="38" d="100"/>
        </p:scale>
        <p:origin x="44" y="5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bin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bin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8" name="yt_image_1239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076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0" name="yt_shape_12400"/>
          <p:cNvSpPr txBox="1"/>
          <p:nvPr/>
        </p:nvSpPr>
        <p:spPr>
          <a:xfrm>
            <a:off x="540119" y="1743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切线的性质包括：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和圆有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唯一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公共点；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到圆心的距离等于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于过切点的半径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01" name="yt_image_1240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3014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3" name="yt_shape_12403"/>
          <p:cNvSpPr txBox="1"/>
          <p:nvPr/>
        </p:nvSpPr>
        <p:spPr>
          <a:xfrm>
            <a:off x="540000" y="3533439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</a:t>
            </a:r>
          </a:p>
        </p:txBody>
      </p:sp>
      <p:sp>
        <p:nvSpPr>
          <p:cNvPr id="12404" name="yt_shape_12404"/>
          <p:cNvSpPr txBox="1"/>
          <p:nvPr/>
        </p:nvSpPr>
        <p:spPr>
          <a:xfrm>
            <a:off x="540000" y="4033004"/>
            <a:ext cx="9161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08" name="yt_table_1240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189506"/>
              </p:ext>
            </p:extLst>
          </p:nvPr>
        </p:nvGraphicFramePr>
        <p:xfrm>
          <a:off x="540000" y="4512307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2"/>
                  </a:ext>
                </a:extLst>
              </a:tr>
            </a:tbl>
          </a:graphicData>
        </a:graphic>
      </p:graphicFrame>
      <p:grpSp>
        <p:nvGrpSpPr>
          <p:cNvPr id="12405" name="yt_shape_12405_skip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2746" y="4512307"/>
            <a:ext cx="1617093" cy="1685304"/>
            <a:chOff x="0" y="0"/>
            <a:chExt cx="1617093" cy="1685304"/>
          </a:xfrm>
        </p:grpSpPr>
        <p:pic>
          <p:nvPicPr>
            <p:cNvPr id="2" name="yt_image_1240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617093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07" name="yt_shape_12407"/>
            <p:cNvSpPr txBox="1"/>
            <p:nvPr/>
          </p:nvSpPr>
          <p:spPr>
            <a:xfrm>
              <a:off x="275265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616855">
            <a:extLst>
              <a:ext uri="{FF2B5EF4-FFF2-40B4-BE49-F238E27FC236}">
                <a16:creationId xmlns:a16="http://schemas.microsoft.com/office/drawing/2014/main" id="{C260F216-125D-26A3-97BD-85AC59D840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72766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E1D3E58-D2D5-79F1-6B98-40301D07412C}"/>
              </a:ext>
            </a:extLst>
          </p:cNvPr>
          <p:cNvSpPr txBox="1"/>
          <p:nvPr/>
        </p:nvSpPr>
        <p:spPr>
          <a:xfrm>
            <a:off x="5022108" y="16715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唯一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A41826-2C06-FE70-415C-74CB7618B82B}"/>
              </a:ext>
            </a:extLst>
          </p:cNvPr>
          <p:cNvSpPr txBox="1"/>
          <p:nvPr/>
        </p:nvSpPr>
        <p:spPr>
          <a:xfrm>
            <a:off x="10203707" y="167153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94111E-8948-6184-E5C5-AB616BC79211}"/>
              </a:ext>
            </a:extLst>
          </p:cNvPr>
          <p:cNvSpPr txBox="1"/>
          <p:nvPr/>
        </p:nvSpPr>
        <p:spPr>
          <a:xfrm>
            <a:off x="1059708" y="214702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72927E-9134-5C86-85E6-CAEB197DD22F}"/>
              </a:ext>
            </a:extLst>
          </p:cNvPr>
          <p:cNvSpPr txBox="1"/>
          <p:nvPr/>
        </p:nvSpPr>
        <p:spPr>
          <a:xfrm>
            <a:off x="8862151" y="398619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119" y="23119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57" name="yt_table_12457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6419287"/>
                  </p:ext>
                </p:extLst>
              </p:nvPr>
            </p:nvGraphicFramePr>
            <p:xfrm>
              <a:off x="540000" y="3271391"/>
              <a:ext cx="7848347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457" name="yt_table_12457_skip" descr="{&quot;rangeId&quot;:14,&quot;type&quot;:&quot;Option&quot;,&quot;drawing&quot;:[&quot;yt_shape_12454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06419287"/>
                  </p:ext>
                </p:extLst>
              </p:nvPr>
            </p:nvGraphicFramePr>
            <p:xfrm>
              <a:off x="540000" y="1859435"/>
              <a:ext cx="7848347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347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348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50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236554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7472" t="-2632" r="-64607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60435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54" name="yt_shape_12454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4052" y="3271391"/>
            <a:ext cx="1975867" cy="1635012"/>
            <a:chOff x="0" y="0"/>
            <a:chExt cx="1975867" cy="1635012"/>
          </a:xfrm>
        </p:grpSpPr>
        <p:pic>
          <p:nvPicPr>
            <p:cNvPr id="2" name="yt_image_1245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75867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6" name="yt_shape_12456"/>
            <p:cNvSpPr txBox="1"/>
            <p:nvPr/>
          </p:nvSpPr>
          <p:spPr>
            <a:xfrm>
              <a:off x="378469" y="127501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C7E8F99-8AD0-59FE-B384-15D0D007F9A7}"/>
              </a:ext>
            </a:extLst>
          </p:cNvPr>
          <p:cNvSpPr txBox="1"/>
          <p:nvPr/>
        </p:nvSpPr>
        <p:spPr>
          <a:xfrm>
            <a:off x="7046171" y="27406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58" name="yt_shape_12458"/>
              <p:cNvSpPr txBox="1"/>
              <p:nvPr/>
            </p:nvSpPr>
            <p:spPr>
              <a:xfrm>
                <a:off x="540119" y="1935594"/>
                <a:ext cx="11111999" cy="949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（河池市中考）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为直径的圆与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轴相切，与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两点，则点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58" name="yt_shape_12458" descr="{&quot;rangeId&quot;:1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35594"/>
                <a:ext cx="11111999" cy="949299"/>
              </a:xfrm>
              <a:prstGeom prst="rect">
                <a:avLst/>
              </a:prstGeom>
              <a:blipFill>
                <a:blip r:embed="rId2"/>
                <a:stretch>
                  <a:fillRect l="-1701" t="-5806" r="-126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3" name="yt_shape_12463"/>
          <p:cNvSpPr txBox="1"/>
          <p:nvPr/>
        </p:nvSpPr>
        <p:spPr>
          <a:xfrm>
            <a:off x="540000" y="49597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0" name="yt_shape_12460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1076" y="3088045"/>
            <a:ext cx="1449847" cy="1821321"/>
            <a:chOff x="0" y="0"/>
            <a:chExt cx="1449847" cy="1821321"/>
          </a:xfrm>
        </p:grpSpPr>
        <p:pic>
          <p:nvPicPr>
            <p:cNvPr id="2" name="yt_image_1246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9847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2" name="yt_shape_12462"/>
            <p:cNvSpPr txBox="1"/>
            <p:nvPr/>
          </p:nvSpPr>
          <p:spPr>
            <a:xfrm>
              <a:off x="-646370" y="1461321"/>
              <a:ext cx="277858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58A9355-CC33-C82A-9DF5-E474F0CDAD08}"/>
                  </a:ext>
                </a:extLst>
              </p:cNvPr>
              <p:cNvSpPr txBox="1"/>
              <p:nvPr/>
            </p:nvSpPr>
            <p:spPr>
              <a:xfrm>
                <a:off x="7695457" y="2283327"/>
                <a:ext cx="20725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, 'pageBreak': True}">
                <a:extLst>
                  <a:ext uri="{FF2B5EF4-FFF2-40B4-BE49-F238E27FC236}">
                    <a16:creationId xmlns:a16="http://schemas.microsoft.com/office/drawing/2014/main" id="{358A9355-CC33-C82A-9DF5-E474F0CDAD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95457" y="2283327"/>
                <a:ext cx="2072514" cy="558242"/>
              </a:xfrm>
              <a:prstGeom prst="rect">
                <a:avLst/>
              </a:prstGeom>
              <a:blipFill>
                <a:blip r:embed="rId4"/>
                <a:stretch>
                  <a:fillRect l="-4412" r="-4706" b="-26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64" name="yt_shape_12464"/>
              <p:cNvSpPr txBox="1"/>
              <p:nvPr/>
            </p:nvSpPr>
            <p:spPr>
              <a:xfrm>
                <a:off x="540119" y="1630059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①②③④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（填序号）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4" name="yt_shape_12464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30059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t="-3065" r="-988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9" name="yt_shape_12469"/>
          <p:cNvSpPr txBox="1"/>
          <p:nvPr/>
        </p:nvSpPr>
        <p:spPr>
          <a:xfrm>
            <a:off x="540000" y="5265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6" name="yt_shape_12466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0847" y="3419864"/>
            <a:ext cx="1590305" cy="1795032"/>
            <a:chOff x="0" y="0"/>
            <a:chExt cx="1590305" cy="1795032"/>
          </a:xfrm>
        </p:grpSpPr>
        <p:pic>
          <p:nvPicPr>
            <p:cNvPr id="2" name="yt_image_124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0305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8" name="yt_shape_12468"/>
            <p:cNvSpPr txBox="1"/>
            <p:nvPr/>
          </p:nvSpPr>
          <p:spPr>
            <a:xfrm>
              <a:off x="185688" y="143503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7A5519-4F7D-AA10-33A8-0E6504EA8224}"/>
              </a:ext>
            </a:extLst>
          </p:cNvPr>
          <p:cNvSpPr txBox="1"/>
          <p:nvPr/>
        </p:nvSpPr>
        <p:spPr>
          <a:xfrm>
            <a:off x="1059708" y="270892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119" y="9925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的直线，且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3cm.</a:t>
            </a:r>
          </a:p>
        </p:txBody>
      </p:sp>
      <p:pic>
        <p:nvPicPr>
          <p:cNvPr id="12471" name="yt_image_1247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8208" y="2634069"/>
            <a:ext cx="1997787" cy="158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3" name="yt_shape_12473"/>
          <p:cNvSpPr txBox="1"/>
          <p:nvPr/>
        </p:nvSpPr>
        <p:spPr>
          <a:xfrm>
            <a:off x="480124" y="1923811"/>
            <a:ext cx="41421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2475">
            <a:extLst>
              <a:ext uri="{FF2B5EF4-FFF2-40B4-BE49-F238E27FC236}">
                <a16:creationId xmlns:a16="http://schemas.microsoft.com/office/drawing/2014/main" id="{9112553A-3065-71C2-3080-42C042F52452}"/>
              </a:ext>
            </a:extLst>
          </p:cNvPr>
          <p:cNvSpPr txBox="1"/>
          <p:nvPr/>
        </p:nvSpPr>
        <p:spPr>
          <a:xfrm>
            <a:off x="453349" y="2413841"/>
            <a:ext cx="37366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2477">
            <a:extLst>
              <a:ext uri="{FF2B5EF4-FFF2-40B4-BE49-F238E27FC236}">
                <a16:creationId xmlns:a16="http://schemas.microsoft.com/office/drawing/2014/main" id="{D4483C60-69B6-C087-D30D-1D81C878A242}"/>
              </a:ext>
            </a:extLst>
          </p:cNvPr>
          <p:cNvSpPr txBox="1"/>
          <p:nvPr/>
        </p:nvSpPr>
        <p:spPr>
          <a:xfrm>
            <a:off x="4983029" y="3045508"/>
            <a:ext cx="1652119" cy="12246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800" b="0" i="0" u="none" spc="-680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800" b="0" i="0" u="none" spc="11183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2476">
            <a:extLst>
              <a:ext uri="{FF2B5EF4-FFF2-40B4-BE49-F238E27FC236}">
                <a16:creationId xmlns:a16="http://schemas.microsoft.com/office/drawing/2014/main" id="{A080E903-BE60-420B-4C78-5AAD18738F0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92861" y="2679937"/>
            <a:ext cx="1799295" cy="148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2479">
            <a:extLst>
              <a:ext uri="{FF2B5EF4-FFF2-40B4-BE49-F238E27FC236}">
                <a16:creationId xmlns:a16="http://schemas.microsoft.com/office/drawing/2014/main" id="{F2C036A6-6E31-89D8-F300-F3CFDC8251F2}"/>
              </a:ext>
            </a:extLst>
          </p:cNvPr>
          <p:cNvSpPr txBox="1"/>
          <p:nvPr/>
        </p:nvSpPr>
        <p:spPr>
          <a:xfrm>
            <a:off x="570498" y="2920871"/>
            <a:ext cx="25295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2480">
            <a:extLst>
              <a:ext uri="{FF2B5EF4-FFF2-40B4-BE49-F238E27FC236}">
                <a16:creationId xmlns:a16="http://schemas.microsoft.com/office/drawing/2014/main" id="{800F1D45-4173-06E4-C73C-46490F00BC1C}"/>
              </a:ext>
            </a:extLst>
          </p:cNvPr>
          <p:cNvSpPr txBox="1"/>
          <p:nvPr/>
        </p:nvSpPr>
        <p:spPr>
          <a:xfrm>
            <a:off x="570498" y="3400174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2481">
            <a:extLst>
              <a:ext uri="{FF2B5EF4-FFF2-40B4-BE49-F238E27FC236}">
                <a16:creationId xmlns:a16="http://schemas.microsoft.com/office/drawing/2014/main" id="{A9950D60-03EB-8B9D-72B8-5ADB40FBD2ED}"/>
              </a:ext>
            </a:extLst>
          </p:cNvPr>
          <p:cNvSpPr txBox="1"/>
          <p:nvPr/>
        </p:nvSpPr>
        <p:spPr>
          <a:xfrm>
            <a:off x="570498" y="3879477"/>
            <a:ext cx="1761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2482">
            <a:extLst>
              <a:ext uri="{FF2B5EF4-FFF2-40B4-BE49-F238E27FC236}">
                <a16:creationId xmlns:a16="http://schemas.microsoft.com/office/drawing/2014/main" id="{9531047A-6E5D-7E6E-1086-6C976C299EFF}"/>
              </a:ext>
            </a:extLst>
          </p:cNvPr>
          <p:cNvSpPr txBox="1"/>
          <p:nvPr/>
        </p:nvSpPr>
        <p:spPr>
          <a:xfrm>
            <a:off x="570498" y="435878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2483">
            <a:extLst>
              <a:ext uri="{FF2B5EF4-FFF2-40B4-BE49-F238E27FC236}">
                <a16:creationId xmlns:a16="http://schemas.microsoft.com/office/drawing/2014/main" id="{25ED76C9-CE20-5862-64B8-AB214C6AA44F}"/>
              </a:ext>
            </a:extLst>
          </p:cNvPr>
          <p:cNvSpPr txBox="1"/>
          <p:nvPr/>
        </p:nvSpPr>
        <p:spPr>
          <a:xfrm>
            <a:off x="570498" y="4838083"/>
            <a:ext cx="40700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2484">
            <a:extLst>
              <a:ext uri="{FF2B5EF4-FFF2-40B4-BE49-F238E27FC236}">
                <a16:creationId xmlns:a16="http://schemas.microsoft.com/office/drawing/2014/main" id="{BBD670D8-57A7-CB3C-4550-A1900B42665D}"/>
              </a:ext>
            </a:extLst>
          </p:cNvPr>
          <p:cNvSpPr txBox="1"/>
          <p:nvPr/>
        </p:nvSpPr>
        <p:spPr>
          <a:xfrm>
            <a:off x="570498" y="5317386"/>
            <a:ext cx="33102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2485">
            <a:extLst>
              <a:ext uri="{FF2B5EF4-FFF2-40B4-BE49-F238E27FC236}">
                <a16:creationId xmlns:a16="http://schemas.microsoft.com/office/drawing/2014/main" id="{9D4E5CFE-C2CE-59CA-D44D-BBE96EB5610B}"/>
              </a:ext>
            </a:extLst>
          </p:cNvPr>
          <p:cNvSpPr txBox="1"/>
          <p:nvPr/>
        </p:nvSpPr>
        <p:spPr>
          <a:xfrm>
            <a:off x="570498" y="5796689"/>
            <a:ext cx="5591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C7CD3B5-9E8C-EA7F-FAC5-069134A49E0F}"/>
              </a:ext>
            </a:extLst>
          </p:cNvPr>
          <p:cNvSpPr txBox="1"/>
          <p:nvPr/>
        </p:nvSpPr>
        <p:spPr>
          <a:xfrm>
            <a:off x="363338" y="2367035"/>
            <a:ext cx="3880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697604B-5A73-FD75-7B4E-95AD642B63E1}"/>
              </a:ext>
            </a:extLst>
          </p:cNvPr>
          <p:cNvSpPr txBox="1"/>
          <p:nvPr/>
        </p:nvSpPr>
        <p:spPr>
          <a:xfrm>
            <a:off x="480487" y="2874065"/>
            <a:ext cx="268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5DA310-D2A6-02B7-00E9-2E6389A55379}"/>
              </a:ext>
            </a:extLst>
          </p:cNvPr>
          <p:cNvSpPr txBox="1"/>
          <p:nvPr/>
        </p:nvSpPr>
        <p:spPr>
          <a:xfrm>
            <a:off x="480487" y="3353368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BC0148-DDBC-837C-A5BB-BE6ECBD45580}"/>
              </a:ext>
            </a:extLst>
          </p:cNvPr>
          <p:cNvSpPr txBox="1"/>
          <p:nvPr/>
        </p:nvSpPr>
        <p:spPr>
          <a:xfrm>
            <a:off x="480487" y="3832671"/>
            <a:ext cx="192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3B6F6CA-BFD7-C489-5F4F-B6A8F4B5C95E}"/>
              </a:ext>
            </a:extLst>
          </p:cNvPr>
          <p:cNvSpPr txBox="1"/>
          <p:nvPr/>
        </p:nvSpPr>
        <p:spPr>
          <a:xfrm>
            <a:off x="480487" y="4311974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DCF7911-73AC-7DA3-0B7C-5B30D987AF39}"/>
              </a:ext>
            </a:extLst>
          </p:cNvPr>
          <p:cNvSpPr txBox="1"/>
          <p:nvPr/>
        </p:nvSpPr>
        <p:spPr>
          <a:xfrm>
            <a:off x="480487" y="4791277"/>
            <a:ext cx="421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CB16BE79-337D-B062-B92D-C55897AF06D1}"/>
              </a:ext>
            </a:extLst>
          </p:cNvPr>
          <p:cNvSpPr txBox="1"/>
          <p:nvPr/>
        </p:nvSpPr>
        <p:spPr>
          <a:xfrm>
            <a:off x="480487" y="5270580"/>
            <a:ext cx="3458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6FCEAEF-FB81-5E7D-1710-E46A5A417E49}"/>
              </a:ext>
            </a:extLst>
          </p:cNvPr>
          <p:cNvSpPr txBox="1"/>
          <p:nvPr/>
        </p:nvSpPr>
        <p:spPr>
          <a:xfrm>
            <a:off x="480487" y="5749883"/>
            <a:ext cx="571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86" name="yt_shape_12486"/>
              <p:cNvSpPr txBox="1"/>
              <p:nvPr/>
            </p:nvSpPr>
            <p:spPr>
              <a:xfrm>
                <a:off x="551384" y="1320070"/>
                <a:ext cx="5947141" cy="372820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的中位线，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486" name="yt_shape_124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320070"/>
                <a:ext cx="5947141" cy="3728200"/>
              </a:xfrm>
              <a:prstGeom prst="rect">
                <a:avLst/>
              </a:prstGeom>
              <a:blipFill>
                <a:blip r:embed="rId2"/>
                <a:stretch>
                  <a:fillRect l="-3074" t="-1473" r="-2254" b="-1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4B2D134-A1E4-538A-E6B3-B6B0BFA01576}"/>
              </a:ext>
            </a:extLst>
          </p:cNvPr>
          <p:cNvSpPr txBox="1"/>
          <p:nvPr/>
        </p:nvSpPr>
        <p:spPr>
          <a:xfrm>
            <a:off x="461373" y="1273264"/>
            <a:ext cx="568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5ABCDE-F233-3DB5-33BA-5B570281200A}"/>
              </a:ext>
            </a:extLst>
          </p:cNvPr>
          <p:cNvSpPr txBox="1"/>
          <p:nvPr/>
        </p:nvSpPr>
        <p:spPr>
          <a:xfrm>
            <a:off x="461373" y="1748752"/>
            <a:ext cx="492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的中位线，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BB0C4B4-E7D2-8DA7-9FC3-E496D85BF9CB}"/>
              </a:ext>
            </a:extLst>
          </p:cNvPr>
          <p:cNvSpPr txBox="1"/>
          <p:nvPr/>
        </p:nvSpPr>
        <p:spPr>
          <a:xfrm>
            <a:off x="461373" y="2224240"/>
            <a:ext cx="3623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B69BE5-1DEC-B04E-A0D2-4FBDCF390D7B}"/>
              </a:ext>
            </a:extLst>
          </p:cNvPr>
          <p:cNvSpPr txBox="1"/>
          <p:nvPr/>
        </p:nvSpPr>
        <p:spPr>
          <a:xfrm>
            <a:off x="461373" y="2699728"/>
            <a:ext cx="6069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794338A-8FC8-8BEF-C895-C5E8EC137ED9}"/>
              </a:ext>
            </a:extLst>
          </p:cNvPr>
          <p:cNvSpPr txBox="1"/>
          <p:nvPr/>
        </p:nvSpPr>
        <p:spPr>
          <a:xfrm>
            <a:off x="461373" y="3175216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29F85C-D1F1-F4F5-3A9F-BDC0763B1098}"/>
                  </a:ext>
                </a:extLst>
              </p:cNvPr>
              <p:cNvSpPr txBox="1"/>
              <p:nvPr/>
            </p:nvSpPr>
            <p:spPr>
              <a:xfrm>
                <a:off x="461373" y="3650704"/>
                <a:ext cx="2965451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29F85C-D1F1-F4F5-3A9F-BDC0763B10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650704"/>
                <a:ext cx="2965451" cy="771792"/>
              </a:xfrm>
              <a:prstGeom prst="rect">
                <a:avLst/>
              </a:prstGeom>
              <a:blipFill>
                <a:blip r:embed="rId3"/>
                <a:stretch>
                  <a:fillRect l="-3292" r="-32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B9B2C19-2D16-28CA-5F5A-BDF21530AAAC}"/>
                  </a:ext>
                </a:extLst>
              </p:cNvPr>
              <p:cNvSpPr txBox="1"/>
              <p:nvPr/>
            </p:nvSpPr>
            <p:spPr>
              <a:xfrm>
                <a:off x="461373" y="4328884"/>
                <a:ext cx="190093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B9B2C19-2D16-28CA-5F5A-BDF21530AA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328884"/>
                <a:ext cx="1900936" cy="730136"/>
              </a:xfrm>
              <a:prstGeom prst="rect">
                <a:avLst/>
              </a:prstGeom>
              <a:blipFill>
                <a:blip r:embed="rId4"/>
                <a:stretch>
                  <a:fillRect l="-5128" r="-448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2474">
            <a:extLst>
              <a:ext uri="{FF2B5EF4-FFF2-40B4-BE49-F238E27FC236}">
                <a16:creationId xmlns:a16="http://schemas.microsoft.com/office/drawing/2014/main" id="{A716216C-BDAE-7003-49B5-432F427D0AD0}"/>
              </a:ext>
            </a:extLst>
          </p:cNvPr>
          <p:cNvSpPr txBox="1"/>
          <p:nvPr/>
        </p:nvSpPr>
        <p:spPr>
          <a:xfrm>
            <a:off x="551384" y="908720"/>
            <a:ext cx="2180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612008" y="189513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88" name="yt_image_1248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08" y="189513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91" name="yt_shape_12491"/>
              <p:cNvSpPr txBox="1"/>
              <p:nvPr/>
            </p:nvSpPr>
            <p:spPr>
              <a:xfrm>
                <a:off x="612127" y="2592713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推理能力）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上一动点（不与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重合），过点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，垂足为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，射线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的切线于点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91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127" y="2592713"/>
                <a:ext cx="11111999" cy="970137"/>
              </a:xfrm>
              <a:prstGeom prst="rect">
                <a:avLst/>
              </a:prstGeom>
              <a:blipFill>
                <a:blip r:embed="rId3"/>
                <a:stretch>
                  <a:fillRect l="-1646" t="-5031" r="-658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493" name="yt_image_124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34691" y="4149080"/>
            <a:ext cx="1722618" cy="161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95" name="yt_shape_12495"/>
          <p:cNvSpPr txBox="1"/>
          <p:nvPr/>
        </p:nvSpPr>
        <p:spPr>
          <a:xfrm>
            <a:off x="612008" y="3551744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1011711" y="1047264"/>
            <a:ext cx="4280018" cy="522983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为切线，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9B96EB-04A4-0115-7751-750C3C8C2283}"/>
              </a:ext>
            </a:extLst>
          </p:cNvPr>
          <p:cNvSpPr txBox="1"/>
          <p:nvPr/>
        </p:nvSpPr>
        <p:spPr>
          <a:xfrm>
            <a:off x="921700" y="1000458"/>
            <a:ext cx="319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8FEACF-FE5B-F9D9-F474-EBC8B4DAEE27}"/>
              </a:ext>
            </a:extLst>
          </p:cNvPr>
          <p:cNvSpPr txBox="1"/>
          <p:nvPr/>
        </p:nvSpPr>
        <p:spPr>
          <a:xfrm>
            <a:off x="921700" y="1475946"/>
            <a:ext cx="4418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为切线，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37EFA8-D4A7-9B49-CD72-CD5427FCA7A2}"/>
              </a:ext>
            </a:extLst>
          </p:cNvPr>
          <p:cNvSpPr txBox="1"/>
          <p:nvPr/>
        </p:nvSpPr>
        <p:spPr>
          <a:xfrm>
            <a:off x="921700" y="1951434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1369F8-6B5F-8F8F-416C-3B3B1CF823C5}"/>
              </a:ext>
            </a:extLst>
          </p:cNvPr>
          <p:cNvSpPr txBox="1"/>
          <p:nvPr/>
        </p:nvSpPr>
        <p:spPr>
          <a:xfrm>
            <a:off x="921700" y="2426922"/>
            <a:ext cx="183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81C18B0-F802-6D8B-1291-E0AA03125356}"/>
              </a:ext>
            </a:extLst>
          </p:cNvPr>
          <p:cNvSpPr txBox="1"/>
          <p:nvPr/>
        </p:nvSpPr>
        <p:spPr>
          <a:xfrm>
            <a:off x="921700" y="2902410"/>
            <a:ext cx="32824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2B4A9B8-D112-82D7-2F0B-031DF945B5BC}"/>
              </a:ext>
            </a:extLst>
          </p:cNvPr>
          <p:cNvSpPr txBox="1"/>
          <p:nvPr/>
        </p:nvSpPr>
        <p:spPr>
          <a:xfrm>
            <a:off x="921700" y="337789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63650B-9981-2326-23C3-D830A0C1373F}"/>
              </a:ext>
            </a:extLst>
          </p:cNvPr>
          <p:cNvSpPr txBox="1"/>
          <p:nvPr/>
        </p:nvSpPr>
        <p:spPr>
          <a:xfrm>
            <a:off x="921700" y="385338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02E743D-3167-6C1E-B029-FBD4009FBB19}"/>
              </a:ext>
            </a:extLst>
          </p:cNvPr>
          <p:cNvSpPr txBox="1"/>
          <p:nvPr/>
        </p:nvSpPr>
        <p:spPr>
          <a:xfrm>
            <a:off x="921700" y="4328874"/>
            <a:ext cx="2642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842828A-E164-8674-213A-1B9743DBB8CD}"/>
              </a:ext>
            </a:extLst>
          </p:cNvPr>
          <p:cNvSpPr txBox="1"/>
          <p:nvPr/>
        </p:nvSpPr>
        <p:spPr>
          <a:xfrm>
            <a:off x="921700" y="4804362"/>
            <a:ext cx="317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713699-07CA-921C-63B8-F516F437EA25}"/>
              </a:ext>
            </a:extLst>
          </p:cNvPr>
          <p:cNvSpPr txBox="1"/>
          <p:nvPr/>
        </p:nvSpPr>
        <p:spPr>
          <a:xfrm>
            <a:off x="921700" y="527985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232160-CCE8-D5E6-AF87-3D3133393B2E}"/>
              </a:ext>
            </a:extLst>
          </p:cNvPr>
          <p:cNvSpPr txBox="1"/>
          <p:nvPr/>
        </p:nvSpPr>
        <p:spPr>
          <a:xfrm>
            <a:off x="921700" y="5755338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2499">
            <a:extLst>
              <a:ext uri="{FF2B5EF4-FFF2-40B4-BE49-F238E27FC236}">
                <a16:creationId xmlns:a16="http://schemas.microsoft.com/office/drawing/2014/main" id="{43FC7F1D-1759-54A5-23E0-1F82C74801B9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9936" y="2852936"/>
            <a:ext cx="167863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02" name="yt_shape_12502"/>
              <p:cNvSpPr txBox="1"/>
              <p:nvPr/>
            </p:nvSpPr>
            <p:spPr>
              <a:xfrm>
                <a:off x="497379" y="2107654"/>
                <a:ext cx="8112798" cy="43474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为顶点的四边形是菱形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理由如下：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均为等边三角形，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为菱形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2502" name="yt_shape_125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2107654"/>
                <a:ext cx="8112798" cy="4347409"/>
              </a:xfrm>
              <a:prstGeom prst="rect">
                <a:avLst/>
              </a:prstGeom>
              <a:blipFill>
                <a:blip r:embed="rId2"/>
                <a:stretch>
                  <a:fillRect l="-2331" t="-1262" r="-1353" b="-3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8A01CB-66D1-E904-BA2C-A5C9BCCBCE3A}"/>
              </a:ext>
            </a:extLst>
          </p:cNvPr>
          <p:cNvSpPr txBox="1"/>
          <p:nvPr/>
        </p:nvSpPr>
        <p:spPr>
          <a:xfrm>
            <a:off x="407368" y="2060848"/>
            <a:ext cx="8214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为顶点的四边形是菱形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59E64F-0A8A-E142-293C-2AD82E4F2BC0}"/>
              </a:ext>
            </a:extLst>
          </p:cNvPr>
          <p:cNvSpPr txBox="1"/>
          <p:nvPr/>
        </p:nvSpPr>
        <p:spPr>
          <a:xfrm>
            <a:off x="407368" y="2536336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490EBC7-4E30-9E7F-1794-94931D43F4C0}"/>
              </a:ext>
            </a:extLst>
          </p:cNvPr>
          <p:cNvSpPr txBox="1"/>
          <p:nvPr/>
        </p:nvSpPr>
        <p:spPr>
          <a:xfrm>
            <a:off x="407368" y="3011824"/>
            <a:ext cx="2359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E54B35-42B6-C171-F1C8-7F20015D4FC9}"/>
                  </a:ext>
                </a:extLst>
              </p:cNvPr>
              <p:cNvSpPr txBox="1"/>
              <p:nvPr/>
            </p:nvSpPr>
            <p:spPr>
              <a:xfrm>
                <a:off x="407368" y="3487312"/>
                <a:ext cx="458133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3E54B35-42B6-C171-F1C8-7F20015D4F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87312"/>
                <a:ext cx="4581334" cy="646189"/>
              </a:xfrm>
              <a:prstGeom prst="rect">
                <a:avLst/>
              </a:prstGeom>
              <a:blipFill>
                <a:blip r:embed="rId3"/>
                <a:stretch>
                  <a:fillRect l="-2130" r="-1997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E0A89BC-6F88-7CFB-9B0F-2CAC86018BC4}"/>
              </a:ext>
            </a:extLst>
          </p:cNvPr>
          <p:cNvSpPr txBox="1"/>
          <p:nvPr/>
        </p:nvSpPr>
        <p:spPr>
          <a:xfrm>
            <a:off x="407368" y="4039889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8643F73-6F0A-CA59-87AE-944CFBAEA344}"/>
              </a:ext>
            </a:extLst>
          </p:cNvPr>
          <p:cNvSpPr txBox="1"/>
          <p:nvPr/>
        </p:nvSpPr>
        <p:spPr>
          <a:xfrm>
            <a:off x="407368" y="4515377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F16ECF-16C7-4E7C-514F-E77282816E0B}"/>
              </a:ext>
            </a:extLst>
          </p:cNvPr>
          <p:cNvSpPr txBox="1"/>
          <p:nvPr/>
        </p:nvSpPr>
        <p:spPr>
          <a:xfrm>
            <a:off x="407368" y="4990865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均为等边三角形，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9052105-E369-DD86-4B13-E18347000F13}"/>
              </a:ext>
            </a:extLst>
          </p:cNvPr>
          <p:cNvSpPr txBox="1"/>
          <p:nvPr/>
        </p:nvSpPr>
        <p:spPr>
          <a:xfrm>
            <a:off x="407368" y="5466353"/>
            <a:ext cx="3294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AC7A7A-5F53-4675-5C8C-51BB4D7E9249}"/>
              </a:ext>
            </a:extLst>
          </p:cNvPr>
          <p:cNvSpPr txBox="1"/>
          <p:nvPr/>
        </p:nvSpPr>
        <p:spPr>
          <a:xfrm>
            <a:off x="407368" y="5941841"/>
            <a:ext cx="3185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为菱形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496">
                <a:extLst>
                  <a:ext uri="{FF2B5EF4-FFF2-40B4-BE49-F238E27FC236}">
                    <a16:creationId xmlns:a16="http://schemas.microsoft.com/office/drawing/2014/main" id="{3ACAC824-EE90-3E5A-0F5D-8FD81FD1B495}"/>
                  </a:ext>
                </a:extLst>
              </p:cNvPr>
              <p:cNvSpPr txBox="1"/>
              <p:nvPr/>
            </p:nvSpPr>
            <p:spPr>
              <a:xfrm>
                <a:off x="497379" y="102753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的中点时，判断以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为顶点的四边形是什么特殊四边形？说明理由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496">
                <a:extLst>
                  <a:ext uri="{FF2B5EF4-FFF2-40B4-BE49-F238E27FC236}">
                    <a16:creationId xmlns:a16="http://schemas.microsoft.com/office/drawing/2014/main" id="{3ACAC824-EE90-3E5A-0F5D-8FD81FD1B4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027536"/>
                <a:ext cx="11111999" cy="986489"/>
              </a:xfrm>
              <a:prstGeom prst="rect">
                <a:avLst/>
              </a:prstGeom>
              <a:blipFill>
                <a:blip r:embed="rId4"/>
                <a:stretch>
                  <a:fillRect l="-1701" r="-1153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2499">
            <a:extLst>
              <a:ext uri="{FF2B5EF4-FFF2-40B4-BE49-F238E27FC236}">
                <a16:creationId xmlns:a16="http://schemas.microsoft.com/office/drawing/2014/main" id="{55D944AE-6186-8E56-5BC8-D433B34FC20A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46259" y="3215554"/>
            <a:ext cx="1678633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5" name="yt_shape_12505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2504" name="yt_image_125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7" name="yt_shape_12507"/>
          <p:cNvSpPr txBox="1"/>
          <p:nvPr/>
        </p:nvSpPr>
        <p:spPr>
          <a:xfrm>
            <a:off x="2176090" y="3343824"/>
            <a:ext cx="7839820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过切点，连半径构造直角三角形，进行角的转化或计算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切线的性质往往与勾股定理、三角函数、相似有机结合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yt_shape_12410"/>
          <p:cNvSpPr txBox="1"/>
          <p:nvPr/>
        </p:nvSpPr>
        <p:spPr>
          <a:xfrm>
            <a:off x="540119" y="20650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如图，两个同心圆的半径分别为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，大圆的一条弦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与小圆相切，则弦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14" name="yt_shape_12414"/>
          <p:cNvSpPr txBox="1"/>
          <p:nvPr/>
        </p:nvSpPr>
        <p:spPr>
          <a:xfrm>
            <a:off x="540000" y="48302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11" name="yt_shape_12411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80208" y="3176852"/>
            <a:ext cx="1231583" cy="1603008"/>
            <a:chOff x="0" y="0"/>
            <a:chExt cx="1231583" cy="1603008"/>
          </a:xfrm>
        </p:grpSpPr>
        <p:pic>
          <p:nvPicPr>
            <p:cNvPr id="2" name="yt_image_1241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1583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13" name="yt_shape_12413"/>
            <p:cNvSpPr txBox="1"/>
            <p:nvPr/>
          </p:nvSpPr>
          <p:spPr>
            <a:xfrm>
              <a:off x="82510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1E1FB99-665F-F5FD-5F7F-DCDFECCC6602}"/>
              </a:ext>
            </a:extLst>
          </p:cNvPr>
          <p:cNvSpPr txBox="1"/>
          <p:nvPr/>
        </p:nvSpPr>
        <p:spPr>
          <a:xfrm>
            <a:off x="2040783" y="2493735"/>
            <a:ext cx="703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5" name="yt_shape_12415"/>
          <p:cNvSpPr txBox="1"/>
          <p:nvPr/>
        </p:nvSpPr>
        <p:spPr>
          <a:xfrm>
            <a:off x="612128" y="9736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（益阳市中考）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16" name="yt_image_124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76320" y="2661553"/>
            <a:ext cx="1943348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2418">
            <a:extLst>
              <a:ext uri="{FF2B5EF4-FFF2-40B4-BE49-F238E27FC236}">
                <a16:creationId xmlns:a16="http://schemas.microsoft.com/office/drawing/2014/main" id="{C33C4A08-4B23-E382-5072-7F61F9F90580}"/>
              </a:ext>
            </a:extLst>
          </p:cNvPr>
          <p:cNvSpPr txBox="1"/>
          <p:nvPr/>
        </p:nvSpPr>
        <p:spPr>
          <a:xfrm>
            <a:off x="569387" y="1904150"/>
            <a:ext cx="6128281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是公共边，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D17899-88CD-14EC-624A-62A31868C1E2}"/>
              </a:ext>
            </a:extLst>
          </p:cNvPr>
          <p:cNvSpPr txBox="1"/>
          <p:nvPr/>
        </p:nvSpPr>
        <p:spPr>
          <a:xfrm>
            <a:off x="479376" y="1857344"/>
            <a:ext cx="624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BE9E43-9603-83AA-D0E7-E68F815B280C}"/>
              </a:ext>
            </a:extLst>
          </p:cNvPr>
          <p:cNvSpPr txBox="1"/>
          <p:nvPr/>
        </p:nvSpPr>
        <p:spPr>
          <a:xfrm>
            <a:off x="479376" y="2332832"/>
            <a:ext cx="194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289750-85BE-F463-324A-C4B814CF1CC7}"/>
              </a:ext>
            </a:extLst>
          </p:cNvPr>
          <p:cNvSpPr txBox="1"/>
          <p:nvPr/>
        </p:nvSpPr>
        <p:spPr>
          <a:xfrm>
            <a:off x="479376" y="2808320"/>
            <a:ext cx="3528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0EE881-CB05-A150-2FAF-F7AC3A47783E}"/>
              </a:ext>
            </a:extLst>
          </p:cNvPr>
          <p:cNvSpPr txBox="1"/>
          <p:nvPr/>
        </p:nvSpPr>
        <p:spPr>
          <a:xfrm>
            <a:off x="479376" y="3283808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12386C6-9B24-8D90-3FD1-01698460AA2A}"/>
              </a:ext>
            </a:extLst>
          </p:cNvPr>
          <p:cNvSpPr txBox="1"/>
          <p:nvPr/>
        </p:nvSpPr>
        <p:spPr>
          <a:xfrm>
            <a:off x="479376" y="3759296"/>
            <a:ext cx="2178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是公共边，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7E29D8-83F7-A19E-2A2D-6B975167DE35}"/>
              </a:ext>
            </a:extLst>
          </p:cNvPr>
          <p:cNvSpPr txBox="1"/>
          <p:nvPr/>
        </p:nvSpPr>
        <p:spPr>
          <a:xfrm>
            <a:off x="479376" y="4234784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F33EE55-11A2-862B-78ED-D1AC2BBE9BBD}"/>
              </a:ext>
            </a:extLst>
          </p:cNvPr>
          <p:cNvSpPr txBox="1"/>
          <p:nvPr/>
        </p:nvSpPr>
        <p:spPr>
          <a:xfrm>
            <a:off x="3628976" y="4234784"/>
            <a:ext cx="740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0E5295-3BF4-32A6-FC40-08C994DB5233}"/>
              </a:ext>
            </a:extLst>
          </p:cNvPr>
          <p:cNvSpPr txBox="1"/>
          <p:nvPr/>
        </p:nvSpPr>
        <p:spPr>
          <a:xfrm>
            <a:off x="4494164" y="4234784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7BF8D91-A47F-31DD-2071-421E3AB5E58C}"/>
              </a:ext>
            </a:extLst>
          </p:cNvPr>
          <p:cNvSpPr txBox="1"/>
          <p:nvPr/>
        </p:nvSpPr>
        <p:spPr>
          <a:xfrm>
            <a:off x="479376" y="4710272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E30B077-1883-8284-817E-470FD3E6CCC4}"/>
              </a:ext>
            </a:extLst>
          </p:cNvPr>
          <p:cNvSpPr txBox="1"/>
          <p:nvPr/>
        </p:nvSpPr>
        <p:spPr>
          <a:xfrm>
            <a:off x="479376" y="5185760"/>
            <a:ext cx="516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7894FF7-B47C-6665-8DAC-5DD0704DF70A}"/>
              </a:ext>
            </a:extLst>
          </p:cNvPr>
          <p:cNvSpPr txBox="1"/>
          <p:nvPr/>
        </p:nvSpPr>
        <p:spPr>
          <a:xfrm>
            <a:off x="479376" y="5661248"/>
            <a:ext cx="1661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000" y="1946756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切线的性质与判定的综合运用</a:t>
            </a:r>
          </a:p>
        </p:txBody>
      </p:sp>
      <p:sp>
        <p:nvSpPr>
          <p:cNvPr id="12420" name="yt_shape_12420"/>
          <p:cNvSpPr txBox="1"/>
          <p:nvPr/>
        </p:nvSpPr>
        <p:spPr>
          <a:xfrm>
            <a:off x="540119" y="244632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为弦，过点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24" name="yt_table_12424_skip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5423109"/>
                  </p:ext>
                </p:extLst>
              </p:nvPr>
            </p:nvGraphicFramePr>
            <p:xfrm>
              <a:off x="540000" y="3405756"/>
              <a:ext cx="5388293" cy="1057085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474913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424" name="yt_table_12424_skip" descr="{&quot;rangeId&quot;:6,&quot;type&quot;:&quot;Option&quot;,&quot;drawing&quot;:[&quot;yt_shape_12421&quot;]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5423109"/>
                  </p:ext>
                </p:extLst>
              </p:nvPr>
            </p:nvGraphicFramePr>
            <p:xfrm>
              <a:off x="540000" y="2359000"/>
              <a:ext cx="5388293" cy="1057085"/>
            </p:xfrm>
            <a:graphic>
              <a:graphicData uri="http://schemas.openxmlformats.org/drawingml/2006/table">
                <a:tbl>
                  <a:tblPr/>
                  <a:tblGrid>
                    <a:gridCol w="2913380">
                      <a:extLst>
                        <a:ext uri="{9D8B030D-6E8A-4147-A177-3AD203B41FA5}">
                          <a16:colId xmlns:a16="http://schemas.microsoft.com/office/drawing/2014/main" val="10336"/>
                        </a:ext>
                      </a:extLst>
                    </a:gridCol>
                    <a:gridCol w="2474913">
                      <a:extLst>
                        <a:ext uri="{9D8B030D-6E8A-4147-A177-3AD203B41FA5}">
                          <a16:colId xmlns:a16="http://schemas.microsoft.com/office/drawing/2014/main" val="1033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⊥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BC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∠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CAB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90°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AB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7980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21" name="yt_shape_12421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58185" y="3405756"/>
            <a:ext cx="1791693" cy="1865898"/>
            <a:chOff x="0" y="0"/>
            <a:chExt cx="1791693" cy="1865898"/>
          </a:xfrm>
        </p:grpSpPr>
        <p:pic>
          <p:nvPicPr>
            <p:cNvPr id="2" name="yt_image_1242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1693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3" name="yt_shape_12423"/>
            <p:cNvSpPr txBox="1"/>
            <p:nvPr/>
          </p:nvSpPr>
          <p:spPr>
            <a:xfrm>
              <a:off x="-246898" y="1505898"/>
              <a:ext cx="2321490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pic>
        <p:nvPicPr>
          <p:cNvPr id="4" name="yt_shape_1697708617048">
            <a:extLst>
              <a:ext uri="{FF2B5EF4-FFF2-40B4-BE49-F238E27FC236}">
                <a16:creationId xmlns:a16="http://schemas.microsoft.com/office/drawing/2014/main" id="{35EEBF81-5059-3AA0-F965-5564D4B2DD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8608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14DDEAA-2BBE-BD1C-D8D7-3950D9325765}"/>
              </a:ext>
            </a:extLst>
          </p:cNvPr>
          <p:cNvSpPr txBox="1"/>
          <p:nvPr/>
        </p:nvSpPr>
        <p:spPr>
          <a:xfrm>
            <a:off x="6425458" y="287500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5" name="yt_shape_12425"/>
          <p:cNvSpPr txBox="1"/>
          <p:nvPr/>
        </p:nvSpPr>
        <p:spPr>
          <a:xfrm>
            <a:off x="540119" y="1974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为切点，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429" name="yt_shape_12429"/>
          <p:cNvSpPr txBox="1"/>
          <p:nvPr/>
        </p:nvSpPr>
        <p:spPr>
          <a:xfrm>
            <a:off x="540000" y="49205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26" name="yt_shape_12426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8618" y="3086575"/>
            <a:ext cx="1654763" cy="1783602"/>
            <a:chOff x="0" y="0"/>
            <a:chExt cx="1654763" cy="1783602"/>
          </a:xfrm>
        </p:grpSpPr>
        <p:pic>
          <p:nvPicPr>
            <p:cNvPr id="2" name="yt_image_1242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4763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8" name="yt_shape_12428"/>
            <p:cNvSpPr txBox="1"/>
            <p:nvPr/>
          </p:nvSpPr>
          <p:spPr>
            <a:xfrm>
              <a:off x="294100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5E0567-B0CA-DB14-8A5F-2A15DA55D612}"/>
              </a:ext>
            </a:extLst>
          </p:cNvPr>
          <p:cNvSpPr txBox="1"/>
          <p:nvPr/>
        </p:nvSpPr>
        <p:spPr>
          <a:xfrm>
            <a:off x="6360371" y="240345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00526" y="7921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431" name="yt_image_124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7345" y="2502165"/>
            <a:ext cx="1519860" cy="1815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33" name="yt_shape_12433"/>
          <p:cNvSpPr txBox="1"/>
          <p:nvPr/>
        </p:nvSpPr>
        <p:spPr>
          <a:xfrm>
            <a:off x="479376" y="1700808"/>
            <a:ext cx="31963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50B30D-4F3B-957D-A5ED-1C4716E77A76}"/>
              </a:ext>
            </a:extLst>
          </p:cNvPr>
          <p:cNvSpPr txBox="1"/>
          <p:nvPr/>
        </p:nvSpPr>
        <p:spPr>
          <a:xfrm>
            <a:off x="372842" y="2168323"/>
            <a:ext cx="422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DFC287-BD19-3D66-1DE9-A394C87B9501}"/>
              </a:ext>
            </a:extLst>
          </p:cNvPr>
          <p:cNvSpPr txBox="1"/>
          <p:nvPr/>
        </p:nvSpPr>
        <p:spPr>
          <a:xfrm>
            <a:off x="372842" y="2643811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CF5D60F-F422-2679-5D0C-28D1F4F807C1}"/>
              </a:ext>
            </a:extLst>
          </p:cNvPr>
          <p:cNvSpPr txBox="1"/>
          <p:nvPr/>
        </p:nvSpPr>
        <p:spPr>
          <a:xfrm>
            <a:off x="372842" y="3119299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292A5-99FB-D15F-3586-A1D61F33E9B7}"/>
              </a:ext>
            </a:extLst>
          </p:cNvPr>
          <p:cNvSpPr txBox="1"/>
          <p:nvPr/>
        </p:nvSpPr>
        <p:spPr>
          <a:xfrm>
            <a:off x="372842" y="3594787"/>
            <a:ext cx="2677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2522BB2-FA88-6725-2C2C-A89B15463443}"/>
              </a:ext>
            </a:extLst>
          </p:cNvPr>
          <p:cNvSpPr txBox="1"/>
          <p:nvPr/>
        </p:nvSpPr>
        <p:spPr>
          <a:xfrm>
            <a:off x="372842" y="4070275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972A08-932C-5EAF-7944-7EF84BB65C82}"/>
              </a:ext>
            </a:extLst>
          </p:cNvPr>
          <p:cNvSpPr txBox="1"/>
          <p:nvPr/>
        </p:nvSpPr>
        <p:spPr>
          <a:xfrm>
            <a:off x="372842" y="4545763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EFF8006-3965-11AE-E5B5-A06EE920C016}"/>
              </a:ext>
            </a:extLst>
          </p:cNvPr>
          <p:cNvSpPr txBox="1"/>
          <p:nvPr/>
        </p:nvSpPr>
        <p:spPr>
          <a:xfrm>
            <a:off x="372842" y="5021251"/>
            <a:ext cx="241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F76A19-AE5B-9CCB-BAE7-1EE125C539BE}"/>
              </a:ext>
            </a:extLst>
          </p:cNvPr>
          <p:cNvSpPr txBox="1"/>
          <p:nvPr/>
        </p:nvSpPr>
        <p:spPr>
          <a:xfrm>
            <a:off x="372842" y="5496739"/>
            <a:ext cx="452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>
            <a:extLst>
              <a:ext uri="{FF2B5EF4-FFF2-40B4-BE49-F238E27FC236}">
                <a16:creationId xmlns:a16="http://schemas.microsoft.com/office/drawing/2014/main" id="{76F4C634-44BD-1715-A77E-EB10B134351B}"/>
              </a:ext>
            </a:extLst>
          </p:cNvPr>
          <p:cNvSpPr txBox="1"/>
          <p:nvPr/>
        </p:nvSpPr>
        <p:spPr>
          <a:xfrm>
            <a:off x="479376" y="1960041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00770A0-3AE5-8B4E-1ACE-101F380E3882}"/>
              </a:ext>
            </a:extLst>
          </p:cNvPr>
          <p:cNvSpPr txBox="1"/>
          <p:nvPr/>
        </p:nvSpPr>
        <p:spPr>
          <a:xfrm>
            <a:off x="479376" y="2435530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C8CDFA7-328E-9D55-F601-607B456B331A}"/>
              </a:ext>
            </a:extLst>
          </p:cNvPr>
          <p:cNvSpPr txBox="1"/>
          <p:nvPr/>
        </p:nvSpPr>
        <p:spPr>
          <a:xfrm>
            <a:off x="479376" y="2911017"/>
            <a:ext cx="371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yt_shape_12434">
            <a:extLst>
              <a:ext uri="{FF2B5EF4-FFF2-40B4-BE49-F238E27FC236}">
                <a16:creationId xmlns:a16="http://schemas.microsoft.com/office/drawing/2014/main" id="{6380C824-4704-0DAF-30D0-9A5877501351}"/>
              </a:ext>
            </a:extLst>
          </p:cNvPr>
          <p:cNvSpPr txBox="1"/>
          <p:nvPr/>
        </p:nvSpPr>
        <p:spPr>
          <a:xfrm>
            <a:off x="569387" y="1405205"/>
            <a:ext cx="29158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7" name="yt_shape_12437"/>
          <p:cNvSpPr txBox="1"/>
          <p:nvPr/>
        </p:nvSpPr>
        <p:spPr>
          <a:xfrm>
            <a:off x="540000" y="2168800"/>
            <a:ext cx="721671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不能正确运用切线的性质解决问题而出错</a:t>
            </a:r>
          </a:p>
        </p:txBody>
      </p:sp>
      <p:sp>
        <p:nvSpPr>
          <p:cNvPr id="12438" name="yt_shape_12438"/>
          <p:cNvSpPr txBox="1"/>
          <p:nvPr/>
        </p:nvSpPr>
        <p:spPr>
          <a:xfrm>
            <a:off x="540000" y="2668365"/>
            <a:ext cx="1040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的切线，在下列给出的条件中，能判断出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39" name="yt_table_124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483075"/>
              </p:ext>
            </p:extLst>
          </p:nvPr>
        </p:nvGraphicFramePr>
        <p:xfrm>
          <a:off x="540000" y="3147668"/>
          <a:ext cx="5865813" cy="1901952"/>
        </p:xfrm>
        <a:graphic>
          <a:graphicData uri="http://schemas.openxmlformats.org/drawingml/2006/table">
            <a:tbl>
              <a:tblPr/>
              <a:tblGrid>
                <a:gridCol w="586581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相切于点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相切于点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</a:tbl>
          </a:graphicData>
        </a:graphic>
      </p:graphicFrame>
      <p:pic>
        <p:nvPicPr>
          <p:cNvPr id="3" name="yt_shape_1697708617262">
            <a:extLst>
              <a:ext uri="{FF2B5EF4-FFF2-40B4-BE49-F238E27FC236}">
                <a16:creationId xmlns:a16="http://schemas.microsoft.com/office/drawing/2014/main" id="{66554B3B-A9E0-E083-7344-A3002097E9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081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995019-56DD-7C6F-A06A-E2B8450DADD7}"/>
              </a:ext>
            </a:extLst>
          </p:cNvPr>
          <p:cNvSpPr txBox="1"/>
          <p:nvPr/>
        </p:nvSpPr>
        <p:spPr>
          <a:xfrm>
            <a:off x="10095639" y="26215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2" name="yt_shape_12442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441" name="yt_image_1244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4" name="yt_shape_12444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上的一个动点，那么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的最大值是（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446" name="yt_table_124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0326956"/>
              </p:ext>
            </p:extLst>
          </p:nvPr>
        </p:nvGraphicFramePr>
        <p:xfrm>
          <a:off x="540000" y="2551304"/>
          <a:ext cx="8087805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pic>
        <p:nvPicPr>
          <p:cNvPr id="12445" name="yt_image_12445_skip" title="H_93.2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2690" y="2279542"/>
            <a:ext cx="1889191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48" name="yt_shape_12448"/>
          <p:cNvSpPr txBox="1"/>
          <p:nvPr/>
        </p:nvSpPr>
        <p:spPr>
          <a:xfrm>
            <a:off x="540119" y="378624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（湘西州中考）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52" name="yt_table_12452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8301941"/>
                  </p:ext>
                </p:extLst>
              </p:nvPr>
            </p:nvGraphicFramePr>
            <p:xfrm>
              <a:off x="540000" y="4745675"/>
              <a:ext cx="8181595" cy="464630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452" name="yt_table_12452_skip" descr="{&quot;rangeId&quot;:13,&quot;type&quot;:&quot;Option&quot;,&quot;drawing&quot;:[&quot;yt_shape_12449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28301941"/>
                  </p:ext>
                </p:extLst>
              </p:nvPr>
            </p:nvGraphicFramePr>
            <p:xfrm>
              <a:off x="540000" y="4745675"/>
              <a:ext cx="8181595" cy="464630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343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344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345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34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2895" t="-1299" r="-60526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83913" t="-1299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8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49" name="yt_shape_12449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1761" y="4576250"/>
            <a:ext cx="1409232" cy="1756170"/>
            <a:chOff x="0" y="0"/>
            <a:chExt cx="1409232" cy="1756170"/>
          </a:xfrm>
        </p:grpSpPr>
        <p:pic>
          <p:nvPicPr>
            <p:cNvPr id="2" name="yt_image_1244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09232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1" name="yt_shape_12451"/>
            <p:cNvSpPr txBox="1"/>
            <p:nvPr/>
          </p:nvSpPr>
          <p:spPr>
            <a:xfrm>
              <a:off x="17133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C56023-7831-7374-01DC-AD7962411BA3}"/>
              </a:ext>
            </a:extLst>
          </p:cNvPr>
          <p:cNvSpPr txBox="1"/>
          <p:nvPr/>
        </p:nvSpPr>
        <p:spPr>
          <a:xfrm>
            <a:off x="3328246" y="20205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99116A-CFC7-0D8F-2EE9-30495F1BDDE2}"/>
              </a:ext>
            </a:extLst>
          </p:cNvPr>
          <p:cNvSpPr txBox="1"/>
          <p:nvPr/>
        </p:nvSpPr>
        <p:spPr>
          <a:xfrm>
            <a:off x="7641482" y="4214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2137</Words>
  <Application>Microsoft Office PowerPoint</Application>
  <PresentationFormat>宽屏</PresentationFormat>
  <Paragraphs>182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2023-10-20T12:09:14Z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