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6" r:id="rId4"/>
    <p:sldId id="368" r:id="rId5"/>
    <p:sldId id="369" r:id="rId6"/>
    <p:sldId id="370" r:id="rId7"/>
    <p:sldId id="371" r:id="rId8"/>
    <p:sldId id="373" r:id="rId9"/>
    <p:sldId id="376" r:id="rId10"/>
    <p:sldId id="377" r:id="rId11"/>
    <p:sldId id="380" r:id="rId12"/>
    <p:sldId id="381" r:id="rId13"/>
    <p:sldId id="378" r:id="rId14"/>
    <p:sldId id="382" r:id="rId15"/>
    <p:sldId id="383" r:id="rId16"/>
    <p:sldId id="379" r:id="rId17"/>
    <p:sldId id="384" r:id="rId18"/>
    <p:sldId id="385" r:id="rId19"/>
    <p:sldId id="256" r:id="rId20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67" d="100"/>
          <a:sy n="67" d="100"/>
        </p:scale>
        <p:origin x="86" y="1051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bin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bin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bin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3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bin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bin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2" Type="http://schemas.openxmlformats.org/officeDocument/2006/relationships/image" Target="../media/image20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3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85" name="yt_shape_15085"/>
          <p:cNvSpPr txBox="1"/>
          <p:nvPr/>
        </p:nvSpPr>
        <p:spPr>
          <a:xfrm>
            <a:off x="540000" y="931571"/>
            <a:ext cx="477053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一、选择题（每小题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分，共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分）</a:t>
            </a:r>
          </a:p>
        </p:txBody>
      </p:sp>
      <p:sp>
        <p:nvSpPr>
          <p:cNvPr id="15086" name="yt_shape_15086"/>
          <p:cNvSpPr txBox="1"/>
          <p:nvPr/>
        </p:nvSpPr>
        <p:spPr>
          <a:xfrm>
            <a:off x="540000" y="1410874"/>
            <a:ext cx="383919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下列命题正确的是（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5087" name="yt_table_15087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1605667"/>
              </p:ext>
            </p:extLst>
          </p:nvPr>
        </p:nvGraphicFramePr>
        <p:xfrm>
          <a:off x="540000" y="1890177"/>
          <a:ext cx="6318886" cy="950976"/>
        </p:xfrm>
        <a:graphic>
          <a:graphicData uri="http://schemas.openxmlformats.org/drawingml/2006/table">
            <a:tbl>
              <a:tblPr/>
              <a:tblGrid>
                <a:gridCol w="4218623">
                  <a:extLst>
                    <a:ext uri="{9D8B030D-6E8A-4147-A177-3AD203B41FA5}">
                      <a16:colId xmlns:a16="http://schemas.microsoft.com/office/drawing/2014/main" val="10801"/>
                    </a:ext>
                  </a:extLst>
                </a:gridCol>
                <a:gridCol w="2100263">
                  <a:extLst>
                    <a:ext uri="{9D8B030D-6E8A-4147-A177-3AD203B41FA5}">
                      <a16:colId xmlns:a16="http://schemas.microsoft.com/office/drawing/2014/main" val="108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直径是弦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弦是直径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6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半圆不是弧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弧是半圆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68"/>
                  </a:ext>
                </a:extLst>
              </a:tr>
            </a:tbl>
          </a:graphicData>
        </a:graphic>
      </p:graphicFrame>
      <p:sp>
        <p:nvSpPr>
          <p:cNvPr id="15089" name="yt_shape_15089"/>
          <p:cNvSpPr txBox="1"/>
          <p:nvPr/>
        </p:nvSpPr>
        <p:spPr>
          <a:xfrm>
            <a:off x="540119" y="289173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如图，在半径为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OP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，垂足为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的长为（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5091" name="yt_table_15091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6915096"/>
              </p:ext>
            </p:extLst>
          </p:nvPr>
        </p:nvGraphicFramePr>
        <p:xfrm>
          <a:off x="540000" y="3851166"/>
          <a:ext cx="7505066" cy="475488"/>
        </p:xfrm>
        <a:graphic>
          <a:graphicData uri="http://schemas.openxmlformats.org/drawingml/2006/table">
            <a:tbl>
              <a:tblPr/>
              <a:tblGrid>
                <a:gridCol w="2118043">
                  <a:extLst>
                    <a:ext uri="{9D8B030D-6E8A-4147-A177-3AD203B41FA5}">
                      <a16:colId xmlns:a16="http://schemas.microsoft.com/office/drawing/2014/main" val="10803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804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805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80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A.16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B.10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C.12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D.20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69"/>
                  </a:ext>
                </a:extLst>
              </a:tr>
            </a:tbl>
          </a:graphicData>
        </a:graphic>
      </p:graphicFrame>
      <p:pic>
        <p:nvPicPr>
          <p:cNvPr id="15090" name="yt_image_15090_skip" title="H_75.15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226947" y="3562458"/>
            <a:ext cx="1197645" cy="12010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093" name="yt_shape_15093"/>
          <p:cNvSpPr txBox="1"/>
          <p:nvPr/>
        </p:nvSpPr>
        <p:spPr>
          <a:xfrm>
            <a:off x="540000" y="4856359"/>
            <a:ext cx="968694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下列圆的内接正多边形中，一条边所对的圆心角最大的图形是（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5094" name="yt_table_15094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9750985"/>
              </p:ext>
            </p:extLst>
          </p:nvPr>
        </p:nvGraphicFramePr>
        <p:xfrm>
          <a:off x="540000" y="5335662"/>
          <a:ext cx="6318886" cy="950976"/>
        </p:xfrm>
        <a:graphic>
          <a:graphicData uri="http://schemas.openxmlformats.org/drawingml/2006/table">
            <a:tbl>
              <a:tblPr/>
              <a:tblGrid>
                <a:gridCol w="4218623">
                  <a:extLst>
                    <a:ext uri="{9D8B030D-6E8A-4147-A177-3AD203B41FA5}">
                      <a16:colId xmlns:a16="http://schemas.microsoft.com/office/drawing/2014/main" val="10807"/>
                    </a:ext>
                  </a:extLst>
                </a:gridCol>
                <a:gridCol w="2100263">
                  <a:extLst>
                    <a:ext uri="{9D8B030D-6E8A-4147-A177-3AD203B41FA5}">
                      <a16:colId xmlns:a16="http://schemas.microsoft.com/office/drawing/2014/main" val="1080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正三角形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正方形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7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正五边形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正六边形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71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5DB5F565-6104-A4ED-3CC6-ECC4C788F088}"/>
              </a:ext>
            </a:extLst>
          </p:cNvPr>
          <p:cNvSpPr txBox="1"/>
          <p:nvPr/>
        </p:nvSpPr>
        <p:spPr>
          <a:xfrm>
            <a:off x="3574189" y="136406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10B5C17-7F23-6269-8D68-4790493A6634}"/>
              </a:ext>
            </a:extLst>
          </p:cNvPr>
          <p:cNvSpPr txBox="1"/>
          <p:nvPr/>
        </p:nvSpPr>
        <p:spPr>
          <a:xfrm>
            <a:off x="907308" y="332041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0A8E68E-5852-0DCF-26E0-8C3FD2FE742B}"/>
              </a:ext>
            </a:extLst>
          </p:cNvPr>
          <p:cNvSpPr txBox="1"/>
          <p:nvPr/>
        </p:nvSpPr>
        <p:spPr>
          <a:xfrm>
            <a:off x="9365389" y="480955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45" name="yt_shape_15145"/>
          <p:cNvSpPr txBox="1"/>
          <p:nvPr/>
        </p:nvSpPr>
        <p:spPr>
          <a:xfrm>
            <a:off x="540000" y="1698496"/>
            <a:ext cx="453970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）证明：连接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，则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15146" name="yt_image_15146">
            <a:extLst>
              <a:ext uri="">
                <a16:creationId xmlns:mc="http://schemas.openxmlformats.org/markup-compatibility/2006" xmlns:a14="http://schemas.microsoft.com/office/drawing/2010/main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40216" y="2598897"/>
            <a:ext cx="2001070" cy="13213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5149" name="yt_shape_15149"/>
              <p:cNvSpPr txBox="1"/>
              <p:nvPr/>
            </p:nvSpPr>
            <p:spPr>
              <a:xfrm>
                <a:off x="540000" y="3701967"/>
                <a:ext cx="1718676" cy="48686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𝐶𝐸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15149" name="yt_shape_1514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701967"/>
                <a:ext cx="1718676" cy="486865"/>
              </a:xfrm>
              <a:prstGeom prst="rect">
                <a:avLst/>
              </a:prstGeom>
              <a:blipFill>
                <a:blip r:embed="rId3"/>
                <a:stretch>
                  <a:fillRect l="-10993" r="-9574" b="-337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151" name="yt_shape_15151"/>
          <p:cNvSpPr txBox="1"/>
          <p:nvPr/>
        </p:nvSpPr>
        <p:spPr>
          <a:xfrm>
            <a:off x="540000" y="4239620"/>
            <a:ext cx="253915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BOC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5EDCEB0-5611-9A2A-4DE9-B88BBABF45BE}"/>
              </a:ext>
            </a:extLst>
          </p:cNvPr>
          <p:cNvSpPr txBox="1"/>
          <p:nvPr/>
        </p:nvSpPr>
        <p:spPr>
          <a:xfrm>
            <a:off x="449989" y="1651690"/>
            <a:ext cx="4675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）证明：连接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，则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32C0C0AA-C34A-4D69-098F-056D86B5B00E}"/>
                  </a:ext>
                </a:extLst>
              </p:cNvPr>
              <p:cNvSpPr txBox="1"/>
              <p:nvPr/>
            </p:nvSpPr>
            <p:spPr>
              <a:xfrm>
                <a:off x="648390" y="2162582"/>
                <a:ext cx="1882141" cy="57576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e>
                    </m:groupChr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𝐶𝐸</m:t>
                        </m:r>
                      </m:e>
                    </m:groupChr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32C0C0AA-C34A-4D69-098F-056D86B5B00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8390" y="2162582"/>
                <a:ext cx="1882141" cy="575768"/>
              </a:xfrm>
              <a:prstGeom prst="rect">
                <a:avLst/>
              </a:prstGeom>
              <a:blipFill>
                <a:blip r:embed="rId4"/>
                <a:stretch>
                  <a:fillRect l="-4854" r="-5178" b="-2127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D9B0493F-46CA-5BAD-A4CB-A3778030CA42}"/>
              </a:ext>
            </a:extLst>
          </p:cNvPr>
          <p:cNvSpPr txBox="1"/>
          <p:nvPr/>
        </p:nvSpPr>
        <p:spPr>
          <a:xfrm>
            <a:off x="648390" y="2700235"/>
            <a:ext cx="2694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AOC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BOC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2B8D622D-A6B9-3A97-FF1E-CCC7F7D6829A}"/>
                  </a:ext>
                </a:extLst>
              </p:cNvPr>
              <p:cNvSpPr txBox="1"/>
              <p:nvPr/>
            </p:nvSpPr>
            <p:spPr>
              <a:xfrm>
                <a:off x="648390" y="3179538"/>
                <a:ext cx="5590603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AOC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BOC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𝐴𝑂𝐶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𝐵𝑂𝐶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𝑂𝐶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𝑂𝐶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𝑂𝐶𝐴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𝑂𝐶𝐵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2B8D622D-A6B9-3A97-FF1E-CCC7F7D6829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8390" y="3179538"/>
                <a:ext cx="5590603" cy="1611643"/>
              </a:xfrm>
              <a:prstGeom prst="rect">
                <a:avLst/>
              </a:prstGeom>
              <a:blipFill>
                <a:blip r:embed="rId5"/>
                <a:stretch>
                  <a:fillRect l="-163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932C5F6A-6423-3B71-7F3D-3C232E0A673E}"/>
              </a:ext>
            </a:extLst>
          </p:cNvPr>
          <p:cNvSpPr txBox="1"/>
          <p:nvPr/>
        </p:nvSpPr>
        <p:spPr>
          <a:xfrm>
            <a:off x="648390" y="4763182"/>
            <a:ext cx="292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AOC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≌△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0CF33AA-ABA0-C9B1-3A32-CC74BAABAB65}"/>
              </a:ext>
            </a:extLst>
          </p:cNvPr>
          <p:cNvSpPr txBox="1"/>
          <p:nvPr/>
        </p:nvSpPr>
        <p:spPr>
          <a:xfrm>
            <a:off x="3696390" y="4763182"/>
            <a:ext cx="7912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ASA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4BDF2C5-8F48-5C0A-0A61-C003C35A70E3}"/>
              </a:ext>
            </a:extLst>
          </p:cNvPr>
          <p:cNvSpPr txBox="1"/>
          <p:nvPr/>
        </p:nvSpPr>
        <p:spPr>
          <a:xfrm>
            <a:off x="4612378" y="4763182"/>
            <a:ext cx="205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5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5155" name="yt_shape_15155"/>
              <p:cNvSpPr txBox="1"/>
              <p:nvPr/>
            </p:nvSpPr>
            <p:spPr>
              <a:xfrm>
                <a:off x="540000" y="1755126"/>
                <a:ext cx="6125203" cy="370774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）解：由（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）可得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BOC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60°.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BOC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zh-CN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扇形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60</m:t>
                        </m:r>
                        <m:r>
                          <m:rPr>
                            <m:sty m:val="p"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𝑅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360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π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zh-CN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阴影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BOC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zh-CN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扇形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π.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5155" name="yt_shape_15155" descr="{&quot;rangeId&quot;:28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755126"/>
                <a:ext cx="6125203" cy="3707746"/>
              </a:xfrm>
              <a:prstGeom prst="rect">
                <a:avLst/>
              </a:prstGeom>
              <a:blipFill>
                <a:blip r:embed="rId2"/>
                <a:stretch>
                  <a:fillRect l="-3088" r="-2191" b="-180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D7D894C2-5807-F2A3-C872-F46E61DFEA89}"/>
                  </a:ext>
                </a:extLst>
              </p:cNvPr>
              <p:cNvSpPr txBox="1"/>
              <p:nvPr/>
            </p:nvSpPr>
            <p:spPr>
              <a:xfrm>
                <a:off x="449989" y="1708320"/>
                <a:ext cx="6246051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）解：由（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）可得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8, 'mathAnswerShape': 1}">
                <a:extLst>
                  <a:ext uri="{FF2B5EF4-FFF2-40B4-BE49-F238E27FC236}">
                    <a16:creationId xmlns:a16="http://schemas.microsoft.com/office/drawing/2014/main" id="{D7D894C2-5807-F2A3-C872-F46E61DFEA8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708320"/>
                <a:ext cx="6246051" cy="765061"/>
              </a:xfrm>
              <a:prstGeom prst="rect">
                <a:avLst/>
              </a:prstGeom>
              <a:blipFill>
                <a:blip r:embed="rId3"/>
                <a:stretch>
                  <a:fillRect l="-1563" r="-1660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293D7B98-524C-36EA-2F05-C489BC4E1BB6}"/>
              </a:ext>
            </a:extLst>
          </p:cNvPr>
          <p:cNvSpPr txBox="1"/>
          <p:nvPr/>
        </p:nvSpPr>
        <p:spPr>
          <a:xfrm>
            <a:off x="449989" y="2379769"/>
            <a:ext cx="348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中，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6EC1DE4-F3E6-15E8-611D-3E11D2EBCFC2}"/>
              </a:ext>
            </a:extLst>
          </p:cNvPr>
          <p:cNvSpPr txBox="1"/>
          <p:nvPr/>
        </p:nvSpPr>
        <p:spPr>
          <a:xfrm>
            <a:off x="449989" y="2855257"/>
            <a:ext cx="34265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60°.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603ED517-ECFD-D8C9-3036-D85995D3F062}"/>
                  </a:ext>
                </a:extLst>
              </p:cNvPr>
              <p:cNvSpPr txBox="1"/>
              <p:nvPr/>
            </p:nvSpPr>
            <p:spPr>
              <a:xfrm>
                <a:off x="449989" y="3330745"/>
                <a:ext cx="5439727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BOC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28, 'mathAnswerShape': 1}">
                <a:extLst>
                  <a:ext uri="{FF2B5EF4-FFF2-40B4-BE49-F238E27FC236}">
                    <a16:creationId xmlns:a16="http://schemas.microsoft.com/office/drawing/2014/main" id="{603ED517-ECFD-D8C9-3036-D85995D3F06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330745"/>
                <a:ext cx="5439727" cy="765061"/>
              </a:xfrm>
              <a:prstGeom prst="rect">
                <a:avLst/>
              </a:prstGeom>
              <a:blipFill>
                <a:blip r:embed="rId4"/>
                <a:stretch>
                  <a:fillRect l="-1794" r="-1570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AA207916-E95D-F6D1-B929-5212B04F8599}"/>
                  </a:ext>
                </a:extLst>
              </p:cNvPr>
              <p:cNvSpPr txBox="1"/>
              <p:nvPr/>
            </p:nvSpPr>
            <p:spPr>
              <a:xfrm>
                <a:off x="449989" y="4002194"/>
                <a:ext cx="2715388" cy="83567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扇形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COE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60</m:t>
                        </m:r>
                        <m:r>
                          <m:rPr>
                            <m:sty m:val="p"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𝑅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360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28, 'mathAnswerShape': 1}">
                <a:extLst>
                  <a:ext uri="{FF2B5EF4-FFF2-40B4-BE49-F238E27FC236}">
                    <a16:creationId xmlns:a16="http://schemas.microsoft.com/office/drawing/2014/main" id="{AA207916-E95D-F6D1-B929-5212B04F859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002194"/>
                <a:ext cx="2715388" cy="835673"/>
              </a:xfrm>
              <a:prstGeom prst="rect">
                <a:avLst/>
              </a:prstGeom>
              <a:blipFill>
                <a:blip r:embed="rId5"/>
                <a:stretch>
                  <a:fillRect l="-3596" r="-3596" b="-36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3FC0A551-6CE2-ECDC-3D5B-B0F798BA2F45}"/>
                  </a:ext>
                </a:extLst>
              </p:cNvPr>
              <p:cNvSpPr txBox="1"/>
              <p:nvPr/>
            </p:nvSpPr>
            <p:spPr>
              <a:xfrm>
                <a:off x="449989" y="4744255"/>
                <a:ext cx="4866513" cy="7295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阴影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BOC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扇形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COE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π.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7" name="文本框 6" descr="{'rangeId': 28, 'mathAnswerShape': 1}">
                <a:extLst>
                  <a:ext uri="{FF2B5EF4-FFF2-40B4-BE49-F238E27FC236}">
                    <a16:creationId xmlns:a16="http://schemas.microsoft.com/office/drawing/2014/main" id="{3FC0A551-6CE2-ECDC-3D5B-B0F798BA2F4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744255"/>
                <a:ext cx="4866513" cy="729565"/>
              </a:xfrm>
              <a:prstGeom prst="rect">
                <a:avLst/>
              </a:prstGeom>
              <a:blipFill>
                <a:blip r:embed="rId6"/>
                <a:stretch>
                  <a:fillRect l="-2005" r="-2130" b="-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7" name="yt_shape_15157"/>
          <p:cNvSpPr txBox="1"/>
          <p:nvPr/>
        </p:nvSpPr>
        <p:spPr>
          <a:xfrm>
            <a:off x="540119" y="171897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分）如图，在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，以点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为圆心，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为半径的圆交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的延长线于点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，过点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的平行线，交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5158" name="yt_image_15158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63194" y="2830771"/>
            <a:ext cx="1665610" cy="17100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160" name="yt_shape_15160"/>
          <p:cNvSpPr txBox="1"/>
          <p:nvPr/>
        </p:nvSpPr>
        <p:spPr>
          <a:xfrm>
            <a:off x="540000" y="4591209"/>
            <a:ext cx="412452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）求证：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的切线；</a:t>
            </a:r>
          </a:p>
        </p:txBody>
      </p:sp>
      <p:sp>
        <p:nvSpPr>
          <p:cNvPr id="15161" name="yt_shape_15161"/>
          <p:cNvSpPr txBox="1"/>
          <p:nvPr/>
        </p:nvSpPr>
        <p:spPr>
          <a:xfrm>
            <a:off x="540000" y="5070512"/>
            <a:ext cx="399308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，求弧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62" name="yt_shape_15162"/>
          <p:cNvSpPr txBox="1"/>
          <p:nvPr/>
        </p:nvSpPr>
        <p:spPr>
          <a:xfrm>
            <a:off x="540000" y="900000"/>
            <a:ext cx="283090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）证明：连接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5164" name="yt_shape_15164"/>
          <p:cNvSpPr txBox="1"/>
          <p:nvPr/>
        </p:nvSpPr>
        <p:spPr>
          <a:xfrm>
            <a:off x="5314360" y="1531667"/>
            <a:ext cx="1157753" cy="113460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6300" b="0" i="0" u="none" spc="-6300">
                <a:solidFill>
                  <a:srgbClr val="1EE3CF"/>
                </a:solidFill>
                <a:effectLst/>
                <a:latin typeface="Times New Roman" pitchFamily="63"/>
                <a:ea typeface="宋体" pitchFamily="63"/>
                <a:cs typeface="宋体" pitchFamily="63"/>
              </a:rPr>
              <a:t> </a:t>
            </a:r>
            <a:r>
              <a:rPr lang="en-US" altLang="zh-CN" sz="6300" b="0" i="0" u="none" spc="7453">
                <a:solidFill>
                  <a:srgbClr val="1EE3CF"/>
                </a:solidFill>
                <a:effectLst/>
                <a:latin typeface="Times New Roman" pitchFamily="63"/>
                <a:ea typeface="宋体" pitchFamily="63"/>
                <a:cs typeface="宋体" pitchFamily="63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15163" name="yt_image_15163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44072" y="1531667"/>
            <a:ext cx="1463316" cy="1609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166" name="yt_shape_15166"/>
          <p:cNvSpPr txBox="1"/>
          <p:nvPr/>
        </p:nvSpPr>
        <p:spPr>
          <a:xfrm>
            <a:off x="540000" y="2842906"/>
            <a:ext cx="380232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5167" name="yt_shape_15167"/>
          <p:cNvSpPr txBox="1"/>
          <p:nvPr/>
        </p:nvSpPr>
        <p:spPr>
          <a:xfrm>
            <a:off x="540000" y="3322209"/>
            <a:ext cx="202940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60°.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5168" name="yt_shape_15168"/>
          <p:cNvSpPr txBox="1"/>
          <p:nvPr/>
        </p:nvSpPr>
        <p:spPr>
          <a:xfrm>
            <a:off x="540000" y="3801512"/>
            <a:ext cx="206947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5169" name="yt_shape_15169"/>
          <p:cNvSpPr txBox="1"/>
          <p:nvPr/>
        </p:nvSpPr>
        <p:spPr>
          <a:xfrm>
            <a:off x="540000" y="4280815"/>
            <a:ext cx="308097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5170" name="yt_shape_15170"/>
          <p:cNvSpPr txBox="1"/>
          <p:nvPr/>
        </p:nvSpPr>
        <p:spPr>
          <a:xfrm>
            <a:off x="540000" y="4760118"/>
            <a:ext cx="342401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BOD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5171" name="yt_shape_15171"/>
          <p:cNvSpPr txBox="1"/>
          <p:nvPr/>
        </p:nvSpPr>
        <p:spPr>
          <a:xfrm>
            <a:off x="540000" y="5239421"/>
            <a:ext cx="483465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AOB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8DADEAB-A02C-D630-126B-AA6DC93A3C12}"/>
              </a:ext>
            </a:extLst>
          </p:cNvPr>
          <p:cNvSpPr txBox="1"/>
          <p:nvPr/>
        </p:nvSpPr>
        <p:spPr>
          <a:xfrm>
            <a:off x="449989" y="853194"/>
            <a:ext cx="29836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）证明：连接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D803E02-2FAF-9084-BC8C-DC0BC51BBB04}"/>
              </a:ext>
            </a:extLst>
          </p:cNvPr>
          <p:cNvSpPr txBox="1"/>
          <p:nvPr/>
        </p:nvSpPr>
        <p:spPr>
          <a:xfrm>
            <a:off x="695966" y="1340768"/>
            <a:ext cx="39456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30°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5C1AE5D-A702-1A9C-2F95-B808DA41DE31}"/>
              </a:ext>
            </a:extLst>
          </p:cNvPr>
          <p:cNvSpPr txBox="1"/>
          <p:nvPr/>
        </p:nvSpPr>
        <p:spPr>
          <a:xfrm>
            <a:off x="695966" y="1820071"/>
            <a:ext cx="21898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AOB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4DECED1-36FF-9A65-10CB-48F8FA6729E0}"/>
              </a:ext>
            </a:extLst>
          </p:cNvPr>
          <p:cNvSpPr txBox="1"/>
          <p:nvPr/>
        </p:nvSpPr>
        <p:spPr>
          <a:xfrm>
            <a:off x="695966" y="2299374"/>
            <a:ext cx="222954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EC1CBF4-A935-1B2F-FD87-41AA79A7D735}"/>
              </a:ext>
            </a:extLst>
          </p:cNvPr>
          <p:cNvSpPr txBox="1"/>
          <p:nvPr/>
        </p:nvSpPr>
        <p:spPr>
          <a:xfrm>
            <a:off x="695966" y="2778677"/>
            <a:ext cx="32312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AOB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1F9CDF1-99AF-0800-AE95-03DF82C4D9CD}"/>
              </a:ext>
            </a:extLst>
          </p:cNvPr>
          <p:cNvSpPr txBox="1"/>
          <p:nvPr/>
        </p:nvSpPr>
        <p:spPr>
          <a:xfrm>
            <a:off x="695966" y="3257980"/>
            <a:ext cx="35709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BOD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120°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6D0BE66-712C-C5F5-A3DC-2C37CEA96BAE}"/>
              </a:ext>
            </a:extLst>
          </p:cNvPr>
          <p:cNvSpPr txBox="1"/>
          <p:nvPr/>
        </p:nvSpPr>
        <p:spPr>
          <a:xfrm>
            <a:off x="695966" y="3737283"/>
            <a:ext cx="49679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AOD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AOD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AOB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EA0B9706-7D06-00F9-C442-E59283DC8442}"/>
              </a:ext>
            </a:extLst>
          </p:cNvPr>
          <p:cNvSpPr txBox="1"/>
          <p:nvPr/>
        </p:nvSpPr>
        <p:spPr>
          <a:xfrm>
            <a:off x="695966" y="4216587"/>
            <a:ext cx="36694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FBFF1858-D81D-B294-3DFE-AA3E9C64F6EB}"/>
              </a:ext>
            </a:extLst>
          </p:cNvPr>
          <p:cNvSpPr txBox="1"/>
          <p:nvPr/>
        </p:nvSpPr>
        <p:spPr>
          <a:xfrm>
            <a:off x="695966" y="4695889"/>
            <a:ext cx="292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AOB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≌△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AOD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D660475F-9850-CE3F-7330-F014D5AB0DD7}"/>
              </a:ext>
            </a:extLst>
          </p:cNvPr>
          <p:cNvSpPr txBox="1"/>
          <p:nvPr/>
        </p:nvSpPr>
        <p:spPr>
          <a:xfrm>
            <a:off x="3743966" y="4695889"/>
            <a:ext cx="7404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SAS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7111D594-8448-87F9-8147-0056E667B480}"/>
              </a:ext>
            </a:extLst>
          </p:cNvPr>
          <p:cNvSpPr txBox="1"/>
          <p:nvPr/>
        </p:nvSpPr>
        <p:spPr>
          <a:xfrm>
            <a:off x="4609154" y="4695889"/>
            <a:ext cx="7896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A60AD24A-11F0-D7FC-ED61-11379F125CA4}"/>
              </a:ext>
            </a:extLst>
          </p:cNvPr>
          <p:cNvSpPr txBox="1"/>
          <p:nvPr/>
        </p:nvSpPr>
        <p:spPr>
          <a:xfrm>
            <a:off x="695400" y="5085184"/>
            <a:ext cx="34265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58D43A72-1942-4DD9-7126-840056737A1D}"/>
              </a:ext>
            </a:extLst>
          </p:cNvPr>
          <p:cNvSpPr txBox="1"/>
          <p:nvPr/>
        </p:nvSpPr>
        <p:spPr>
          <a:xfrm>
            <a:off x="695400" y="5560672"/>
            <a:ext cx="27073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上，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5940FC4F-0A85-0A7A-963B-B679E8E99EE0}"/>
              </a:ext>
            </a:extLst>
          </p:cNvPr>
          <p:cNvSpPr txBox="1"/>
          <p:nvPr/>
        </p:nvSpPr>
        <p:spPr>
          <a:xfrm>
            <a:off x="695400" y="6036160"/>
            <a:ext cx="26645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的切线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5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E0146B36-7DCD-EC92-F9B5-E23B5C54C890}"/>
              </a:ext>
            </a:extLst>
          </p:cNvPr>
          <p:cNvSpPr txBox="1"/>
          <p:nvPr/>
        </p:nvSpPr>
        <p:spPr>
          <a:xfrm>
            <a:off x="461419" y="2952512"/>
            <a:ext cx="39773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BOD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120°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EBB7229-6BC5-9FE4-ED83-110213219890}"/>
              </a:ext>
            </a:extLst>
          </p:cNvPr>
          <p:cNvSpPr txBox="1"/>
          <p:nvPr/>
        </p:nvSpPr>
        <p:spPr>
          <a:xfrm>
            <a:off x="461419" y="3428000"/>
            <a:ext cx="24708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COD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91F1C5EE-97EB-62B5-8A73-10C55AEB0D96}"/>
                  </a:ext>
                </a:extLst>
              </p:cNvPr>
              <p:cNvSpPr txBox="1"/>
              <p:nvPr/>
            </p:nvSpPr>
            <p:spPr>
              <a:xfrm>
                <a:off x="461419" y="3903488"/>
                <a:ext cx="2232724" cy="73032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l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60</m:t>
                        </m:r>
                        <m:r>
                          <m:rPr>
                            <m:sty m:val="p"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×2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180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π.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91F1C5EE-97EB-62B5-8A73-10C55AEB0D9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1419" y="3903488"/>
                <a:ext cx="2232724" cy="730327"/>
              </a:xfrm>
              <a:prstGeom prst="rect">
                <a:avLst/>
              </a:prstGeom>
              <a:blipFill>
                <a:blip r:embed="rId2"/>
                <a:stretch>
                  <a:fillRect l="-4372" r="-4372" b="-8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5179" name="yt_shape_15179"/>
              <p:cNvSpPr txBox="1"/>
              <p:nvPr/>
            </p:nvSpPr>
            <p:spPr>
              <a:xfrm>
                <a:off x="540119" y="2004828"/>
                <a:ext cx="11111999" cy="97013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15.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分）如图，在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中，半径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，过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的中点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作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FD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交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两点，且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为圆心，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长为半径作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𝐶𝐸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，交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点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求：</a:t>
                </a:r>
              </a:p>
            </p:txBody>
          </p:sp>
        </mc:Choice>
        <mc:Fallback xmlns:a16="http://schemas.microsoft.com/office/drawing/2014/main" xmlns="">
          <p:sp>
            <p:nvSpPr>
              <p:cNvPr id="15179" name="yt_shape_15179" descr="{&quot;rangeId&quot;:29,&quot;color&quot;:&quot;B&quot;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970137"/>
              </a:xfrm>
              <a:prstGeom prst="rect">
                <a:avLst/>
              </a:prstGeom>
              <a:blipFill>
                <a:blip r:embed="rId2"/>
                <a:stretch>
                  <a:fillRect l="-1701" t="-5660" r="-549" b="-1823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5181" name="yt_image_15181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26652" y="3178116"/>
            <a:ext cx="1969938" cy="17630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5185" name="yt_shape_15185"/>
              <p:cNvSpPr txBox="1"/>
              <p:nvPr/>
            </p:nvSpPr>
            <p:spPr>
              <a:xfrm>
                <a:off x="635089" y="1469343"/>
                <a:ext cx="3877793" cy="387176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）连接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OD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是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的中点，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设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15185" name="yt_shape_1518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5089" y="1469343"/>
                <a:ext cx="3877793" cy="3871766"/>
              </a:xfrm>
              <a:prstGeom prst="rect">
                <a:avLst/>
              </a:prstGeom>
              <a:blipFill>
                <a:blip r:embed="rId2"/>
                <a:stretch>
                  <a:fillRect l="-4717" t="-1260" r="-3774" b="-39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图片 2">
            <a:extLst>
              <a:ext uri="{FF2B5EF4-FFF2-40B4-BE49-F238E27FC236}">
                <a16:creationId xmlns:a16="http://schemas.microsoft.com/office/drawing/2014/main" id="{23F322F5-3CDF-7F2D-F09A-571C50413EB9}"/>
              </a:ext>
            </a:extLst>
          </p:cNvPr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4910" y="1671992"/>
            <a:ext cx="1901209" cy="1757007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15A0C37-C077-E59F-2C23-2407BCBEC2A8}"/>
              </a:ext>
            </a:extLst>
          </p:cNvPr>
          <p:cNvSpPr txBox="1"/>
          <p:nvPr/>
        </p:nvSpPr>
        <p:spPr>
          <a:xfrm>
            <a:off x="545078" y="1422537"/>
            <a:ext cx="26788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）连接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CA72F2D-FF14-0374-8EAE-72A7EF0D3EF8}"/>
              </a:ext>
            </a:extLst>
          </p:cNvPr>
          <p:cNvSpPr txBox="1"/>
          <p:nvPr/>
        </p:nvSpPr>
        <p:spPr>
          <a:xfrm>
            <a:off x="545078" y="1898025"/>
            <a:ext cx="3917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AOB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87A0072-C30D-9F9A-9A4D-BFBA355AA395}"/>
              </a:ext>
            </a:extLst>
          </p:cNvPr>
          <p:cNvSpPr txBox="1"/>
          <p:nvPr/>
        </p:nvSpPr>
        <p:spPr>
          <a:xfrm>
            <a:off x="545078" y="2373513"/>
            <a:ext cx="39869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33C375B-52E2-FD37-5558-CE142DD25476}"/>
              </a:ext>
            </a:extLst>
          </p:cNvPr>
          <p:cNvSpPr txBox="1"/>
          <p:nvPr/>
        </p:nvSpPr>
        <p:spPr>
          <a:xfrm>
            <a:off x="545078" y="2849001"/>
            <a:ext cx="23311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中，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3E7FC39D-2B8B-01F9-044F-0C09EDF2E32C}"/>
                  </a:ext>
                </a:extLst>
              </p:cNvPr>
              <p:cNvSpPr txBox="1"/>
              <p:nvPr/>
            </p:nvSpPr>
            <p:spPr>
              <a:xfrm>
                <a:off x="545078" y="3324489"/>
                <a:ext cx="4020376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是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AO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的中点，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3E7FC39D-2B8B-01F9-044F-0C09EDF2E32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5078" y="3324489"/>
                <a:ext cx="4020376" cy="613931"/>
              </a:xfrm>
              <a:prstGeom prst="rect">
                <a:avLst/>
              </a:prstGeom>
              <a:blipFill>
                <a:blip r:embed="rId4"/>
                <a:stretch>
                  <a:fillRect l="-2273" r="-2273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C9FC1A28-EC10-5DF4-A45D-48392924C8C6}"/>
              </a:ext>
            </a:extLst>
          </p:cNvPr>
          <p:cNvSpPr txBox="1"/>
          <p:nvPr/>
        </p:nvSpPr>
        <p:spPr>
          <a:xfrm>
            <a:off x="545078" y="3844809"/>
            <a:ext cx="18834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CO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2E1BC753-4378-03D8-89D0-18FCFD7399AA}"/>
              </a:ext>
            </a:extLst>
          </p:cNvPr>
          <p:cNvSpPr txBox="1"/>
          <p:nvPr/>
        </p:nvSpPr>
        <p:spPr>
          <a:xfrm>
            <a:off x="545078" y="4320296"/>
            <a:ext cx="1653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设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24F82A76-D202-2D4A-C4D1-96F26C820F2C}"/>
                  </a:ext>
                </a:extLst>
              </p:cNvPr>
              <p:cNvSpPr txBox="1"/>
              <p:nvPr/>
            </p:nvSpPr>
            <p:spPr>
              <a:xfrm>
                <a:off x="545078" y="4795784"/>
                <a:ext cx="3713988" cy="5546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24F82A76-D202-2D4A-C4D1-96F26C820F2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5078" y="4795784"/>
                <a:ext cx="3713988" cy="554686"/>
              </a:xfrm>
              <a:prstGeom prst="rect">
                <a:avLst/>
              </a:prstGeom>
              <a:blipFill>
                <a:blip r:embed="rId5"/>
                <a:stretch>
                  <a:fillRect l="-2459" r="-2623" b="-252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文本框 10">
            <a:extLst>
              <a:ext uri="{FF2B5EF4-FFF2-40B4-BE49-F238E27FC236}">
                <a16:creationId xmlns:a16="http://schemas.microsoft.com/office/drawing/2014/main" id="{95052B33-8810-8A92-BA51-76D88B7BE68E}"/>
              </a:ext>
            </a:extLst>
          </p:cNvPr>
          <p:cNvSpPr txBox="1"/>
          <p:nvPr/>
        </p:nvSpPr>
        <p:spPr>
          <a:xfrm>
            <a:off x="545079" y="5272409"/>
            <a:ext cx="59109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解得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（不符合题意，舍去）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DE92DEF7-385E-0F9E-1456-CA4F209C06AA}"/>
              </a:ext>
            </a:extLst>
          </p:cNvPr>
          <p:cNvSpPr txBox="1"/>
          <p:nvPr/>
        </p:nvSpPr>
        <p:spPr>
          <a:xfrm>
            <a:off x="545079" y="5747897"/>
            <a:ext cx="23994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2D673199-0AAF-6843-CFD8-412AF28AA925}"/>
              </a:ext>
            </a:extLst>
          </p:cNvPr>
          <p:cNvSpPr txBox="1"/>
          <p:nvPr/>
        </p:nvSpPr>
        <p:spPr>
          <a:xfrm>
            <a:off x="545079" y="6223385"/>
            <a:ext cx="34265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的半径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的长为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yt_shape_15183">
            <a:extLst>
              <a:ext uri="{FF2B5EF4-FFF2-40B4-BE49-F238E27FC236}">
                <a16:creationId xmlns:a16="http://schemas.microsoft.com/office/drawing/2014/main" id="{187FE5AA-E9EF-5993-8BBD-8C6AD91573EB}"/>
              </a:ext>
            </a:extLst>
          </p:cNvPr>
          <p:cNvSpPr txBox="1"/>
          <p:nvPr/>
        </p:nvSpPr>
        <p:spPr>
          <a:xfrm>
            <a:off x="503853" y="931498"/>
            <a:ext cx="350897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的半径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的长；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5188" name="yt_shape_15188"/>
              <p:cNvSpPr txBox="1"/>
              <p:nvPr/>
            </p:nvSpPr>
            <p:spPr>
              <a:xfrm>
                <a:off x="540000" y="2871521"/>
                <a:ext cx="9687588" cy="216014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）由（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30°.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FD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DOB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ODC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zh-CN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阴影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zh-CN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扇形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zh-CN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扇形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</m:t>
                        </m:r>
                        <m:r>
                          <m:rPr>
                            <m:sty m:val="p"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360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90</m:t>
                        </m:r>
                        <m:r>
                          <m:rPr>
                            <m:sty m:val="p"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360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15188" name="yt_shape_1518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871521"/>
                <a:ext cx="9687588" cy="2160143"/>
              </a:xfrm>
              <a:prstGeom prst="rect">
                <a:avLst/>
              </a:prstGeom>
              <a:blipFill>
                <a:blip r:embed="rId2"/>
                <a:stretch>
                  <a:fillRect l="-1951" t="-2260" r="-63" b="-42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915518F3-A203-106D-10B0-6944E8C6DD46}"/>
              </a:ext>
            </a:extLst>
          </p:cNvPr>
          <p:cNvSpPr txBox="1"/>
          <p:nvPr/>
        </p:nvSpPr>
        <p:spPr>
          <a:xfrm>
            <a:off x="449989" y="2824715"/>
            <a:ext cx="66888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）由（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0D8EBEF-4B92-8926-2AEC-956E3EF8AADB}"/>
              </a:ext>
            </a:extLst>
          </p:cNvPr>
          <p:cNvSpPr txBox="1"/>
          <p:nvPr/>
        </p:nvSpPr>
        <p:spPr>
          <a:xfrm>
            <a:off x="449989" y="3300203"/>
            <a:ext cx="22422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ECB1BF1-353C-D809-56B5-FC0D4698EA66}"/>
              </a:ext>
            </a:extLst>
          </p:cNvPr>
          <p:cNvSpPr txBox="1"/>
          <p:nvPr/>
        </p:nvSpPr>
        <p:spPr>
          <a:xfrm>
            <a:off x="449989" y="3775691"/>
            <a:ext cx="54347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FD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DOB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8570D481-7E0A-E18A-FFE6-B691A97991DE}"/>
                  </a:ext>
                </a:extLst>
              </p:cNvPr>
              <p:cNvSpPr txBox="1"/>
              <p:nvPr/>
            </p:nvSpPr>
            <p:spPr>
              <a:xfrm>
                <a:off x="449989" y="4251179"/>
                <a:ext cx="9672383" cy="80640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阴影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CDO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扇形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OBD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扇形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OCE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</m:t>
                        </m:r>
                        <m:r>
                          <m:rPr>
                            <m:sty m:val="p"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360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90</m:t>
                        </m:r>
                        <m:r>
                          <m:rPr>
                            <m:sty m:val="p"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360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8570D481-7E0A-E18A-FFE6-B691A97991D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251179"/>
                <a:ext cx="9672383" cy="806400"/>
              </a:xfrm>
              <a:prstGeom prst="rect">
                <a:avLst/>
              </a:prstGeom>
              <a:blipFill>
                <a:blip r:embed="rId3"/>
                <a:stretch>
                  <a:fillRect l="-1009" r="-1198" b="-75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yt_shape_15184">
            <a:extLst>
              <a:ext uri="{FF2B5EF4-FFF2-40B4-BE49-F238E27FC236}">
                <a16:creationId xmlns:a16="http://schemas.microsoft.com/office/drawing/2014/main" id="{51ED355C-53D1-F1E1-732B-89A10FD017A9}"/>
              </a:ext>
            </a:extLst>
          </p:cNvPr>
          <p:cNvSpPr txBox="1"/>
          <p:nvPr/>
        </p:nvSpPr>
        <p:spPr>
          <a:xfrm>
            <a:off x="527866" y="2372797"/>
            <a:ext cx="300082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）阴影部分的面积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5096" name="yt_shape_15096"/>
              <p:cNvSpPr txBox="1"/>
              <p:nvPr/>
            </p:nvSpPr>
            <p:spPr>
              <a:xfrm>
                <a:off x="540119" y="998410"/>
                <a:ext cx="11111999" cy="98648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把一张圆形纸片按如图所示方式折叠两次后展开，图中的虚线表示折痕，则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的度数是（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m="http://schemas.openxmlformats.org/officeDocument/2006/math" xmlns:p14="http://schemas.microsoft.com/office/powerpoint/2010/main" xmlns:a16="http://schemas.microsoft.com/office/drawing/2014/main" xmlns="">
          <p:sp>
            <p:nvSpPr>
              <p:cNvPr id="15096" name="yt_shape_15096" descr="{&quot;rangeId&quot;:5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98410"/>
                <a:ext cx="11111999" cy="986489"/>
              </a:xfrm>
              <a:prstGeom prst="rect">
                <a:avLst/>
              </a:prstGeom>
              <a:blipFill>
                <a:blip r:embed="rId2"/>
                <a:stretch>
                  <a:fillRect l="-1701" r="-604" b="-1790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5099" name="yt_table_15099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0119339"/>
              </p:ext>
            </p:extLst>
          </p:nvPr>
        </p:nvGraphicFramePr>
        <p:xfrm>
          <a:off x="540000" y="3516688"/>
          <a:ext cx="8633778" cy="475488"/>
        </p:xfrm>
        <a:graphic>
          <a:graphicData uri="http://schemas.openxmlformats.org/drawingml/2006/table">
            <a:tbl>
              <a:tblPr/>
              <a:tblGrid>
                <a:gridCol w="2392680">
                  <a:extLst>
                    <a:ext uri="{9D8B030D-6E8A-4147-A177-3AD203B41FA5}">
                      <a16:colId xmlns:a16="http://schemas.microsoft.com/office/drawing/2014/main" val="10809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810"/>
                    </a:ext>
                  </a:extLst>
                </a:gridCol>
                <a:gridCol w="2375218">
                  <a:extLst>
                    <a:ext uri="{9D8B030D-6E8A-4147-A177-3AD203B41FA5}">
                      <a16:colId xmlns:a16="http://schemas.microsoft.com/office/drawing/2014/main" val="10811"/>
                    </a:ext>
                  </a:extLst>
                </a:gridCol>
                <a:gridCol w="1460500">
                  <a:extLst>
                    <a:ext uri="{9D8B030D-6E8A-4147-A177-3AD203B41FA5}">
                      <a16:colId xmlns:a16="http://schemas.microsoft.com/office/drawing/2014/main" val="1081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A.120°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B.135°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C.150°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D.165°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72"/>
                  </a:ext>
                </a:extLst>
              </a:tr>
            </a:tbl>
          </a:graphicData>
        </a:graphic>
      </p:graphicFrame>
      <p:pic>
        <p:nvPicPr>
          <p:cNvPr id="15098" name="yt_image_15098_skip" title="H_116.64">
            <a:extLst>
              <a:ext uri="">
                <a16:creationId xmlns:m="http://schemas.openxmlformats.org/officeDocument/2006/math"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87360" y="2035687"/>
            <a:ext cx="4615849" cy="1481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101" name="yt_shape_15101"/>
          <p:cNvSpPr txBox="1"/>
          <p:nvPr/>
        </p:nvSpPr>
        <p:spPr>
          <a:xfrm>
            <a:off x="540119" y="404285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如图，在边长为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的正方形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为直径的半圆的切线，则图中阴影部分的面积为（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5103" name="yt_table_15103_skip" title="H_50.3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61834632"/>
                  </p:ext>
                </p:extLst>
              </p:nvPr>
            </p:nvGraphicFramePr>
            <p:xfrm>
              <a:off x="540000" y="5002294"/>
              <a:ext cx="8497253" cy="640017"/>
            </p:xfrm>
            <a:graphic>
              <a:graphicData uri="http://schemas.openxmlformats.org/drawingml/2006/table">
                <a:tbl>
                  <a:tblPr/>
                  <a:tblGrid>
                    <a:gridCol w="2392680">
                      <a:extLst>
                        <a:ext uri="{9D8B030D-6E8A-4147-A177-3AD203B41FA5}">
                          <a16:colId xmlns:a16="http://schemas.microsoft.com/office/drawing/2014/main" val="10813"/>
                        </a:ext>
                      </a:extLst>
                    </a:gridCol>
                    <a:gridCol w="2405380">
                      <a:extLst>
                        <a:ext uri="{9D8B030D-6E8A-4147-A177-3AD203B41FA5}">
                          <a16:colId xmlns:a16="http://schemas.microsoft.com/office/drawing/2014/main" val="10814"/>
                        </a:ext>
                      </a:extLst>
                    </a:gridCol>
                    <a:gridCol w="2375218">
                      <a:extLst>
                        <a:ext uri="{9D8B030D-6E8A-4147-A177-3AD203B41FA5}">
                          <a16:colId xmlns:a16="http://schemas.microsoft.com/office/drawing/2014/main" val="10815"/>
                        </a:ext>
                      </a:extLst>
                    </a:gridCol>
                    <a:gridCol w="1323975">
                      <a:extLst>
                        <a:ext uri="{9D8B030D-6E8A-4147-A177-3AD203B41FA5}">
                          <a16:colId xmlns:a16="http://schemas.microsoft.com/office/drawing/2014/main" val="10816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3+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𝜋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π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𝜋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73"/>
                      </a:ext>
                    </a:extLst>
                  </a:tr>
                </a:tbl>
              </a:graphicData>
            </a:graphic>
          </p:graphicFrame>
        </mc:Choice>
        <mc:Fallback xmlns:m="http://schemas.openxmlformats.org/officeDocument/2006/math" xmlns:p14="http://schemas.microsoft.com/office/powerpoint/2010/main" xmlns:a16="http://schemas.microsoft.com/office/drawing/2014/main" xmlns="">
          <p:graphicFrame>
            <p:nvGraphicFramePr>
              <p:cNvPr id="15103" name="yt_table_15103_skip" descr="{&quot;rangeId&quot;:6,&quot;type&quot;:&quot;Option&quot;,&quot;drawing&quot;:[&quot;yt_image_15102&quot;]}" title="H_50.3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61834632"/>
                  </p:ext>
                </p:extLst>
              </p:nvPr>
            </p:nvGraphicFramePr>
            <p:xfrm>
              <a:off x="540000" y="4903884"/>
              <a:ext cx="8497253" cy="640017"/>
            </p:xfrm>
            <a:graphic>
              <a:graphicData uri="http://schemas.openxmlformats.org/drawingml/2006/table">
                <a:tbl>
                  <a:tblPr/>
                  <a:tblGrid>
                    <a:gridCol w="2392680">
                      <a:extLst>
                        <a:ext uri="{9D8B030D-6E8A-4147-A177-3AD203B41FA5}">
                          <a16:colId xmlns:a16="http://schemas.microsoft.com/office/drawing/2014/main" val="10813"/>
                        </a:ext>
                      </a:extLst>
                    </a:gridCol>
                    <a:gridCol w="2405380">
                      <a:extLst>
                        <a:ext uri="{9D8B030D-6E8A-4147-A177-3AD203B41FA5}">
                          <a16:colId xmlns:a16="http://schemas.microsoft.com/office/drawing/2014/main" val="10814"/>
                        </a:ext>
                      </a:extLst>
                    </a:gridCol>
                    <a:gridCol w="2375218">
                      <a:extLst>
                        <a:ext uri="{9D8B030D-6E8A-4147-A177-3AD203B41FA5}">
                          <a16:colId xmlns:a16="http://schemas.microsoft.com/office/drawing/2014/main" val="10815"/>
                        </a:ext>
                      </a:extLst>
                    </a:gridCol>
                    <a:gridCol w="1323975">
                      <a:extLst>
                        <a:ext uri="{9D8B030D-6E8A-4147-A177-3AD203B41FA5}">
                          <a16:colId xmlns:a16="http://schemas.microsoft.com/office/drawing/2014/main" val="10816"/>
                        </a:ext>
                      </a:extLst>
                    </a:gridCol>
                  </a:tblGrid>
                  <a:tr h="64001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r="-254962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π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542857" b="-160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73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15102" name="yt_image_15102_skip" title="H_95.85">
            <a:extLst>
              <a:ext uri="">
                <a16:creationId xmlns:m="http://schemas.openxmlformats.org/officeDocument/2006/math" xmlns:p14="http://schemas.microsoft.com/office/powerpoint/2010/main" xmlns:a14="http://schemas.microsoft.com/office/drawing/2010/main" xmlns:a16="http://schemas.microsoft.com/office/drawing/2014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315383" y="5002294"/>
            <a:ext cx="1334394" cy="12172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D310702-8602-6413-86AB-34C85A2339E6}"/>
              </a:ext>
            </a:extLst>
          </p:cNvPr>
          <p:cNvSpPr txBox="1"/>
          <p:nvPr/>
        </p:nvSpPr>
        <p:spPr>
          <a:xfrm>
            <a:off x="1821708" y="150418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3D20CAA-6E4B-C8B5-3870-85AF0E235D07}"/>
              </a:ext>
            </a:extLst>
          </p:cNvPr>
          <p:cNvSpPr txBox="1"/>
          <p:nvPr/>
        </p:nvSpPr>
        <p:spPr>
          <a:xfrm>
            <a:off x="2736108" y="4471541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04" name="yt_shape_15104"/>
          <p:cNvSpPr txBox="1"/>
          <p:nvPr/>
        </p:nvSpPr>
        <p:spPr>
          <a:xfrm>
            <a:off x="540119" y="259207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一块等边三角形的木板，边长为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，现将木板沿水平线翻滚两次（如图），那么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点从开始至结束（再次落在水平线）所走过的路径长度为（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5106" name="yt_table_15106_skip" title="H_49.92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338142382"/>
                  </p:ext>
                </p:extLst>
              </p:nvPr>
            </p:nvGraphicFramePr>
            <p:xfrm>
              <a:off x="540000" y="3551507"/>
              <a:ext cx="7809866" cy="634048"/>
            </p:xfrm>
            <a:graphic>
              <a:graphicData uri="http://schemas.openxmlformats.org/drawingml/2006/table">
                <a:tbl>
                  <a:tblPr/>
                  <a:tblGrid>
                    <a:gridCol w="2092643">
                      <a:extLst>
                        <a:ext uri="{9D8B030D-6E8A-4147-A177-3AD203B41FA5}">
                          <a16:colId xmlns:a16="http://schemas.microsoft.com/office/drawing/2014/main" val="10817"/>
                        </a:ext>
                      </a:extLst>
                    </a:gridCol>
                    <a:gridCol w="2075180">
                      <a:extLst>
                        <a:ext uri="{9D8B030D-6E8A-4147-A177-3AD203B41FA5}">
                          <a16:colId xmlns:a16="http://schemas.microsoft.com/office/drawing/2014/main" val="10818"/>
                        </a:ext>
                      </a:extLst>
                    </a:gridCol>
                    <a:gridCol w="1948180">
                      <a:extLst>
                        <a:ext uri="{9D8B030D-6E8A-4147-A177-3AD203B41FA5}">
                          <a16:colId xmlns:a16="http://schemas.microsoft.com/office/drawing/2014/main" val="10819"/>
                        </a:ext>
                      </a:extLst>
                    </a:gridCol>
                    <a:gridCol w="1693863">
                      <a:extLst>
                        <a:ext uri="{9D8B030D-6E8A-4147-A177-3AD203B41FA5}">
                          <a16:colId xmlns:a16="http://schemas.microsoft.com/office/drawing/2014/main" val="10820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π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π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π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74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5106" name="yt_table_15106_skip" descr="{&quot;rangeId&quot;:7,&quot;type&quot;:&quot;Option&quot;,&quot;drawing&quot;:[&quot;yt_image_15105&quot;]}" title="H_49.92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338142382"/>
                  </p:ext>
                </p:extLst>
              </p:nvPr>
            </p:nvGraphicFramePr>
            <p:xfrm>
              <a:off x="540000" y="1859435"/>
              <a:ext cx="7809866" cy="634048"/>
            </p:xfrm>
            <a:graphic>
              <a:graphicData uri="http://schemas.openxmlformats.org/drawingml/2006/table">
                <a:tbl>
                  <a:tblPr/>
                  <a:tblGrid>
                    <a:gridCol w="2092643">
                      <a:extLst>
                        <a:ext uri="{9D8B030D-6E8A-4147-A177-3AD203B41FA5}">
                          <a16:colId xmlns:a16="http://schemas.microsoft.com/office/drawing/2014/main" val="10817"/>
                        </a:ext>
                      </a:extLst>
                    </a:gridCol>
                    <a:gridCol w="2075180">
                      <a:extLst>
                        <a:ext uri="{9D8B030D-6E8A-4147-A177-3AD203B41FA5}">
                          <a16:colId xmlns:a16="http://schemas.microsoft.com/office/drawing/2014/main" val="10818"/>
                        </a:ext>
                      </a:extLst>
                    </a:gridCol>
                    <a:gridCol w="1948180">
                      <a:extLst>
                        <a:ext uri="{9D8B030D-6E8A-4147-A177-3AD203B41FA5}">
                          <a16:colId xmlns:a16="http://schemas.microsoft.com/office/drawing/2014/main" val="10819"/>
                        </a:ext>
                      </a:extLst>
                    </a:gridCol>
                    <a:gridCol w="1693863">
                      <a:extLst>
                        <a:ext uri="{9D8B030D-6E8A-4147-A177-3AD203B41FA5}">
                          <a16:colId xmlns:a16="http://schemas.microsoft.com/office/drawing/2014/main" val="10820"/>
                        </a:ext>
                      </a:extLst>
                    </a:gridCol>
                  </a:tblGrid>
                  <a:tr h="634048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272674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01176" r="-175882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361151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74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15105" name="yt_image_15105_skip" title="H_84.6">
            <a:extLst>
              <a:ext uri="">
                <a16:creationId xmlns:p14="http://schemas.microsoft.com/office/powerpoint/2010/main" xmlns:a14="http://schemas.microsoft.com/office/drawing/2010/main" xmlns:a16="http://schemas.microsoft.com/office/drawing/2014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89905" y="4797151"/>
            <a:ext cx="3574447" cy="1280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0959F19-CD09-55D2-F558-AA71F51EF7CC}"/>
              </a:ext>
            </a:extLst>
          </p:cNvPr>
          <p:cNvSpPr txBox="1"/>
          <p:nvPr/>
        </p:nvSpPr>
        <p:spPr>
          <a:xfrm>
            <a:off x="8527307" y="302075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07" name="yt_shape_15107"/>
          <p:cNvSpPr txBox="1"/>
          <p:nvPr/>
        </p:nvSpPr>
        <p:spPr>
          <a:xfrm>
            <a:off x="540000" y="1869397"/>
            <a:ext cx="477053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二、填空题（每小题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分，共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分）</a:t>
            </a:r>
          </a:p>
        </p:txBody>
      </p:sp>
      <p:sp>
        <p:nvSpPr>
          <p:cNvPr id="15108" name="yt_shape_15108"/>
          <p:cNvSpPr txBox="1"/>
          <p:nvPr/>
        </p:nvSpPr>
        <p:spPr>
          <a:xfrm>
            <a:off x="540119" y="23487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的直径，点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上的一点（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除外），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的度数是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25°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5112" name="yt_shape_15112"/>
          <p:cNvSpPr txBox="1"/>
          <p:nvPr/>
        </p:nvSpPr>
        <p:spPr>
          <a:xfrm>
            <a:off x="540000" y="5025950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5109" name="yt_shape_15109" title="H_119.29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476603" y="3460499"/>
            <a:ext cx="1238792" cy="1514997"/>
            <a:chOff x="0" y="0"/>
            <a:chExt cx="1238792" cy="1514997"/>
          </a:xfrm>
        </p:grpSpPr>
        <p:pic>
          <p:nvPicPr>
            <p:cNvPr id="2" name="yt_image_15109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238792" cy="111899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111" name="yt_shape_15111"/>
            <p:cNvSpPr txBox="1"/>
            <p:nvPr/>
          </p:nvSpPr>
          <p:spPr>
            <a:xfrm>
              <a:off x="86115" y="1154997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C91CF85D-D457-B5B9-7BCE-C6FB96597216}"/>
              </a:ext>
            </a:extLst>
          </p:cNvPr>
          <p:cNvSpPr txBox="1"/>
          <p:nvPr/>
        </p:nvSpPr>
        <p:spPr>
          <a:xfrm>
            <a:off x="2482108" y="2777382"/>
            <a:ext cx="6071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25°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13" name="yt_shape_15113"/>
          <p:cNvSpPr txBox="1"/>
          <p:nvPr/>
        </p:nvSpPr>
        <p:spPr>
          <a:xfrm>
            <a:off x="540119" y="1798133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如图所示，某数学兴趣小组用一张半径为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的扇形纸板做成一个圆锥形帽子（接缝忽略不计），如果做成的圆锥形帽子的底面半径为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，那么这张扇形纸板的面积为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240π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（结果保留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sp>
        <p:nvSpPr>
          <p:cNvPr id="15117" name="yt_shape_15117"/>
          <p:cNvSpPr txBox="1"/>
          <p:nvPr/>
        </p:nvSpPr>
        <p:spPr>
          <a:xfrm>
            <a:off x="540000" y="5097214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5114" name="yt_shape_15114" title="H_130.4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551409" y="3390063"/>
            <a:ext cx="1089181" cy="1656729"/>
            <a:chOff x="0" y="0"/>
            <a:chExt cx="1089181" cy="1656729"/>
          </a:xfrm>
        </p:grpSpPr>
        <p:pic>
          <p:nvPicPr>
            <p:cNvPr id="2" name="yt_image_15114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089181" cy="126072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116" name="yt_shape_15116"/>
            <p:cNvSpPr txBox="1"/>
            <p:nvPr/>
          </p:nvSpPr>
          <p:spPr>
            <a:xfrm>
              <a:off x="11309" y="1296729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92A2387E-8877-3A66-A63E-40EBAD41896A}"/>
              </a:ext>
            </a:extLst>
          </p:cNvPr>
          <p:cNvSpPr txBox="1"/>
          <p:nvPr/>
        </p:nvSpPr>
        <p:spPr>
          <a:xfrm>
            <a:off x="1974108" y="2702303"/>
            <a:ext cx="7912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240π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5118" name="yt_shape_15118"/>
              <p:cNvSpPr txBox="1"/>
              <p:nvPr/>
            </p:nvSpPr>
            <p:spPr>
              <a:xfrm>
                <a:off x="540119" y="1532300"/>
                <a:ext cx="11111999" cy="97013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如图，在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100°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，以点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为圆心，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长为半径作圆弧，交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于点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，则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e>
                    </m:groupChr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的长为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         </a:t>
                </a:r>
                <a:r>
                  <a:rPr lang="zh-CN" altLang="zh-CN" sz="12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​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（结果保留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>
          <p:sp>
            <p:nvSpPr>
              <p:cNvPr id="15118" name="yt_shape_151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532300"/>
                <a:ext cx="11111999" cy="970137"/>
              </a:xfrm>
              <a:prstGeom prst="rect">
                <a:avLst/>
              </a:prstGeom>
              <a:blipFill>
                <a:blip r:embed="rId2"/>
                <a:stretch>
                  <a:fillRect l="-1701" t="-5000" r="-1262" b="-181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123" name="yt_shape_15123"/>
          <p:cNvSpPr txBox="1"/>
          <p:nvPr/>
        </p:nvSpPr>
        <p:spPr>
          <a:xfrm>
            <a:off x="540000" y="4670095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5120" name="yt_shape_15120" title="H_138.73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060658" y="2857811"/>
            <a:ext cx="2070682" cy="1761885"/>
            <a:chOff x="0" y="0"/>
            <a:chExt cx="2070682" cy="1761885"/>
          </a:xfrm>
        </p:grpSpPr>
        <p:pic>
          <p:nvPicPr>
            <p:cNvPr id="2" name="yt_image_15120">
              <a:extLst>
                <a:ext uri="">
                  <a16:creationId xmlns:m="http://schemas.openxmlformats.org/officeDocument/2006/math" xmlns:mc="http://schemas.openxmlformats.org/markup-compatibility/2006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070682" cy="136588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122" name="yt_shape_15122"/>
            <p:cNvSpPr txBox="1"/>
            <p:nvPr/>
          </p:nvSpPr>
          <p:spPr>
            <a:xfrm>
              <a:off x="44962" y="1401885"/>
              <a:ext cx="201675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  <a:r>
                <a:rPr lang="zh-CN" altLang="zh-CN" sz="2400" b="0" i="1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　　　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5124" name="yt_shape_15124"/>
              <p:cNvSpPr txBox="1"/>
              <p:nvPr/>
            </p:nvSpPr>
            <p:spPr>
              <a:xfrm>
                <a:off x="540000" y="5043535"/>
                <a:ext cx="10105330" cy="64216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已知扇形的半径为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，面积为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10πcm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，则该扇形的弧长等于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200" b="0" i="0" u="sng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  <m:r>
                          <m:rPr>
                            <m:sty m:val="p"/>
                          </m:rP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cm.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5124" name="yt_shape_15124" descr="{&quot;rangeId&quot;:12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043535"/>
                <a:ext cx="10105330" cy="642163"/>
              </a:xfrm>
              <a:prstGeom prst="rect">
                <a:avLst/>
              </a:prstGeom>
              <a:blipFill>
                <a:blip r:embed="rId4"/>
                <a:stretch>
                  <a:fillRect l="-1871" r="-785" b="-15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EDC8F594-EFA1-B9D1-7A10-30978066C99A}"/>
                  </a:ext>
                </a:extLst>
              </p:cNvPr>
              <p:cNvSpPr txBox="1"/>
              <p:nvPr/>
            </p:nvSpPr>
            <p:spPr>
              <a:xfrm>
                <a:off x="4875877" y="1737975"/>
                <a:ext cx="459486" cy="72962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12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  <m:r>
                          <m:rPr>
                            <m:sty m:val="p"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EDC8F594-EFA1-B9D1-7A10-30978066C99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75877" y="1737975"/>
                <a:ext cx="459486" cy="729628"/>
              </a:xfrm>
              <a:prstGeom prst="rect">
                <a:avLst/>
              </a:prstGeom>
              <a:blipFill>
                <a:blip r:embed="rId5"/>
                <a:stretch>
                  <a:fillRect l="-1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5821DCA6-57DD-B832-D1F6-5780E874E133}"/>
                  </a:ext>
                </a:extLst>
              </p:cNvPr>
              <p:cNvSpPr txBox="1"/>
              <p:nvPr/>
            </p:nvSpPr>
            <p:spPr>
              <a:xfrm>
                <a:off x="9264352" y="4831421"/>
                <a:ext cx="588074" cy="7295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12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  <m:r>
                          <m:rPr>
                            <m:sty m:val="p"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5821DCA6-57DD-B832-D1F6-5780E874E13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264352" y="4831421"/>
                <a:ext cx="588074" cy="729565"/>
              </a:xfrm>
              <a:prstGeom prst="rect">
                <a:avLst/>
              </a:prstGeom>
              <a:blipFill>
                <a:blip r:embed="rId6"/>
                <a:stretch>
                  <a:fillRect l="-10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26" name="yt_shape_15126"/>
          <p:cNvSpPr txBox="1"/>
          <p:nvPr/>
        </p:nvSpPr>
        <p:spPr>
          <a:xfrm>
            <a:off x="540119" y="1144493"/>
            <a:ext cx="11111999" cy="234904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如图，在平面直角坐标系中，四边形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ABOC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是正方形，点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的坐标为（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</a:t>
            </a:r>
            <a:r>
              <a:rPr lang="zh-CN" altLang="zh-CN" sz="2100" b="0" i="0" u="none">
                <a:noFill/>
                <a:effectLst/>
                <a:latin typeface="Times New Roman" pitchFamily="21"/>
                <a:ea typeface="Times New Roman" pitchFamily="21"/>
                <a:cs typeface="宋体" pitchFamily="21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</a:t>
            </a:r>
            <a:r>
              <a:rPr lang="en-US" altLang="zh-CN" sz="1000" b="0" i="0" u="none">
                <a:solidFill>
                  <a:srgbClr val="1EE3CF"/>
                </a:solidFill>
                <a:effectLst/>
                <a:latin typeface="Times New Roman" pitchFamily="10"/>
                <a:ea typeface="宋体" pitchFamily="10"/>
                <a:cs typeface="宋体" pitchFamily="10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是以点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为圆心，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为半径的圆弧；</a:t>
            </a:r>
            <a:r>
              <a:rPr lang="zh-CN" altLang="zh-CN" sz="2100" b="0" i="0" u="none">
                <a:noFill/>
                <a:effectLst/>
                <a:latin typeface="Times New Roman" pitchFamily="21"/>
                <a:ea typeface="Times New Roman" pitchFamily="21"/>
                <a:cs typeface="宋体" pitchFamily="21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</a:t>
            </a:r>
            <a:r>
              <a:rPr lang="en-US" altLang="zh-CN" sz="300" b="0" i="0" u="none">
                <a:solidFill>
                  <a:srgbClr val="1EE3CF"/>
                </a:solidFill>
                <a:effectLst/>
                <a:latin typeface="Times New Roman" pitchFamily="3"/>
                <a:ea typeface="宋体" pitchFamily="3"/>
                <a:cs typeface="宋体" pitchFamily="3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是以点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为圆心，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为半径的圆弧；</a:t>
            </a:r>
            <a:r>
              <a:rPr lang="zh-CN" altLang="zh-CN" sz="2100" b="0" i="0" u="none">
                <a:noFill/>
                <a:effectLst/>
                <a:latin typeface="Times New Roman" pitchFamily="21"/>
                <a:ea typeface="Times New Roman" pitchFamily="21"/>
                <a:cs typeface="宋体" pitchFamily="21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</a:t>
            </a:r>
            <a:r>
              <a:rPr lang="en-US" altLang="zh-CN" sz="300" b="0" i="0" u="none">
                <a:solidFill>
                  <a:srgbClr val="1EE3CF"/>
                </a:solidFill>
                <a:effectLst/>
                <a:latin typeface="Times New Roman" pitchFamily="3"/>
                <a:ea typeface="宋体" pitchFamily="3"/>
                <a:cs typeface="宋体" pitchFamily="3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是以点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为圆心，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为半径的圆弧；</a:t>
            </a:r>
            <a:r>
              <a:rPr lang="zh-CN" altLang="zh-CN" sz="2100" b="0" i="0" u="none">
                <a:noFill/>
                <a:effectLst/>
                <a:latin typeface="Times New Roman" pitchFamily="21"/>
                <a:ea typeface="Times New Roman" pitchFamily="21"/>
                <a:cs typeface="宋体" pitchFamily="21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</a:t>
            </a:r>
            <a:r>
              <a:rPr lang="en-US" altLang="zh-CN" sz="300" b="0" i="0" u="none">
                <a:solidFill>
                  <a:srgbClr val="1EE3CF"/>
                </a:solidFill>
                <a:effectLst/>
                <a:latin typeface="Times New Roman" pitchFamily="3"/>
                <a:ea typeface="宋体" pitchFamily="3"/>
                <a:cs typeface="宋体" pitchFamily="3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是以点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为圆心，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为半径的圆弧，继续以点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为圆心，按上述作法得到的曲线称为正方形的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渐开线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2023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的坐标是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2023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5130" name="yt_shape_15130"/>
          <p:cNvSpPr txBox="1"/>
          <p:nvPr/>
        </p:nvSpPr>
        <p:spPr>
          <a:xfrm>
            <a:off x="540000" y="5750854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5127" name="yt_shape_15127" title="H_169.7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024857" y="3544322"/>
            <a:ext cx="2142284" cy="2156220"/>
            <a:chOff x="0" y="0"/>
            <a:chExt cx="2142284" cy="2156220"/>
          </a:xfrm>
        </p:grpSpPr>
        <p:pic>
          <p:nvPicPr>
            <p:cNvPr id="2" name="yt_image_15127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142284" cy="17602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129" name="yt_shape_15129"/>
            <p:cNvSpPr txBox="1"/>
            <p:nvPr/>
          </p:nvSpPr>
          <p:spPr>
            <a:xfrm>
              <a:off x="461678" y="1796220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97709156258">
            <a:extLst>
              <a:ext uri="{FF2B5EF4-FFF2-40B4-BE49-F238E27FC236}">
                <a16:creationId xmlns:a16="http://schemas.microsoft.com/office/drawing/2014/main" id="{3018F125-CDF3-02FE-8CBE-CD1AEA932D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2119" y="1715160"/>
            <a:ext cx="641542" cy="285130"/>
          </a:xfrm>
          <a:prstGeom prst="rect">
            <a:avLst/>
          </a:prstGeom>
        </p:spPr>
      </p:pic>
      <p:pic>
        <p:nvPicPr>
          <p:cNvPr id="6" name="yt_shape_1697709156347">
            <a:extLst>
              <a:ext uri="{FF2B5EF4-FFF2-40B4-BE49-F238E27FC236}">
                <a16:creationId xmlns:a16="http://schemas.microsoft.com/office/drawing/2014/main" id="{62813D0A-5FFD-3F29-7F94-B7584D386AD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7882" y="1715423"/>
            <a:ext cx="771714" cy="284604"/>
          </a:xfrm>
          <a:prstGeom prst="rect">
            <a:avLst/>
          </a:prstGeom>
        </p:spPr>
      </p:pic>
      <p:pic>
        <p:nvPicPr>
          <p:cNvPr id="8" name="yt_shape_1697709156684">
            <a:extLst>
              <a:ext uri="{FF2B5EF4-FFF2-40B4-BE49-F238E27FC236}">
                <a16:creationId xmlns:a16="http://schemas.microsoft.com/office/drawing/2014/main" id="{323DB8E0-B6BD-96BD-6850-26F37F12654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4519" y="2190911"/>
            <a:ext cx="771717" cy="284605"/>
          </a:xfrm>
          <a:prstGeom prst="rect">
            <a:avLst/>
          </a:prstGeom>
        </p:spPr>
      </p:pic>
      <p:pic>
        <p:nvPicPr>
          <p:cNvPr id="10" name="yt_shape_1697709156785">
            <a:extLst>
              <a:ext uri="{FF2B5EF4-FFF2-40B4-BE49-F238E27FC236}">
                <a16:creationId xmlns:a16="http://schemas.microsoft.com/office/drawing/2014/main" id="{CC49146A-0F99-7722-845E-EA980EFA9AD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6982" y="2190911"/>
            <a:ext cx="771714" cy="284604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64CA17B5-9544-5E95-CFE1-FE3E3FA4BE31}"/>
              </a:ext>
            </a:extLst>
          </p:cNvPr>
          <p:cNvSpPr txBox="1"/>
          <p:nvPr/>
        </p:nvSpPr>
        <p:spPr>
          <a:xfrm>
            <a:off x="5004646" y="2976779"/>
            <a:ext cx="2161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2023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）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31" name="yt_shape_15131"/>
          <p:cNvSpPr txBox="1"/>
          <p:nvPr/>
        </p:nvSpPr>
        <p:spPr>
          <a:xfrm>
            <a:off x="540000" y="963102"/>
            <a:ext cx="307776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三、解答题（共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132" name="yt_shape_15132"/>
              <p:cNvSpPr txBox="1"/>
              <p:nvPr/>
            </p:nvSpPr>
            <p:spPr>
              <a:xfrm>
                <a:off x="540119" y="1442405"/>
                <a:ext cx="11111999" cy="98648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分）如图，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、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都是以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为圆心的弧，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的长为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的长为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，求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的度数及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的长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5132" name="yt_shape_15132" descr="{&quot;rangeId&quot;:14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79303"/>
                <a:ext cx="11111999" cy="986489"/>
              </a:xfrm>
              <a:prstGeom prst="rect">
                <a:avLst/>
              </a:prstGeom>
              <a:blipFill>
                <a:blip r:embed="rId2"/>
                <a:stretch>
                  <a:fillRect l="-1701" b="-185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5134" name="yt_image_15134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32104" y="2154434"/>
            <a:ext cx="1322381" cy="13054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5136" name="yt_shape_15136"/>
              <p:cNvSpPr txBox="1"/>
              <p:nvPr/>
            </p:nvSpPr>
            <p:spPr>
              <a:xfrm>
                <a:off x="540000" y="3135231"/>
                <a:ext cx="4138056" cy="252530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解：设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180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𝑙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𝜋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𝑟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180×2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𝜋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𝜋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𝑟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180×3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𝜋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𝜋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𝑟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+4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180×2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𝜋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𝜋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×8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45°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45°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15136" name="yt_shape_1513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135231"/>
                <a:ext cx="4138056" cy="2525307"/>
              </a:xfrm>
              <a:prstGeom prst="rect">
                <a:avLst/>
              </a:prstGeom>
              <a:blipFill>
                <a:blip r:embed="rId4"/>
                <a:stretch>
                  <a:fillRect l="-4572" r="-3392" b="-65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EA1D74F5-EEB8-EBE1-5221-BD0C279A06FC}"/>
                  </a:ext>
                </a:extLst>
              </p:cNvPr>
              <p:cNvSpPr txBox="1"/>
              <p:nvPr/>
            </p:nvSpPr>
            <p:spPr>
              <a:xfrm>
                <a:off x="449989" y="3088425"/>
                <a:ext cx="3538918" cy="77846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解：设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180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𝑙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𝑟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EA1D74F5-EEB8-EBE1-5221-BD0C279A06F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088425"/>
                <a:ext cx="3538918" cy="778460"/>
              </a:xfrm>
              <a:prstGeom prst="rect">
                <a:avLst/>
              </a:prstGeom>
              <a:blipFill>
                <a:blip r:embed="rId5"/>
                <a:stretch>
                  <a:fillRect l="-2759" r="-2759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BC67FAD5-A2E6-EB6D-32C4-C9E0D7C36249}"/>
                  </a:ext>
                </a:extLst>
              </p:cNvPr>
              <p:cNvSpPr txBox="1"/>
              <p:nvPr/>
            </p:nvSpPr>
            <p:spPr>
              <a:xfrm>
                <a:off x="449989" y="3773273"/>
                <a:ext cx="4278122" cy="8095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180×2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𝜋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𝑟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180×3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𝜋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𝜋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𝑟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+4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BC67FAD5-A2E6-EB6D-32C4-C9E0D7C3624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773273"/>
                <a:ext cx="4278122" cy="809574"/>
              </a:xfrm>
              <a:prstGeom prst="rect">
                <a:avLst/>
              </a:prstGeom>
              <a:blipFill>
                <a:blip r:embed="rId6"/>
                <a:stretch>
                  <a:fillRect l="-2279" r="-1994" b="-30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CDFE06A2-9E80-AC85-06FC-1D1EA4FA3448}"/>
                  </a:ext>
                </a:extLst>
              </p:cNvPr>
              <p:cNvSpPr txBox="1"/>
              <p:nvPr/>
            </p:nvSpPr>
            <p:spPr>
              <a:xfrm>
                <a:off x="449989" y="4489236"/>
                <a:ext cx="2804224" cy="76931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180×2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𝜋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𝜋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×8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45°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CDFE06A2-9E80-AC85-06FC-1D1EA4FA344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489236"/>
                <a:ext cx="2804224" cy="769316"/>
              </a:xfrm>
              <a:prstGeom prst="rect">
                <a:avLst/>
              </a:prstGeom>
              <a:blipFill>
                <a:blip r:embed="rId7"/>
                <a:stretch>
                  <a:fillRect l="-3478" r="-3043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62252EB2-3DFF-153A-076F-DF94478982F7}"/>
              </a:ext>
            </a:extLst>
          </p:cNvPr>
          <p:cNvSpPr txBox="1"/>
          <p:nvPr/>
        </p:nvSpPr>
        <p:spPr>
          <a:xfrm>
            <a:off x="449989" y="5164939"/>
            <a:ext cx="29867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8.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5138" name="yt_shape_15138"/>
              <p:cNvSpPr txBox="1"/>
              <p:nvPr/>
            </p:nvSpPr>
            <p:spPr>
              <a:xfrm>
                <a:off x="540000" y="2029196"/>
                <a:ext cx="10804496" cy="49000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13.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分）如图，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与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相切于点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分别交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𝐶𝐸</m:t>
                        </m:r>
                      </m:e>
                    </m:groupChr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5138" name="yt_shape_15138" descr="{&quot;rangeId&quot;:24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10804496" cy="490006"/>
              </a:xfrm>
              <a:prstGeom prst="rect">
                <a:avLst/>
              </a:prstGeom>
              <a:blipFill>
                <a:blip r:embed="rId2"/>
                <a:stretch>
                  <a:fillRect l="-1749" r="-847" b="-3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5140" name="yt_image_15140">
            <a:extLst>
              <a:ext uri="">
                <a16:creationId xmlns:mc="http://schemas.openxmlformats.org/markup-compatibility/2006" xmlns:a14="http://schemas.microsoft.com/office/drawing/2010/main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2453" y="2722354"/>
            <a:ext cx="2047093" cy="14711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142" name="yt_shape_15142"/>
          <p:cNvSpPr txBox="1"/>
          <p:nvPr/>
        </p:nvSpPr>
        <p:spPr>
          <a:xfrm>
            <a:off x="540000" y="4243922"/>
            <a:ext cx="312906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）求证：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143" name="yt_shape_15143"/>
              <p:cNvSpPr txBox="1"/>
              <p:nvPr/>
            </p:nvSpPr>
            <p:spPr>
              <a:xfrm>
                <a:off x="540000" y="4723225"/>
                <a:ext cx="6620530" cy="4655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）已知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，求阴影部分的面积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5143" name="yt_shape_15143" descr="{&quot;rangeId&quot;:26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594029"/>
                <a:ext cx="6620530" cy="465577"/>
              </a:xfrm>
              <a:prstGeom prst="rect">
                <a:avLst/>
              </a:prstGeom>
              <a:blipFill>
                <a:blip r:embed="rId4"/>
                <a:stretch>
                  <a:fillRect l="-2855" t="-5263" r="-1934" b="-394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1920</Words>
  <Application>Microsoft Office PowerPoint</Application>
  <PresentationFormat>宽屏</PresentationFormat>
  <Paragraphs>151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18</vt:i4>
      </vt:variant>
    </vt:vector>
  </HeadingPairs>
  <TitlesOfParts>
    <vt:vector size="30" baseType="lpstr">
      <vt:lpstr>等线</vt:lpstr>
      <vt:lpstr>等线 Light</vt:lpstr>
      <vt:lpstr>黑体</vt:lpstr>
      <vt:lpstr>华文行楷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44</cp:revision>
  <dcterms:created xsi:type="dcterms:W3CDTF">2023-05-05T05:33:04Z</dcterms:created>
  <dcterms:modified xsi:type="dcterms:W3CDTF">2023-10-20T07:38:08Z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