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70" r:id="rId7"/>
    <p:sldId id="373" r:id="rId8"/>
    <p:sldId id="375" r:id="rId9"/>
    <p:sldId id="376" r:id="rId10"/>
    <p:sldId id="378" r:id="rId11"/>
    <p:sldId id="380" r:id="rId12"/>
    <p:sldId id="381" r:id="rId13"/>
    <p:sldId id="386" r:id="rId14"/>
    <p:sldId id="391" r:id="rId15"/>
    <p:sldId id="387" r:id="rId16"/>
    <p:sldId id="394" r:id="rId17"/>
    <p:sldId id="388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99" name="yt_image_11899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9088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01" name="yt_shape_11901"/>
          <p:cNvSpPr txBox="1"/>
          <p:nvPr/>
        </p:nvSpPr>
        <p:spPr>
          <a:xfrm>
            <a:off x="540119" y="2037679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过一点、两点及不共线三点作圆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）经过一点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）经过两点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可以作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个圆，它们的圆心在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垂直平分线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不共线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的三个点确定一个圆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三角形的外接圆、三角形的外心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）三角形的三个顶点确定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个圆，这个圆叫作三角形的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外接圆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，它的圆心是三角形的三边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垂直平分线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的交点，叫作三角形的外心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）三角形的外心到三角形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三个顶点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A7D4B2-7028-905A-81D5-D377BC5B27BC}"/>
              </a:ext>
            </a:extLst>
          </p:cNvPr>
          <p:cNvSpPr txBox="1"/>
          <p:nvPr/>
        </p:nvSpPr>
        <p:spPr>
          <a:xfrm>
            <a:off x="3836246" y="245400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36B9D5-1B9E-03D3-3844-E60C4E0ACEE3}"/>
              </a:ext>
            </a:extLst>
          </p:cNvPr>
          <p:cNvSpPr txBox="1"/>
          <p:nvPr/>
        </p:nvSpPr>
        <p:spPr>
          <a:xfrm>
            <a:off x="4326783" y="292949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无数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15368E-3A9F-3C33-63A9-FEED61E1752B}"/>
              </a:ext>
            </a:extLst>
          </p:cNvPr>
          <p:cNvSpPr txBox="1"/>
          <p:nvPr/>
        </p:nvSpPr>
        <p:spPr>
          <a:xfrm>
            <a:off x="8965457" y="292949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垂直平分线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31A5CB8-4053-E9A2-99B7-B9938988FCD3}"/>
              </a:ext>
            </a:extLst>
          </p:cNvPr>
          <p:cNvSpPr txBox="1"/>
          <p:nvPr/>
        </p:nvSpPr>
        <p:spPr>
          <a:xfrm>
            <a:off x="1516908" y="340498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不共线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1FD820-533B-81CB-EFDF-ADF2CA9F39DA}"/>
              </a:ext>
            </a:extLst>
          </p:cNvPr>
          <p:cNvSpPr txBox="1"/>
          <p:nvPr/>
        </p:nvSpPr>
        <p:spPr>
          <a:xfrm>
            <a:off x="4564908" y="435595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8CEA38-14FF-5F2A-2DC2-A4DEB0FAB9FE}"/>
              </a:ext>
            </a:extLst>
          </p:cNvPr>
          <p:cNvSpPr txBox="1"/>
          <p:nvPr/>
        </p:nvSpPr>
        <p:spPr>
          <a:xfrm>
            <a:off x="9136907" y="435595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外接圆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63CA21F-CA02-DF78-16C8-B65701B9E927}"/>
              </a:ext>
            </a:extLst>
          </p:cNvPr>
          <p:cNvSpPr txBox="1"/>
          <p:nvPr/>
        </p:nvSpPr>
        <p:spPr>
          <a:xfrm>
            <a:off x="3498108" y="483144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垂直平分线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4848C85-C9CE-9427-7226-C7FEF8101C6E}"/>
              </a:ext>
            </a:extLst>
          </p:cNvPr>
          <p:cNvSpPr txBox="1"/>
          <p:nvPr/>
        </p:nvSpPr>
        <p:spPr>
          <a:xfrm>
            <a:off x="4564908" y="530693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三个顶点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1" name="yt_shape_11971"/>
          <p:cNvSpPr txBox="1"/>
          <p:nvPr/>
        </p:nvSpPr>
        <p:spPr>
          <a:xfrm>
            <a:off x="540119" y="22651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的内接正三角形，则圆的内接矩形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75" name="yt_table_11975_skip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2022170"/>
                  </p:ext>
                </p:extLst>
              </p:nvPr>
            </p:nvGraphicFramePr>
            <p:xfrm>
              <a:off x="540000" y="3224539"/>
              <a:ext cx="7209982" cy="712788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9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97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98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29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975" name="yt_table_11975_skip" descr="{&quot;rangeId&quot;:18,&quot;type&quot;:&quot;Option&quot;,&quot;drawing&quot;:[&quot;yt_shape_11972&quot;]}" title="H_56.1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52022170"/>
                  </p:ext>
                </p:extLst>
              </p:nvPr>
            </p:nvGraphicFramePr>
            <p:xfrm>
              <a:off x="540000" y="1859435"/>
              <a:ext cx="7209982" cy="712788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9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97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98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299"/>
                        </a:ext>
                      </a:extLst>
                    </a:gridCol>
                  </a:tblGrid>
                  <a:tr h="7127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2215" r="-172468" b="-1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0000" r="-53521" b="-1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23158" b="-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972" name="yt_shape_11972_skip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67891" y="3224539"/>
            <a:ext cx="1381896" cy="1728738"/>
            <a:chOff x="0" y="0"/>
            <a:chExt cx="1381896" cy="1728738"/>
          </a:xfrm>
        </p:grpSpPr>
        <p:pic>
          <p:nvPicPr>
            <p:cNvPr id="2" name="yt_image_11972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81896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74" name="yt_shape_11974"/>
            <p:cNvSpPr txBox="1"/>
            <p:nvPr/>
          </p:nvSpPr>
          <p:spPr>
            <a:xfrm>
              <a:off x="81484" y="136873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474F7E2-03A4-B68A-3A90-14F7D1FA701C}"/>
              </a:ext>
            </a:extLst>
          </p:cNvPr>
          <p:cNvSpPr txBox="1"/>
          <p:nvPr/>
        </p:nvSpPr>
        <p:spPr>
          <a:xfrm>
            <a:off x="907308" y="26937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976" name="yt_shape_11976"/>
              <p:cNvSpPr txBox="1"/>
              <p:nvPr/>
            </p:nvSpPr>
            <p:spPr>
              <a:xfrm>
                <a:off x="540000" y="1052736"/>
                <a:ext cx="11111999" cy="26351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，能将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完全覆盖的最小圆形纸片的直径是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的外心，且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150°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如图所示，已知两点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及直线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，求作经过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两点，且圆心在直线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（保留作图痕迹，不写作法）</a:t>
                </a:r>
              </a:p>
            </p:txBody>
          </p:sp>
        </mc:Choice>
        <mc:Fallback>
          <p:sp>
            <p:nvSpPr>
              <p:cNvPr id="11976" name="yt_shape_119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52736"/>
                <a:ext cx="11111999" cy="2635145"/>
              </a:xfrm>
              <a:prstGeom prst="rect">
                <a:avLst/>
              </a:prstGeom>
              <a:blipFill>
                <a:blip r:embed="rId2"/>
                <a:stretch>
                  <a:fillRect l="-1701" t="-2083" r="-494" b="-53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F48F05B-5DA0-29CE-D0F3-B9F7ED284BD9}"/>
                  </a:ext>
                </a:extLst>
              </p:cNvPr>
              <p:cNvSpPr txBox="1"/>
              <p:nvPr/>
            </p:nvSpPr>
            <p:spPr>
              <a:xfrm>
                <a:off x="1059589" y="1264541"/>
                <a:ext cx="711963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F48F05B-5DA0-29CE-D0F3-B9F7ED284B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589" y="1264541"/>
                <a:ext cx="711963" cy="852437"/>
              </a:xfrm>
              <a:prstGeom prst="rect">
                <a:avLst/>
              </a:prstGeom>
              <a:blipFill>
                <a:blip r:embed="rId3"/>
                <a:stretch>
                  <a:fillRect l="-8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0423EA6-A905-4817-FAA7-2C6A3534C91F}"/>
              </a:ext>
            </a:extLst>
          </p:cNvPr>
          <p:cNvSpPr txBox="1"/>
          <p:nvPr/>
        </p:nvSpPr>
        <p:spPr>
          <a:xfrm>
            <a:off x="9028838" y="2240243"/>
            <a:ext cx="1491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4" name="yt_image_11980">
            <a:extLst>
              <a:ext uri="{FF2B5EF4-FFF2-40B4-BE49-F238E27FC236}">
                <a16:creationId xmlns:a16="http://schemas.microsoft.com/office/drawing/2014/main" id="{BC18FE00-41EB-7743-58DB-EC237A55C88E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7769" y="4913740"/>
            <a:ext cx="1762629" cy="72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1982">
            <a:extLst>
              <a:ext uri="{FF2B5EF4-FFF2-40B4-BE49-F238E27FC236}">
                <a16:creationId xmlns:a16="http://schemas.microsoft.com/office/drawing/2014/main" id="{49AD0611-146E-370A-5799-EEB5D64908DF}"/>
              </a:ext>
            </a:extLst>
          </p:cNvPr>
          <p:cNvSpPr txBox="1"/>
          <p:nvPr/>
        </p:nvSpPr>
        <p:spPr>
          <a:xfrm>
            <a:off x="642222" y="43671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解：作线段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的垂直平分线与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，以点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为半径作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1984">
            <a:extLst>
              <a:ext uri="{FF2B5EF4-FFF2-40B4-BE49-F238E27FC236}">
                <a16:creationId xmlns:a16="http://schemas.microsoft.com/office/drawing/2014/main" id="{93306A4F-63A0-B8E5-A4CD-5CB4D6697AE5}"/>
              </a:ext>
            </a:extLst>
          </p:cNvPr>
          <p:cNvSpPr txBox="1"/>
          <p:nvPr/>
        </p:nvSpPr>
        <p:spPr>
          <a:xfrm>
            <a:off x="5196191" y="5478994"/>
            <a:ext cx="1602746" cy="1260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00" b="0" i="0" u="none" spc="10748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7" name="yt_image_11983">
            <a:extLst>
              <a:ext uri="{FF2B5EF4-FFF2-40B4-BE49-F238E27FC236}">
                <a16:creationId xmlns:a16="http://schemas.microsoft.com/office/drawing/2014/main" id="{DA59FE91-BA0D-9574-C696-AAC7B4EB6502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7769" y="4678212"/>
            <a:ext cx="1762629" cy="153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E8088B0-737F-E3CE-0BD9-F6F3B0E8D580}"/>
              </a:ext>
            </a:extLst>
          </p:cNvPr>
          <p:cNvSpPr txBox="1"/>
          <p:nvPr/>
        </p:nvSpPr>
        <p:spPr>
          <a:xfrm>
            <a:off x="437779" y="3764964"/>
            <a:ext cx="1106430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解：作线段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的垂直平分线与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，以点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为圆心，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为半径作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82C3F98-A6C5-30C5-2574-4D8C6DA89C91}"/>
              </a:ext>
            </a:extLst>
          </p:cNvPr>
          <p:cNvSpPr txBox="1"/>
          <p:nvPr/>
        </p:nvSpPr>
        <p:spPr>
          <a:xfrm>
            <a:off x="437779" y="4240452"/>
            <a:ext cx="1170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6" name="yt_shape_11986"/>
          <p:cNvSpPr txBox="1"/>
          <p:nvPr/>
        </p:nvSpPr>
        <p:spPr>
          <a:xfrm>
            <a:off x="540000" y="1335564"/>
            <a:ext cx="68929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（青海省中考）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</a:p>
        </p:txBody>
      </p:sp>
      <p:pic>
        <p:nvPicPr>
          <p:cNvPr id="11987" name="yt_image_1198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95515" y="2763791"/>
            <a:ext cx="2187851" cy="1997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89" name="yt_shape_11989"/>
          <p:cNvSpPr txBox="1"/>
          <p:nvPr/>
        </p:nvSpPr>
        <p:spPr>
          <a:xfrm>
            <a:off x="441148" y="186335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）尺规作图：作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；（不写作法，保留作图痕迹）</a:t>
            </a:r>
          </a:p>
        </p:txBody>
      </p:sp>
      <p:sp>
        <p:nvSpPr>
          <p:cNvPr id="11991" name="yt_shape_11991"/>
          <p:cNvSpPr txBox="1"/>
          <p:nvPr/>
        </p:nvSpPr>
        <p:spPr>
          <a:xfrm>
            <a:off x="441029" y="3302093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A6438D-1C3E-D76B-BBC7-728C43FCD1A8}"/>
              </a:ext>
            </a:extLst>
          </p:cNvPr>
          <p:cNvSpPr txBox="1"/>
          <p:nvPr/>
        </p:nvSpPr>
        <p:spPr>
          <a:xfrm>
            <a:off x="286988" y="2835744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yt_image_11993">
            <a:extLst>
              <a:ext uri="{FF2B5EF4-FFF2-40B4-BE49-F238E27FC236}">
                <a16:creationId xmlns:a16="http://schemas.microsoft.com/office/drawing/2014/main" id="{CBCFE440-A040-AB9A-7CC1-18DFE4433A18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23115" y="2846579"/>
            <a:ext cx="1869626" cy="176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2" name="yt_shape_11992"/>
          <p:cNvSpPr txBox="1"/>
          <p:nvPr/>
        </p:nvSpPr>
        <p:spPr>
          <a:xfrm>
            <a:off x="635033" y="1252547"/>
            <a:ext cx="27956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994" name="yt_shape_11994"/>
          <p:cNvSpPr txBox="1"/>
          <p:nvPr/>
        </p:nvSpPr>
        <p:spPr>
          <a:xfrm>
            <a:off x="5303912" y="1884214"/>
            <a:ext cx="1372492" cy="116160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450" b="0" i="0" u="none" spc="-645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en-US" altLang="zh-CN" sz="6450" b="0" i="0" u="none" spc="909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993" name="yt_image_1199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4192" y="2529707"/>
            <a:ext cx="1357326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96" name="yt_shape_11996"/>
          <p:cNvSpPr txBox="1"/>
          <p:nvPr/>
        </p:nvSpPr>
        <p:spPr>
          <a:xfrm>
            <a:off x="725044" y="1781956"/>
            <a:ext cx="22426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997" name="yt_shape_11997"/>
          <p:cNvSpPr txBox="1"/>
          <p:nvPr/>
        </p:nvSpPr>
        <p:spPr>
          <a:xfrm>
            <a:off x="725044" y="2261259"/>
            <a:ext cx="2704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998" name="yt_shape_11998"/>
          <p:cNvSpPr txBox="1"/>
          <p:nvPr/>
        </p:nvSpPr>
        <p:spPr>
          <a:xfrm>
            <a:off x="725044" y="2740562"/>
            <a:ext cx="20294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999" name="yt_shape_11999"/>
          <p:cNvSpPr txBox="1"/>
          <p:nvPr/>
        </p:nvSpPr>
        <p:spPr>
          <a:xfrm>
            <a:off x="725044" y="3219865"/>
            <a:ext cx="25471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000" name="yt_shape_12000"/>
          <p:cNvSpPr txBox="1"/>
          <p:nvPr/>
        </p:nvSpPr>
        <p:spPr>
          <a:xfrm>
            <a:off x="725044" y="3699168"/>
            <a:ext cx="35089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001" name="yt_shape_12001"/>
              <p:cNvSpPr txBox="1"/>
              <p:nvPr/>
            </p:nvSpPr>
            <p:spPr>
              <a:xfrm>
                <a:off x="725044" y="4178471"/>
                <a:ext cx="3278590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001" name="yt_shape_120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044" y="4178471"/>
                <a:ext cx="3278590" cy="490006"/>
              </a:xfrm>
              <a:prstGeom prst="rect">
                <a:avLst/>
              </a:prstGeom>
              <a:blipFill>
                <a:blip r:embed="rId3"/>
                <a:stretch>
                  <a:fillRect l="-5762" r="-4833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03" name="yt_shape_12003"/>
          <p:cNvSpPr txBox="1"/>
          <p:nvPr/>
        </p:nvSpPr>
        <p:spPr>
          <a:xfrm>
            <a:off x="725044" y="4719265"/>
            <a:ext cx="47336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004" name="yt_shape_12004"/>
              <p:cNvSpPr txBox="1"/>
              <p:nvPr/>
            </p:nvSpPr>
            <p:spPr>
              <a:xfrm>
                <a:off x="725044" y="5198568"/>
                <a:ext cx="4734501" cy="4780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004" name="yt_shape_120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044" y="5198568"/>
                <a:ext cx="4734501" cy="478080"/>
              </a:xfrm>
              <a:prstGeom prst="rect">
                <a:avLst/>
              </a:prstGeom>
              <a:blipFill>
                <a:blip r:embed="rId4"/>
                <a:stretch>
                  <a:fillRect l="-3990" t="-2564" r="-2960" b="-384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79988C2-9E74-9E53-77BF-C8F89F09B6A3}"/>
              </a:ext>
            </a:extLst>
          </p:cNvPr>
          <p:cNvSpPr txBox="1"/>
          <p:nvPr/>
        </p:nvSpPr>
        <p:spPr>
          <a:xfrm>
            <a:off x="545022" y="1205741"/>
            <a:ext cx="294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FA4D72-5A1B-A083-AF45-7810EDF0EA6F}"/>
              </a:ext>
            </a:extLst>
          </p:cNvPr>
          <p:cNvSpPr txBox="1"/>
          <p:nvPr/>
        </p:nvSpPr>
        <p:spPr>
          <a:xfrm>
            <a:off x="635033" y="1735150"/>
            <a:ext cx="2400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B2DBB1-664D-A9C7-4C72-3EA453348DE7}"/>
              </a:ext>
            </a:extLst>
          </p:cNvPr>
          <p:cNvSpPr txBox="1"/>
          <p:nvPr/>
        </p:nvSpPr>
        <p:spPr>
          <a:xfrm>
            <a:off x="635033" y="2214453"/>
            <a:ext cx="2858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498D08-B0BC-6634-5956-1995DB5EA926}"/>
              </a:ext>
            </a:extLst>
          </p:cNvPr>
          <p:cNvSpPr txBox="1"/>
          <p:nvPr/>
        </p:nvSpPr>
        <p:spPr>
          <a:xfrm>
            <a:off x="635033" y="2693756"/>
            <a:ext cx="2189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ED6E9EE-B47C-07F9-C243-9FA8D2874D9D}"/>
              </a:ext>
            </a:extLst>
          </p:cNvPr>
          <p:cNvSpPr txBox="1"/>
          <p:nvPr/>
        </p:nvSpPr>
        <p:spPr>
          <a:xfrm>
            <a:off x="635033" y="3173059"/>
            <a:ext cx="2702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9E1748-4DCA-CCE2-A42E-3BC327355555}"/>
              </a:ext>
            </a:extLst>
          </p:cNvPr>
          <p:cNvSpPr txBox="1"/>
          <p:nvPr/>
        </p:nvSpPr>
        <p:spPr>
          <a:xfrm>
            <a:off x="635033" y="3652362"/>
            <a:ext cx="3655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0FF8BC8-4DFA-BAC2-6EC2-16B8F217D995}"/>
                  </a:ext>
                </a:extLst>
              </p:cNvPr>
              <p:cNvSpPr txBox="1"/>
              <p:nvPr/>
            </p:nvSpPr>
            <p:spPr>
              <a:xfrm>
                <a:off x="635033" y="4131665"/>
                <a:ext cx="3426968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0FF8BC8-4DFA-BAC2-6EC2-16B8F217D9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33" y="4131665"/>
                <a:ext cx="3426968" cy="578879"/>
              </a:xfrm>
              <a:prstGeom prst="rect">
                <a:avLst/>
              </a:prstGeom>
              <a:blipFill>
                <a:blip r:embed="rId5"/>
                <a:stretch>
                  <a:fillRect l="-2669" r="-3203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DC31457E-D66B-1187-0551-FED65F790A12}"/>
              </a:ext>
            </a:extLst>
          </p:cNvPr>
          <p:cNvSpPr txBox="1"/>
          <p:nvPr/>
        </p:nvSpPr>
        <p:spPr>
          <a:xfrm>
            <a:off x="635033" y="4672459"/>
            <a:ext cx="4867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08FCE44-CD52-33FC-766A-FAA8F5A62B7D}"/>
                  </a:ext>
                </a:extLst>
              </p:cNvPr>
              <p:cNvSpPr txBox="1"/>
              <p:nvPr/>
            </p:nvSpPr>
            <p:spPr>
              <a:xfrm>
                <a:off x="635033" y="5151762"/>
                <a:ext cx="4868799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08FCE44-CD52-33FC-766A-FAA8F5A62B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33" y="5151762"/>
                <a:ext cx="4868799" cy="567068"/>
              </a:xfrm>
              <a:prstGeom prst="rect">
                <a:avLst/>
              </a:prstGeom>
              <a:blipFill>
                <a:blip r:embed="rId6"/>
                <a:stretch>
                  <a:fillRect l="-1877" r="-2128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1990">
            <a:extLst>
              <a:ext uri="{FF2B5EF4-FFF2-40B4-BE49-F238E27FC236}">
                <a16:creationId xmlns:a16="http://schemas.microsoft.com/office/drawing/2014/main" id="{02030DE3-AFEB-EDDB-A7A1-A1268DDD9CC6}"/>
              </a:ext>
            </a:extLst>
          </p:cNvPr>
          <p:cNvSpPr txBox="1"/>
          <p:nvPr/>
        </p:nvSpPr>
        <p:spPr>
          <a:xfrm>
            <a:off x="635033" y="764704"/>
            <a:ext cx="48122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D6AC837-2DB4-7824-D974-BEC89EB7861F}"/>
              </a:ext>
            </a:extLst>
          </p:cNvPr>
          <p:cNvSpPr txBox="1"/>
          <p:nvPr/>
        </p:nvSpPr>
        <p:spPr>
          <a:xfrm>
            <a:off x="684118" y="5631491"/>
            <a:ext cx="4682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876C430-ABC0-CB57-D6D2-4787928AD2C0}"/>
                  </a:ext>
                </a:extLst>
              </p:cNvPr>
              <p:cNvSpPr txBox="1"/>
              <p:nvPr/>
            </p:nvSpPr>
            <p:spPr>
              <a:xfrm>
                <a:off x="684118" y="6110794"/>
                <a:ext cx="280911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876C430-ABC0-CB57-D6D2-4787928AD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4118" y="6110794"/>
                <a:ext cx="2809114" cy="555765"/>
              </a:xfrm>
              <a:prstGeom prst="rect">
                <a:avLst/>
              </a:prstGeom>
              <a:blipFill>
                <a:blip r:embed="rId7"/>
                <a:stretch>
                  <a:fillRect l="-3254" r="-3688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1" name="yt_shape_12011"/>
          <p:cNvSpPr txBox="1"/>
          <p:nvPr/>
        </p:nvSpPr>
        <p:spPr>
          <a:xfrm>
            <a:off x="540119" y="15342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如图，已知等腰直角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上一点（不与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012" name="yt_shape_12012"/>
          <p:cNvSpPr txBox="1"/>
          <p:nvPr/>
        </p:nvSpPr>
        <p:spPr>
          <a:xfrm>
            <a:off x="540000" y="2493673"/>
            <a:ext cx="5333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是等腰直角三角形；</a:t>
            </a:r>
          </a:p>
        </p:txBody>
      </p:sp>
      <p:pic>
        <p:nvPicPr>
          <p:cNvPr id="2" name="yt_image_12009">
            <a:extLst>
              <a:ext uri="{FF2B5EF4-FFF2-40B4-BE49-F238E27FC236}">
                <a16:creationId xmlns:a16="http://schemas.microsoft.com/office/drawing/2014/main" id="{D9BC7705-301D-EFBA-5034-FBE5FFC4A994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875" y="802611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2016">
            <a:extLst>
              <a:ext uri="{FF2B5EF4-FFF2-40B4-BE49-F238E27FC236}">
                <a16:creationId xmlns:a16="http://schemas.microsoft.com/office/drawing/2014/main" id="{D5F21240-4C4E-3480-7FDA-0C2308BA1ECA}"/>
              </a:ext>
            </a:extLst>
          </p:cNvPr>
          <p:cNvSpPr txBox="1"/>
          <p:nvPr/>
        </p:nvSpPr>
        <p:spPr>
          <a:xfrm>
            <a:off x="546807" y="2979351"/>
            <a:ext cx="5658600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是等腰直角三角形，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是等腰直角三角形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6A5EA7-AEEB-D9DC-C9E9-7F06DE4E2C51}"/>
              </a:ext>
            </a:extLst>
          </p:cNvPr>
          <p:cNvSpPr txBox="1"/>
          <p:nvPr/>
        </p:nvSpPr>
        <p:spPr>
          <a:xfrm>
            <a:off x="456796" y="2932545"/>
            <a:ext cx="578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F3F87D-D4CB-0C1E-9519-AC29961E9CFF}"/>
              </a:ext>
            </a:extLst>
          </p:cNvPr>
          <p:cNvSpPr txBox="1"/>
          <p:nvPr/>
        </p:nvSpPr>
        <p:spPr>
          <a:xfrm>
            <a:off x="456796" y="3408033"/>
            <a:ext cx="3213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14B57D-E6EE-8EE1-28E6-FB5E4E56F9DF}"/>
              </a:ext>
            </a:extLst>
          </p:cNvPr>
          <p:cNvSpPr txBox="1"/>
          <p:nvPr/>
        </p:nvSpPr>
        <p:spPr>
          <a:xfrm>
            <a:off x="456796" y="3883521"/>
            <a:ext cx="3339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55D8E5-618C-5DF1-F9FE-2FB879DC16DB}"/>
              </a:ext>
            </a:extLst>
          </p:cNvPr>
          <p:cNvSpPr txBox="1"/>
          <p:nvPr/>
        </p:nvSpPr>
        <p:spPr>
          <a:xfrm>
            <a:off x="456796" y="4359009"/>
            <a:ext cx="3162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41498A2-3AD2-84B3-511D-B94615207E3E}"/>
              </a:ext>
            </a:extLst>
          </p:cNvPr>
          <p:cNvSpPr txBox="1"/>
          <p:nvPr/>
        </p:nvSpPr>
        <p:spPr>
          <a:xfrm>
            <a:off x="456796" y="4834497"/>
            <a:ext cx="234423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CF1225-9BB6-7378-7DE6-FB07FAC338B9}"/>
              </a:ext>
            </a:extLst>
          </p:cNvPr>
          <p:cNvSpPr txBox="1"/>
          <p:nvPr/>
        </p:nvSpPr>
        <p:spPr>
          <a:xfrm>
            <a:off x="456796" y="5309985"/>
            <a:ext cx="355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1580285-07B3-B967-9A82-D0E8B44775F2}"/>
              </a:ext>
            </a:extLst>
          </p:cNvPr>
          <p:cNvSpPr txBox="1"/>
          <p:nvPr/>
        </p:nvSpPr>
        <p:spPr>
          <a:xfrm>
            <a:off x="456796" y="5785473"/>
            <a:ext cx="3861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是等腰直角三角形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EF42D1F-01C2-A8BF-F28B-DF3B4FDAFB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300501"/>
            <a:ext cx="2160240" cy="27439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7" name="yt_shape_12017"/>
          <p:cNvSpPr txBox="1"/>
          <p:nvPr/>
        </p:nvSpPr>
        <p:spPr>
          <a:xfrm>
            <a:off x="540000" y="1714282"/>
            <a:ext cx="6370718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是等腰直角三角形，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，同理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44E3E1-A1EB-DBD4-DF99-862AFD217C52}"/>
              </a:ext>
            </a:extLst>
          </p:cNvPr>
          <p:cNvSpPr txBox="1"/>
          <p:nvPr/>
        </p:nvSpPr>
        <p:spPr>
          <a:xfrm>
            <a:off x="449989" y="1667476"/>
            <a:ext cx="260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002353-811A-B351-8C3B-2CB66C468C27}"/>
              </a:ext>
            </a:extLst>
          </p:cNvPr>
          <p:cNvSpPr txBox="1"/>
          <p:nvPr/>
        </p:nvSpPr>
        <p:spPr>
          <a:xfrm>
            <a:off x="449989" y="2142964"/>
            <a:ext cx="410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ABEF1BD-3194-7D0C-EE56-B3BA395FFBB1}"/>
              </a:ext>
            </a:extLst>
          </p:cNvPr>
          <p:cNvSpPr txBox="1"/>
          <p:nvPr/>
        </p:nvSpPr>
        <p:spPr>
          <a:xfrm>
            <a:off x="449989" y="2618452"/>
            <a:ext cx="3588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，同理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AB4923-5537-9D12-2676-0AC7A1FB14E9}"/>
              </a:ext>
            </a:extLst>
          </p:cNvPr>
          <p:cNvSpPr txBox="1"/>
          <p:nvPr/>
        </p:nvSpPr>
        <p:spPr>
          <a:xfrm>
            <a:off x="449989" y="3093940"/>
            <a:ext cx="64891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0B522E-FA23-D5EC-41B9-A98693BB6F36}"/>
              </a:ext>
            </a:extLst>
          </p:cNvPr>
          <p:cNvSpPr txBox="1"/>
          <p:nvPr/>
        </p:nvSpPr>
        <p:spPr>
          <a:xfrm>
            <a:off x="449989" y="3569428"/>
            <a:ext cx="424287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CPA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0E4A97-6EF5-1683-C4F7-DFE745C46035}"/>
              </a:ext>
            </a:extLst>
          </p:cNvPr>
          <p:cNvSpPr txBox="1"/>
          <p:nvPr/>
        </p:nvSpPr>
        <p:spPr>
          <a:xfrm>
            <a:off x="449989" y="4044916"/>
            <a:ext cx="5275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EA7F7B-1EDC-1DD7-5F8F-12DC9F1E9A02}"/>
              </a:ext>
            </a:extLst>
          </p:cNvPr>
          <p:cNvSpPr txBox="1"/>
          <p:nvPr/>
        </p:nvSpPr>
        <p:spPr>
          <a:xfrm>
            <a:off x="449989" y="4520404"/>
            <a:ext cx="2818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D3D7B6-E45C-6B8E-02F5-6BD8C9B20D4B}"/>
              </a:ext>
            </a:extLst>
          </p:cNvPr>
          <p:cNvSpPr txBox="1"/>
          <p:nvPr/>
        </p:nvSpPr>
        <p:spPr>
          <a:xfrm>
            <a:off x="449989" y="4995892"/>
            <a:ext cx="3064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013">
            <a:extLst>
              <a:ext uri="{FF2B5EF4-FFF2-40B4-BE49-F238E27FC236}">
                <a16:creationId xmlns:a16="http://schemas.microsoft.com/office/drawing/2014/main" id="{4678A95A-E022-6F36-A385-2FFC9290668F}"/>
              </a:ext>
            </a:extLst>
          </p:cNvPr>
          <p:cNvSpPr txBox="1"/>
          <p:nvPr/>
        </p:nvSpPr>
        <p:spPr>
          <a:xfrm>
            <a:off x="522664" y="1140025"/>
            <a:ext cx="55335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" name="yt_image_12014">
            <a:extLst>
              <a:ext uri="{FF2B5EF4-FFF2-40B4-BE49-F238E27FC236}">
                <a16:creationId xmlns:a16="http://schemas.microsoft.com/office/drawing/2014/main" id="{BCF91D0A-42A0-534A-432B-45CF9ECBE059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878886"/>
            <a:ext cx="1657821" cy="2079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9" name="yt_shape_12019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2018" name="yt_image_1201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1" name="yt_shape_12021"/>
          <p:cNvSpPr txBox="1"/>
          <p:nvPr/>
        </p:nvSpPr>
        <p:spPr>
          <a:xfrm>
            <a:off x="1714425" y="3343824"/>
            <a:ext cx="8763150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确定圆的条件是不共线的三点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任何三角形都有唯一的外接圆，任何圆都有无数个内接三角形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9" name="yt_shape_11909"/>
          <p:cNvSpPr txBox="1"/>
          <p:nvPr/>
        </p:nvSpPr>
        <p:spPr>
          <a:xfrm>
            <a:off x="540000" y="1817151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908" name="yt_image_11908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17151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11" name="yt_shape_11911"/>
          <p:cNvSpPr txBox="1"/>
          <p:nvPr/>
        </p:nvSpPr>
        <p:spPr>
          <a:xfrm>
            <a:off x="540000" y="2520448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过不共线三点作圆</a:t>
            </a:r>
          </a:p>
        </p:txBody>
      </p:sp>
      <p:sp>
        <p:nvSpPr>
          <p:cNvPr id="11912" name="yt_shape_11912"/>
          <p:cNvSpPr txBox="1"/>
          <p:nvPr/>
        </p:nvSpPr>
        <p:spPr>
          <a:xfrm>
            <a:off x="540000" y="3020013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可以作圆且只可以作一个圆的条件是（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13" name="yt_table_1191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877759"/>
              </p:ext>
            </p:extLst>
          </p:nvPr>
        </p:nvGraphicFramePr>
        <p:xfrm>
          <a:off x="540000" y="3499316"/>
          <a:ext cx="4843463" cy="1901952"/>
        </p:xfrm>
        <a:graphic>
          <a:graphicData uri="http://schemas.openxmlformats.org/drawingml/2006/table">
            <a:tbl>
              <a:tblPr/>
              <a:tblGrid>
                <a:gridCol w="4843463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已知圆心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已知半径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过三个已知点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过直线上两点和该直线外一点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</a:tbl>
          </a:graphicData>
        </a:graphic>
      </p:graphicFrame>
      <p:pic>
        <p:nvPicPr>
          <p:cNvPr id="3" name="yt_shape_1697708529558">
            <a:extLst>
              <a:ext uri="{FF2B5EF4-FFF2-40B4-BE49-F238E27FC236}">
                <a16:creationId xmlns:a16="http://schemas.microsoft.com/office/drawing/2014/main" id="{879E5F49-0227-315F-965C-30F60A6068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5977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D21AC1-78C5-812C-0CA2-CD102B71E24E}"/>
              </a:ext>
            </a:extLst>
          </p:cNvPr>
          <p:cNvSpPr txBox="1"/>
          <p:nvPr/>
        </p:nvSpPr>
        <p:spPr>
          <a:xfrm>
            <a:off x="6012589" y="29732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5" name="yt_shape_11915"/>
          <p:cNvSpPr txBox="1"/>
          <p:nvPr/>
        </p:nvSpPr>
        <p:spPr>
          <a:xfrm>
            <a:off x="540119" y="23673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如图，直角坐标系中一条圆弧经过网格点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），则该圆弧所在圆的圆心坐标为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916" name="yt_image_119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4350" y="3479099"/>
            <a:ext cx="1803299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552A85A-69CF-A9F9-81F9-52CAF83CF149}"/>
              </a:ext>
            </a:extLst>
          </p:cNvPr>
          <p:cNvSpPr txBox="1"/>
          <p:nvPr/>
        </p:nvSpPr>
        <p:spPr>
          <a:xfrm>
            <a:off x="4412508" y="2771268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8" name="yt_shape_11918"/>
          <p:cNvSpPr txBox="1"/>
          <p:nvPr/>
        </p:nvSpPr>
        <p:spPr>
          <a:xfrm>
            <a:off x="540119" y="13830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某地出土一个明代残破圆形瓷盘，为复制该瓷盘需确定其圆心和半径，请在图中用直尺和圆规画出瓷盘的圆心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（不要求写作法、证明和讨论，保留作图痕迹）</a:t>
            </a:r>
          </a:p>
        </p:txBody>
      </p:sp>
      <p:pic>
        <p:nvPicPr>
          <p:cNvPr id="11919" name="yt_image_119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8168" y="2962314"/>
            <a:ext cx="2043414" cy="1325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21" name="yt_shape_11921"/>
          <p:cNvSpPr txBox="1"/>
          <p:nvPr/>
        </p:nvSpPr>
        <p:spPr>
          <a:xfrm>
            <a:off x="540000" y="3870573"/>
            <a:ext cx="33775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解：如图，点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923" name="yt_shape_11923"/>
          <p:cNvSpPr txBox="1"/>
          <p:nvPr/>
        </p:nvSpPr>
        <p:spPr>
          <a:xfrm>
            <a:off x="5050485" y="4502240"/>
            <a:ext cx="1690847" cy="12066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00" b="0" i="0" u="none" spc="-6700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  <a:cs typeface="宋体" pitchFamily="67"/>
              </a:rPr>
              <a:t> </a:t>
            </a:r>
            <a:r>
              <a:rPr lang="en-US" altLang="zh-CN" sz="6700" b="0" i="0" u="none" spc="11510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  <a:cs typeface="宋体" pitchFamily="6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922" name="yt_image_1192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1878" y="2821559"/>
            <a:ext cx="1841524" cy="146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C65A1B-96F1-D5BD-BA12-D15E80141DEB}"/>
              </a:ext>
            </a:extLst>
          </p:cNvPr>
          <p:cNvSpPr txBox="1"/>
          <p:nvPr/>
        </p:nvSpPr>
        <p:spPr>
          <a:xfrm>
            <a:off x="466290" y="2347335"/>
            <a:ext cx="3524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解：如图，点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即为所求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5" name="yt_shape_11925"/>
          <p:cNvSpPr txBox="1"/>
          <p:nvPr/>
        </p:nvSpPr>
        <p:spPr>
          <a:xfrm>
            <a:off x="540000" y="1666062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三角形的外接圆、外心</a:t>
            </a:r>
          </a:p>
        </p:txBody>
      </p:sp>
      <p:sp>
        <p:nvSpPr>
          <p:cNvPr id="11926" name="yt_shape_11926"/>
          <p:cNvSpPr txBox="1"/>
          <p:nvPr/>
        </p:nvSpPr>
        <p:spPr>
          <a:xfrm>
            <a:off x="540000" y="2165627"/>
            <a:ext cx="35137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三角形的外心是（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27" name="yt_table_1192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305759"/>
              </p:ext>
            </p:extLst>
          </p:nvPr>
        </p:nvGraphicFramePr>
        <p:xfrm>
          <a:off x="540000" y="2644930"/>
          <a:ext cx="5435600" cy="1901952"/>
        </p:xfrm>
        <a:graphic>
          <a:graphicData uri="http://schemas.openxmlformats.org/drawingml/2006/table">
            <a:tbl>
              <a:tblPr/>
              <a:tblGrid>
                <a:gridCol w="5435600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三角形三条角平分线的交点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三角形三条边的垂直平分线的交点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三角形三条高的交点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三角形三条中线的交点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</a:tbl>
          </a:graphicData>
        </a:graphic>
      </p:graphicFrame>
      <p:sp>
        <p:nvSpPr>
          <p:cNvPr id="11929" name="yt_shape_11929"/>
          <p:cNvSpPr txBox="1"/>
          <p:nvPr/>
        </p:nvSpPr>
        <p:spPr>
          <a:xfrm>
            <a:off x="540000" y="4597250"/>
            <a:ext cx="99947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若三角形的三边长分别为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，则此三角形的外接圆半径是（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30" name="yt_table_119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104258"/>
              </p:ext>
            </p:extLst>
          </p:nvPr>
        </p:nvGraphicFramePr>
        <p:xfrm>
          <a:off x="540000" y="5076553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8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</a:tbl>
          </a:graphicData>
        </a:graphic>
      </p:graphicFrame>
      <p:pic>
        <p:nvPicPr>
          <p:cNvPr id="3" name="yt_shape_1697708529749">
            <a:extLst>
              <a:ext uri="{FF2B5EF4-FFF2-40B4-BE49-F238E27FC236}">
                <a16:creationId xmlns:a16="http://schemas.microsoft.com/office/drawing/2014/main" id="{9DD19BA0-7C6E-0882-419F-814D421B0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0538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1B29BB-9661-EA43-052F-8F8021CE05EC}"/>
              </a:ext>
            </a:extLst>
          </p:cNvPr>
          <p:cNvSpPr txBox="1"/>
          <p:nvPr/>
        </p:nvSpPr>
        <p:spPr>
          <a:xfrm>
            <a:off x="3269389" y="21188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D2B622-4492-2757-898E-9D5CAE824F07}"/>
              </a:ext>
            </a:extLst>
          </p:cNvPr>
          <p:cNvSpPr txBox="1"/>
          <p:nvPr/>
        </p:nvSpPr>
        <p:spPr>
          <a:xfrm>
            <a:off x="9670189" y="45504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2" name="yt_shape_11932"/>
          <p:cNvSpPr txBox="1"/>
          <p:nvPr/>
        </p:nvSpPr>
        <p:spPr>
          <a:xfrm>
            <a:off x="540119" y="9466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的坐标分别为（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外接圆的圆心坐标是（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36" name="yt_table_1193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826786"/>
              </p:ext>
            </p:extLst>
          </p:nvPr>
        </p:nvGraphicFramePr>
        <p:xfrm>
          <a:off x="540119" y="1988840"/>
          <a:ext cx="6047423" cy="1031075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  <a:gridCol w="3014980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</a:tblGrid>
              <a:tr h="555587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</a:tbl>
          </a:graphicData>
        </a:graphic>
      </p:graphicFrame>
      <p:grpSp>
        <p:nvGrpSpPr>
          <p:cNvPr id="11933" name="yt_shape_11933_skip" title="H_168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520288" y="1608268"/>
            <a:ext cx="1675872" cy="2140218"/>
            <a:chOff x="0" y="0"/>
            <a:chExt cx="1675872" cy="2140218"/>
          </a:xfrm>
        </p:grpSpPr>
        <p:pic>
          <p:nvPicPr>
            <p:cNvPr id="2" name="yt_image_1193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5872" cy="1744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35" name="yt_shape_11935"/>
            <p:cNvSpPr txBox="1"/>
            <p:nvPr/>
          </p:nvSpPr>
          <p:spPr>
            <a:xfrm>
              <a:off x="-457175" y="1780218"/>
              <a:ext cx="262622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1A59004-9972-8501-0C1B-91D6508CEB7D}"/>
              </a:ext>
            </a:extLst>
          </p:cNvPr>
          <p:cNvSpPr txBox="1"/>
          <p:nvPr/>
        </p:nvSpPr>
        <p:spPr>
          <a:xfrm>
            <a:off x="6663582" y="13752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940">
                <a:extLst>
                  <a:ext uri="{FF2B5EF4-FFF2-40B4-BE49-F238E27FC236}">
                    <a16:creationId xmlns:a16="http://schemas.microsoft.com/office/drawing/2014/main" id="{3C292D5C-272C-5B7A-333E-C5633158F53A}"/>
                  </a:ext>
                </a:extLst>
              </p:cNvPr>
              <p:cNvSpPr txBox="1"/>
              <p:nvPr/>
            </p:nvSpPr>
            <p:spPr>
              <a:xfrm>
                <a:off x="540119" y="3843031"/>
                <a:ext cx="11388529" cy="466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的外接圆，直径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1940">
                <a:extLst>
                  <a:ext uri="{FF2B5EF4-FFF2-40B4-BE49-F238E27FC236}">
                    <a16:creationId xmlns:a16="http://schemas.microsoft.com/office/drawing/2014/main" id="{3C292D5C-272C-5B7A-333E-C5633158F5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843031"/>
                <a:ext cx="11388529" cy="466666"/>
              </a:xfrm>
              <a:prstGeom prst="rect">
                <a:avLst/>
              </a:prstGeom>
              <a:blipFill>
                <a:blip r:embed="rId3"/>
                <a:stretch>
                  <a:fillRect l="-1660" t="-389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EA2BC02-D41D-9557-4C6E-FC7346D54562}"/>
              </a:ext>
            </a:extLst>
          </p:cNvPr>
          <p:cNvSpPr txBox="1"/>
          <p:nvPr/>
        </p:nvSpPr>
        <p:spPr>
          <a:xfrm>
            <a:off x="10568832" y="379622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B78EF1-26A4-696C-65DF-D04C32F0E517}"/>
                  </a:ext>
                </a:extLst>
              </p:cNvPr>
              <p:cNvSpPr txBox="1"/>
              <p:nvPr/>
            </p:nvSpPr>
            <p:spPr>
              <a:xfrm>
                <a:off x="10744612" y="3768511"/>
                <a:ext cx="54851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radPr>
                        <m:deg/>
                        <m:e>
                          <m:r>
                            <a:rPr kumimoji="0" lang="en-US" altLang="zh-CN" sz="2400" b="0" i="0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>
                                <a:solidFill>
                                  <a:srgbClr val="000000"/>
                                </a:solidFill>
                              </a:uFill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B78EF1-26A4-696C-65DF-D04C32F0E5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4612" y="3768511"/>
                <a:ext cx="548514" cy="61539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组合 6">
            <a:extLst>
              <a:ext uri="{FF2B5EF4-FFF2-40B4-BE49-F238E27FC236}">
                <a16:creationId xmlns:a16="http://schemas.microsoft.com/office/drawing/2014/main" id="{2657C1C8-A58F-990C-1104-F49E6A46328A}"/>
              </a:ext>
            </a:extLst>
          </p:cNvPr>
          <p:cNvGrpSpPr/>
          <p:nvPr/>
        </p:nvGrpSpPr>
        <p:grpSpPr>
          <a:xfrm>
            <a:off x="7608906" y="4324191"/>
            <a:ext cx="3574949" cy="2108043"/>
            <a:chOff x="4346681" y="4724907"/>
            <a:chExt cx="3574949" cy="2108043"/>
          </a:xfrm>
        </p:grpSpPr>
        <p:pic>
          <p:nvPicPr>
            <p:cNvPr id="8" name="yt_image_11938">
              <a:extLst>
                <a:ext uri="{FF2B5EF4-FFF2-40B4-BE49-F238E27FC236}">
                  <a16:creationId xmlns:a16="http://schemas.microsoft.com/office/drawing/2014/main" id="{A7C60BAA-9563-B468-6388-E41A242A3B6C}"/>
                </a:ex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382871" y="4724907"/>
              <a:ext cx="1426256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09DB222-1D08-D382-A9C2-64B443BF41CC}"/>
                </a:ext>
              </a:extLst>
            </p:cNvPr>
            <p:cNvSpPr txBox="1"/>
            <p:nvPr/>
          </p:nvSpPr>
          <p:spPr>
            <a:xfrm>
              <a:off x="4346681" y="6312102"/>
              <a:ext cx="3574949" cy="5208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0">
                <a:lnSpc>
                  <a:spcPct val="12999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kumimoji="0" lang="zh-CN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3" name="yt_shape_11943"/>
          <p:cNvSpPr txBox="1"/>
          <p:nvPr/>
        </p:nvSpPr>
        <p:spPr>
          <a:xfrm>
            <a:off x="669144" y="764704"/>
            <a:ext cx="110270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，求腰长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944" name="yt_shape_11944"/>
          <p:cNvSpPr txBox="1"/>
          <p:nvPr/>
        </p:nvSpPr>
        <p:spPr>
          <a:xfrm>
            <a:off x="669144" y="1244007"/>
            <a:ext cx="3855223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为底边，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的垂直平分线上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此题有两种情况，如图所示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945" name="yt_image_1194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79100" y="2074290"/>
            <a:ext cx="1263358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48" name="yt_shape_11948"/>
          <p:cNvSpPr txBox="1"/>
          <p:nvPr/>
        </p:nvSpPr>
        <p:spPr>
          <a:xfrm>
            <a:off x="641395" y="2709151"/>
            <a:ext cx="59198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为锐角三角形，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为钝角三角形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949" name="yt_shape_11949"/>
          <p:cNvSpPr txBox="1"/>
          <p:nvPr/>
        </p:nvSpPr>
        <p:spPr>
          <a:xfrm>
            <a:off x="641395" y="3188454"/>
            <a:ext cx="28212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950" name="yt_shape_11950"/>
          <p:cNvSpPr txBox="1"/>
          <p:nvPr/>
        </p:nvSpPr>
        <p:spPr>
          <a:xfrm>
            <a:off x="641395" y="3667757"/>
            <a:ext cx="17777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951" name="yt_shape_11951"/>
              <p:cNvSpPr txBox="1"/>
              <p:nvPr/>
            </p:nvSpPr>
            <p:spPr>
              <a:xfrm>
                <a:off x="641395" y="4147060"/>
                <a:ext cx="208711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951" name="yt_shape_119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95" y="4147060"/>
                <a:ext cx="2087110" cy="638893"/>
              </a:xfrm>
              <a:prstGeom prst="rect">
                <a:avLst/>
              </a:prstGeom>
              <a:blipFill>
                <a:blip r:embed="rId3"/>
                <a:stretch>
                  <a:fillRect l="-8746" r="-816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CE36A5E-F867-8B23-F8F7-0E00A124A849}"/>
              </a:ext>
            </a:extLst>
          </p:cNvPr>
          <p:cNvSpPr txBox="1"/>
          <p:nvPr/>
        </p:nvSpPr>
        <p:spPr>
          <a:xfrm>
            <a:off x="579133" y="1197201"/>
            <a:ext cx="2702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为底边，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6021F6-947D-3D61-53A4-6A3CF0C760F5}"/>
              </a:ext>
            </a:extLst>
          </p:cNvPr>
          <p:cNvSpPr txBox="1"/>
          <p:nvPr/>
        </p:nvSpPr>
        <p:spPr>
          <a:xfrm>
            <a:off x="579133" y="1672689"/>
            <a:ext cx="3998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顶点在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的垂直平分线上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2171C6-BCA6-7938-9372-E644832666B9}"/>
              </a:ext>
            </a:extLst>
          </p:cNvPr>
          <p:cNvSpPr txBox="1"/>
          <p:nvPr/>
        </p:nvSpPr>
        <p:spPr>
          <a:xfrm>
            <a:off x="579133" y="2148177"/>
            <a:ext cx="391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此题有两种情况，如图所示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33B90A-95B3-4A7A-CE8B-6AF7B491D1B0}"/>
              </a:ext>
            </a:extLst>
          </p:cNvPr>
          <p:cNvSpPr txBox="1"/>
          <p:nvPr/>
        </p:nvSpPr>
        <p:spPr>
          <a:xfrm>
            <a:off x="551384" y="2662345"/>
            <a:ext cx="6042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为锐角三角形，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为钝角三角形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3E4D331-6AB9-559A-242E-7D8F20008DF8}"/>
              </a:ext>
            </a:extLst>
          </p:cNvPr>
          <p:cNvSpPr txBox="1"/>
          <p:nvPr/>
        </p:nvSpPr>
        <p:spPr>
          <a:xfrm>
            <a:off x="551384" y="3141648"/>
            <a:ext cx="297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AE03393-9440-7B17-8DC8-F11CE039495B}"/>
              </a:ext>
            </a:extLst>
          </p:cNvPr>
          <p:cNvSpPr txBox="1"/>
          <p:nvPr/>
        </p:nvSpPr>
        <p:spPr>
          <a:xfrm>
            <a:off x="551384" y="3620951"/>
            <a:ext cx="1940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1F73338-00D8-4B29-D898-DD1FD4E0C860}"/>
                  </a:ext>
                </a:extLst>
              </p:cNvPr>
              <p:cNvSpPr txBox="1"/>
              <p:nvPr/>
            </p:nvSpPr>
            <p:spPr>
              <a:xfrm>
                <a:off x="551384" y="4100254"/>
                <a:ext cx="22470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1F73338-00D8-4B29-D898-DD1FD4E0C8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100254"/>
                <a:ext cx="2247011" cy="726326"/>
              </a:xfrm>
              <a:prstGeom prst="rect">
                <a:avLst/>
              </a:prstGeom>
              <a:blipFill>
                <a:blip r:embed="rId4"/>
                <a:stretch>
                  <a:fillRect l="-4065" r="-460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1953">
                <a:extLst>
                  <a:ext uri="{FF2B5EF4-FFF2-40B4-BE49-F238E27FC236}">
                    <a16:creationId xmlns:a16="http://schemas.microsoft.com/office/drawing/2014/main" id="{EBE3C14B-C6B0-BE0A-C80A-030A440B04B6}"/>
                  </a:ext>
                </a:extLst>
              </p:cNvPr>
              <p:cNvSpPr txBox="1"/>
              <p:nvPr/>
            </p:nvSpPr>
            <p:spPr>
              <a:xfrm>
                <a:off x="641395" y="4770559"/>
                <a:ext cx="5184753" cy="20298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1953">
                <a:extLst>
                  <a:ext uri="{FF2B5EF4-FFF2-40B4-BE49-F238E27FC236}">
                    <a16:creationId xmlns:a16="http://schemas.microsoft.com/office/drawing/2014/main" id="{EBE3C14B-C6B0-BE0A-C80A-030A440B04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95" y="4770559"/>
                <a:ext cx="5184753" cy="2029851"/>
              </a:xfrm>
              <a:prstGeom prst="rect">
                <a:avLst/>
              </a:prstGeom>
              <a:blipFill>
                <a:blip r:embed="rId5"/>
                <a:stretch>
                  <a:fillRect l="-3525" t="-2703" r="-2703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E04EA90A-0097-637A-E5B1-7B4A75378348}"/>
              </a:ext>
            </a:extLst>
          </p:cNvPr>
          <p:cNvSpPr txBox="1"/>
          <p:nvPr/>
        </p:nvSpPr>
        <p:spPr>
          <a:xfrm>
            <a:off x="551384" y="4723753"/>
            <a:ext cx="393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D610BE0-3687-AFCC-01E7-41342FEE3A3B}"/>
                  </a:ext>
                </a:extLst>
              </p:cNvPr>
              <p:cNvSpPr txBox="1"/>
              <p:nvPr/>
            </p:nvSpPr>
            <p:spPr>
              <a:xfrm>
                <a:off x="551384" y="5199241"/>
                <a:ext cx="5314697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𝐻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D610BE0-3687-AFCC-01E7-41342FEE3A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199241"/>
                <a:ext cx="5314697" cy="630441"/>
              </a:xfrm>
              <a:prstGeom prst="rect">
                <a:avLst/>
              </a:prstGeom>
              <a:blipFill>
                <a:blip r:embed="rId6"/>
                <a:stretch>
                  <a:fillRect l="-1720" r="-1950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54B112E-8197-DC47-55CE-4567472BD1A3}"/>
                  </a:ext>
                </a:extLst>
              </p:cNvPr>
              <p:cNvSpPr txBox="1"/>
              <p:nvPr/>
            </p:nvSpPr>
            <p:spPr>
              <a:xfrm>
                <a:off x="551384" y="5736070"/>
                <a:ext cx="2963101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54B112E-8197-DC47-55CE-4567472BD1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736070"/>
                <a:ext cx="2963101" cy="630441"/>
              </a:xfrm>
              <a:prstGeom prst="rect">
                <a:avLst/>
              </a:prstGeom>
              <a:blipFill>
                <a:blip r:embed="rId7"/>
                <a:stretch>
                  <a:fillRect l="-3080" r="-3491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3944442-29A3-EF79-696C-6C70D5431F7A}"/>
                  </a:ext>
                </a:extLst>
              </p:cNvPr>
              <p:cNvSpPr txBox="1"/>
              <p:nvPr/>
            </p:nvSpPr>
            <p:spPr>
              <a:xfrm>
                <a:off x="551384" y="6272899"/>
                <a:ext cx="3377566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长为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3944442-29A3-EF79-696C-6C70D5431F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6272899"/>
                <a:ext cx="3377566" cy="554686"/>
              </a:xfrm>
              <a:prstGeom prst="rect">
                <a:avLst/>
              </a:prstGeom>
              <a:blipFill>
                <a:blip r:embed="rId8"/>
                <a:stretch>
                  <a:fillRect l="-2703" r="-306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0" name="yt_shape_11960"/>
          <p:cNvSpPr txBox="1"/>
          <p:nvPr/>
        </p:nvSpPr>
        <p:spPr>
          <a:xfrm>
            <a:off x="407249" y="2785419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因考虑不全面而漏解</a:t>
            </a:r>
          </a:p>
        </p:txBody>
      </p:sp>
      <p:sp>
        <p:nvSpPr>
          <p:cNvPr id="11961" name="yt_shape_11961"/>
          <p:cNvSpPr txBox="1"/>
          <p:nvPr/>
        </p:nvSpPr>
        <p:spPr>
          <a:xfrm>
            <a:off x="407368" y="3284984"/>
            <a:ext cx="11532545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为平面内的四个点，则过这四个点能确定圆的个数为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个或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个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529981">
            <a:extLst>
              <a:ext uri="{FF2B5EF4-FFF2-40B4-BE49-F238E27FC236}">
                <a16:creationId xmlns:a16="http://schemas.microsoft.com/office/drawing/2014/main" id="{D0623355-AC64-CCF4-19C6-E641ECDDFA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49" y="282474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5BD4E74-0CF4-D956-E497-4B07B561FA12}"/>
              </a:ext>
            </a:extLst>
          </p:cNvPr>
          <p:cNvSpPr txBox="1"/>
          <p:nvPr/>
        </p:nvSpPr>
        <p:spPr>
          <a:xfrm>
            <a:off x="10180495" y="3238178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个或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个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3" name="yt_shape_11963"/>
          <p:cNvSpPr txBox="1"/>
          <p:nvPr/>
        </p:nvSpPr>
        <p:spPr>
          <a:xfrm>
            <a:off x="540000" y="210315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962" name="yt_image_11962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0315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65" name="yt_shape_11965"/>
          <p:cNvSpPr txBox="1"/>
          <p:nvPr/>
        </p:nvSpPr>
        <p:spPr>
          <a:xfrm>
            <a:off x="540119" y="27950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小明不慎把家里的圆形玻璃打碎了，其中四块碎片如图所示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为配成与原来大小一样的圆形玻璃，小明带到商店去的玻璃片应该是（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969" name="yt_table_1196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312251"/>
              </p:ext>
            </p:extLst>
          </p:nvPr>
        </p:nvGraphicFramePr>
        <p:xfrm>
          <a:off x="540000" y="3754456"/>
          <a:ext cx="4523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</a:tbl>
          </a:graphicData>
        </a:graphic>
      </p:graphicFrame>
      <p:grpSp>
        <p:nvGrpSpPr>
          <p:cNvPr id="11966" name="yt_shape_11966_skip" title="H_107.14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687729" y="3754456"/>
            <a:ext cx="961966" cy="1360692"/>
            <a:chOff x="0" y="0"/>
            <a:chExt cx="961966" cy="1360692"/>
          </a:xfrm>
        </p:grpSpPr>
        <p:pic>
          <p:nvPicPr>
            <p:cNvPr id="2" name="yt_image_1196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961966" cy="9646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68" name="yt_shape_11968"/>
            <p:cNvSpPr txBox="1"/>
            <p:nvPr/>
          </p:nvSpPr>
          <p:spPr>
            <a:xfrm>
              <a:off x="-128481" y="10006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4029F2F-FC50-F53D-671F-C7EA8C531F30}"/>
              </a:ext>
            </a:extLst>
          </p:cNvPr>
          <p:cNvSpPr txBox="1"/>
          <p:nvPr/>
        </p:nvSpPr>
        <p:spPr>
          <a:xfrm>
            <a:off x="7612907" y="322370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1957</Words>
  <Application>Microsoft Office PowerPoint</Application>
  <PresentationFormat>宽屏</PresentationFormat>
  <Paragraphs>171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44</cp:revision>
  <dcterms:created xsi:type="dcterms:W3CDTF">2023-05-05T05:33:04Z</dcterms:created>
  <dcterms:modified xsi:type="dcterms:W3CDTF">2023-10-20T11:48:57Z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