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0" r:id="rId7"/>
    <p:sldId id="371" r:id="rId8"/>
    <p:sldId id="372" r:id="rId9"/>
    <p:sldId id="373" r:id="rId10"/>
    <p:sldId id="374" r:id="rId11"/>
    <p:sldId id="378" r:id="rId12"/>
    <p:sldId id="375" r:id="rId13"/>
    <p:sldId id="379" r:id="rId14"/>
    <p:sldId id="376" r:id="rId15"/>
    <p:sldId id="380" r:id="rId16"/>
    <p:sldId id="377" r:id="rId17"/>
    <p:sldId id="381" r:id="rId18"/>
    <p:sldId id="382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bin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66" name="yt_shape_14966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967" name="yt_shape_14967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71" name="yt_table_1497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399492"/>
              </p:ext>
            </p:extLst>
          </p:nvPr>
        </p:nvGraphicFramePr>
        <p:xfrm>
          <a:off x="540000" y="2338738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</a:tbl>
          </a:graphicData>
        </a:graphic>
      </p:graphicFrame>
      <p:grpSp>
        <p:nvGrpSpPr>
          <p:cNvPr id="14968" name="yt_shape_14968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24437" y="2338738"/>
            <a:ext cx="1725426" cy="1756170"/>
            <a:chOff x="0" y="0"/>
            <a:chExt cx="1725426" cy="1756170"/>
          </a:xfrm>
        </p:grpSpPr>
        <p:pic>
          <p:nvPicPr>
            <p:cNvPr id="3" name="yt_image_1496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5426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70" name="yt_shape_14970"/>
            <p:cNvSpPr txBox="1"/>
            <p:nvPr/>
          </p:nvSpPr>
          <p:spPr>
            <a:xfrm>
              <a:off x="177066" y="1396170"/>
              <a:ext cx="1407294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</a:t>
              </a:r>
            </a:p>
          </p:txBody>
        </p:sp>
      </p:grpSp>
      <p:sp>
        <p:nvSpPr>
          <p:cNvPr id="14973" name="yt_shape_14973"/>
          <p:cNvSpPr txBox="1"/>
          <p:nvPr/>
        </p:nvSpPr>
        <p:spPr>
          <a:xfrm>
            <a:off x="540000" y="4145308"/>
            <a:ext cx="109328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，下列说法不正确的是（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77" name="yt_table_1497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165858"/>
              </p:ext>
            </p:extLst>
          </p:nvPr>
        </p:nvGraphicFramePr>
        <p:xfrm>
          <a:off x="540000" y="4624611"/>
          <a:ext cx="6972936" cy="950976"/>
        </p:xfrm>
        <a:graphic>
          <a:graphicData uri="http://schemas.openxmlformats.org/drawingml/2006/table">
            <a:tbl>
              <a:tblPr/>
              <a:tblGrid>
                <a:gridCol w="4463098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  <a:gridCol w="2509838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PB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APO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OBP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∠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AOP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</a:tbl>
          </a:graphicData>
        </a:graphic>
      </p:graphicFrame>
      <p:grpSp>
        <p:nvGrpSpPr>
          <p:cNvPr id="14974" name="yt_shape_14974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5537" y="4624611"/>
            <a:ext cx="1684317" cy="1728738"/>
            <a:chOff x="0" y="0"/>
            <a:chExt cx="1684317" cy="1728738"/>
          </a:xfrm>
        </p:grpSpPr>
        <p:pic>
          <p:nvPicPr>
            <p:cNvPr id="2" name="yt_image_1497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4317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76" name="yt_shape_14976"/>
            <p:cNvSpPr txBox="1"/>
            <p:nvPr/>
          </p:nvSpPr>
          <p:spPr>
            <a:xfrm>
              <a:off x="156511" y="1368738"/>
              <a:ext cx="1407294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709BDBFF-2E1C-6867-AF82-694CFF10D957}"/>
              </a:ext>
            </a:extLst>
          </p:cNvPr>
          <p:cNvSpPr txBox="1"/>
          <p:nvPr/>
        </p:nvSpPr>
        <p:spPr>
          <a:xfrm>
            <a:off x="2466233" y="18079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CAD0495-D4EA-FBEB-1397-EEEA30863B1F}"/>
              </a:ext>
            </a:extLst>
          </p:cNvPr>
          <p:cNvSpPr txBox="1"/>
          <p:nvPr/>
        </p:nvSpPr>
        <p:spPr>
          <a:xfrm>
            <a:off x="10616719" y="40985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2" name="yt_shape_15032"/>
          <p:cNvSpPr txBox="1"/>
          <p:nvPr/>
        </p:nvSpPr>
        <p:spPr>
          <a:xfrm>
            <a:off x="568114" y="2196645"/>
            <a:ext cx="55191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7F344C-F25D-6CC3-BBDD-F4B9814ED5DA}"/>
              </a:ext>
            </a:extLst>
          </p:cNvPr>
          <p:cNvSpPr txBox="1"/>
          <p:nvPr/>
        </p:nvSpPr>
        <p:spPr>
          <a:xfrm>
            <a:off x="449989" y="2683966"/>
            <a:ext cx="524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6212F7-5948-204F-01EC-37225EE55523}"/>
              </a:ext>
            </a:extLst>
          </p:cNvPr>
          <p:cNvSpPr txBox="1"/>
          <p:nvPr/>
        </p:nvSpPr>
        <p:spPr>
          <a:xfrm>
            <a:off x="449989" y="3159454"/>
            <a:ext cx="215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FDF982-CFEE-3FB7-7687-9CB581236E45}"/>
                  </a:ext>
                </a:extLst>
              </p:cNvPr>
              <p:cNvSpPr txBox="1"/>
              <p:nvPr/>
            </p:nvSpPr>
            <p:spPr>
              <a:xfrm>
                <a:off x="449989" y="3634942"/>
                <a:ext cx="4070667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FDF982-CFEE-3FB7-7687-9CB581236E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4942"/>
                <a:ext cx="4070667" cy="768681"/>
              </a:xfrm>
              <a:prstGeom prst="rect">
                <a:avLst/>
              </a:prstGeom>
              <a:blipFill>
                <a:blip r:embed="rId2"/>
                <a:stretch>
                  <a:fillRect l="-2395" r="-254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80E684-FE53-20B6-9905-21447D492013}"/>
                  </a:ext>
                </a:extLst>
              </p:cNvPr>
              <p:cNvSpPr txBox="1"/>
              <p:nvPr/>
            </p:nvSpPr>
            <p:spPr>
              <a:xfrm>
                <a:off x="449989" y="4310011"/>
                <a:ext cx="327425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80E684-FE53-20B6-9905-21447D4920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10011"/>
                <a:ext cx="3274251" cy="554685"/>
              </a:xfrm>
              <a:prstGeom prst="rect">
                <a:avLst/>
              </a:prstGeom>
              <a:blipFill>
                <a:blip r:embed="rId3"/>
                <a:stretch>
                  <a:fillRect l="-2980" r="-260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39" name="yt_shape_15039"/>
          <p:cNvSpPr txBox="1"/>
          <p:nvPr/>
        </p:nvSpPr>
        <p:spPr>
          <a:xfrm>
            <a:off x="540119" y="17359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为半径作圆，试写出下列三种情况下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的取值范围：</a:t>
            </a:r>
          </a:p>
        </p:txBody>
      </p:sp>
      <p:pic>
        <p:nvPicPr>
          <p:cNvPr id="15040" name="yt_image_1504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1502" y="2847740"/>
            <a:ext cx="2828995" cy="167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42" name="yt_shape_15042"/>
          <p:cNvSpPr txBox="1"/>
          <p:nvPr/>
        </p:nvSpPr>
        <p:spPr>
          <a:xfrm>
            <a:off x="540000" y="4574240"/>
            <a:ext cx="34560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相离；</a:t>
            </a:r>
          </a:p>
        </p:txBody>
      </p:sp>
      <p:sp>
        <p:nvSpPr>
          <p:cNvPr id="15043" name="yt_shape_15043"/>
          <p:cNvSpPr txBox="1"/>
          <p:nvPr/>
        </p:nvSpPr>
        <p:spPr>
          <a:xfrm>
            <a:off x="540000" y="5053543"/>
            <a:ext cx="34560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相切；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45" name="yt_shape_15045"/>
          <p:cNvSpPr txBox="1"/>
          <p:nvPr/>
        </p:nvSpPr>
        <p:spPr>
          <a:xfrm>
            <a:off x="540000" y="824045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47" name="yt_shape_15047"/>
          <p:cNvSpPr txBox="1"/>
          <p:nvPr/>
        </p:nvSpPr>
        <p:spPr>
          <a:xfrm>
            <a:off x="4794340" y="1455712"/>
            <a:ext cx="2209900" cy="103560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50" b="0" i="0" u="none" spc="-575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en-US" altLang="zh-CN" sz="5750" b="0" i="0" u="none" spc="15795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046" name="yt_image_1504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4340" y="1455712"/>
            <a:ext cx="2186404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49" name="yt_shape_15049"/>
          <p:cNvSpPr txBox="1"/>
          <p:nvPr/>
        </p:nvSpPr>
        <p:spPr>
          <a:xfrm>
            <a:off x="540000" y="2652676"/>
            <a:ext cx="4929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050" name="yt_shape_15050"/>
              <p:cNvSpPr txBox="1"/>
              <p:nvPr/>
            </p:nvSpPr>
            <p:spPr>
              <a:xfrm>
                <a:off x="540000" y="3131979"/>
                <a:ext cx="5349413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050" name="yt_shape_150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1979"/>
                <a:ext cx="5349413" cy="719749"/>
              </a:xfrm>
              <a:prstGeom prst="rect">
                <a:avLst/>
              </a:prstGeom>
              <a:blipFill>
                <a:blip r:embed="rId3"/>
                <a:stretch>
                  <a:fillRect l="-3535" r="-1938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052" name="yt_shape_15052"/>
              <p:cNvSpPr txBox="1"/>
              <p:nvPr/>
            </p:nvSpPr>
            <p:spPr>
              <a:xfrm>
                <a:off x="540000" y="3902516"/>
                <a:ext cx="5580117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052" name="yt_shape_150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2516"/>
                <a:ext cx="5580117" cy="719749"/>
              </a:xfrm>
              <a:prstGeom prst="rect">
                <a:avLst/>
              </a:prstGeom>
              <a:blipFill>
                <a:blip r:embed="rId4"/>
                <a:stretch>
                  <a:fillRect l="-3388" r="-2295" b="-1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054" name="yt_shape_15054"/>
              <p:cNvSpPr txBox="1"/>
              <p:nvPr/>
            </p:nvSpPr>
            <p:spPr>
              <a:xfrm>
                <a:off x="540000" y="4673053"/>
                <a:ext cx="5118452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054" name="yt_shape_150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73053"/>
                <a:ext cx="5118452" cy="719749"/>
              </a:xfrm>
              <a:prstGeom prst="rect">
                <a:avLst/>
              </a:prstGeom>
              <a:blipFill>
                <a:blip r:embed="rId5"/>
                <a:stretch>
                  <a:fillRect l="-3695" r="-2622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1CA1F4F-C713-9625-ABC2-5DB482256B29}"/>
              </a:ext>
            </a:extLst>
          </p:cNvPr>
          <p:cNvSpPr txBox="1"/>
          <p:nvPr/>
        </p:nvSpPr>
        <p:spPr>
          <a:xfrm>
            <a:off x="449989" y="777239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C379F1-8A39-4303-9381-CEE2F961256B}"/>
              </a:ext>
            </a:extLst>
          </p:cNvPr>
          <p:cNvSpPr txBox="1"/>
          <p:nvPr/>
        </p:nvSpPr>
        <p:spPr>
          <a:xfrm>
            <a:off x="449989" y="2605870"/>
            <a:ext cx="5061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48F85B-7635-98DB-650D-AD0B7D970763}"/>
                  </a:ext>
                </a:extLst>
              </p:cNvPr>
              <p:cNvSpPr txBox="1"/>
              <p:nvPr/>
            </p:nvSpPr>
            <p:spPr>
              <a:xfrm>
                <a:off x="449989" y="3085173"/>
                <a:ext cx="5477764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F48F85B-7635-98DB-650D-AD0B7D9707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85173"/>
                <a:ext cx="5477764" cy="806400"/>
              </a:xfrm>
              <a:prstGeom prst="rect">
                <a:avLst/>
              </a:prstGeom>
              <a:blipFill>
                <a:blip r:embed="rId6"/>
                <a:stretch>
                  <a:fillRect l="-1782" r="-1225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B73136-4CF7-7F0C-9079-22FE003447A0}"/>
                  </a:ext>
                </a:extLst>
              </p:cNvPr>
              <p:cNvSpPr txBox="1"/>
              <p:nvPr/>
            </p:nvSpPr>
            <p:spPr>
              <a:xfrm>
                <a:off x="449989" y="3855710"/>
                <a:ext cx="5706237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相离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B73136-4CF7-7F0C-9079-22FE003447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5710"/>
                <a:ext cx="5706237" cy="806400"/>
              </a:xfrm>
              <a:prstGeom prst="rect">
                <a:avLst/>
              </a:prstGeom>
              <a:blipFill>
                <a:blip r:embed="rId7"/>
                <a:stretch>
                  <a:fillRect l="-1709" r="-1603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4C581B-9A4F-732A-3AEC-05CD6F36E00F}"/>
                  </a:ext>
                </a:extLst>
              </p:cNvPr>
              <p:cNvSpPr txBox="1"/>
              <p:nvPr/>
            </p:nvSpPr>
            <p:spPr>
              <a:xfrm>
                <a:off x="449989" y="4626247"/>
                <a:ext cx="5249037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相切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4C581B-9A4F-732A-3AEC-05CD6F36E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26247"/>
                <a:ext cx="5249037" cy="806400"/>
              </a:xfrm>
              <a:prstGeom prst="rect">
                <a:avLst/>
              </a:prstGeom>
              <a:blipFill>
                <a:blip r:embed="rId8"/>
                <a:stretch>
                  <a:fillRect l="-1858" r="-1742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3EF0DFD-18B6-4CE2-9867-90913659D50B}"/>
                  </a:ext>
                </a:extLst>
              </p:cNvPr>
              <p:cNvSpPr txBox="1"/>
              <p:nvPr/>
            </p:nvSpPr>
            <p:spPr>
              <a:xfrm>
                <a:off x="449989" y="5843919"/>
                <a:ext cx="5249037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相交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3EF0DFD-18B6-4CE2-9867-90913659D5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43919"/>
                <a:ext cx="5249037" cy="806400"/>
              </a:xfrm>
              <a:prstGeom prst="rect">
                <a:avLst/>
              </a:prstGeom>
              <a:blipFill>
                <a:blip r:embed="rId9"/>
                <a:stretch>
                  <a:fillRect l="-1858" r="-1742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5044">
            <a:extLst>
              <a:ext uri="{FF2B5EF4-FFF2-40B4-BE49-F238E27FC236}">
                <a16:creationId xmlns:a16="http://schemas.microsoft.com/office/drawing/2014/main" id="{4B109D52-06A6-BCFC-95F8-C9504335A050}"/>
              </a:ext>
            </a:extLst>
          </p:cNvPr>
          <p:cNvSpPr txBox="1"/>
          <p:nvPr/>
        </p:nvSpPr>
        <p:spPr>
          <a:xfrm>
            <a:off x="540000" y="5452023"/>
            <a:ext cx="32252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8" name="yt_shape_15058"/>
          <p:cNvSpPr txBox="1"/>
          <p:nvPr/>
        </p:nvSpPr>
        <p:spPr>
          <a:xfrm>
            <a:off x="540000" y="2128063"/>
            <a:ext cx="93935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059" name="yt_shape_15059"/>
          <p:cNvSpPr txBox="1"/>
          <p:nvPr/>
        </p:nvSpPr>
        <p:spPr>
          <a:xfrm>
            <a:off x="540000" y="2607366"/>
            <a:ext cx="48025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的平分线；</a:t>
            </a:r>
          </a:p>
        </p:txBody>
      </p:sp>
      <p:sp>
        <p:nvSpPr>
          <p:cNvPr id="15060" name="yt_shape_15060"/>
          <p:cNvSpPr txBox="1"/>
          <p:nvPr/>
        </p:nvSpPr>
        <p:spPr>
          <a:xfrm>
            <a:off x="540000" y="3086669"/>
            <a:ext cx="62533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061" name="yt_image_1506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63" y="3718336"/>
            <a:ext cx="203827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64" name="yt_shape_15064"/>
              <p:cNvSpPr txBox="1"/>
              <p:nvPr/>
            </p:nvSpPr>
            <p:spPr>
              <a:xfrm>
                <a:off x="540000" y="1100684"/>
                <a:ext cx="5461239" cy="50166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的平分线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是切线，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64" name="yt_shape_15064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00684"/>
                <a:ext cx="5461239" cy="5016630"/>
              </a:xfrm>
              <a:prstGeom prst="rect">
                <a:avLst/>
              </a:prstGeom>
              <a:blipFill>
                <a:blip r:embed="rId2"/>
                <a:stretch>
                  <a:fillRect l="-3464" t="-1095" r="-2458" b="-29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7C993E3-6273-6271-A070-E7F6D4CBA691}"/>
              </a:ext>
            </a:extLst>
          </p:cNvPr>
          <p:cNvSpPr txBox="1"/>
          <p:nvPr/>
        </p:nvSpPr>
        <p:spPr>
          <a:xfrm>
            <a:off x="449989" y="1053878"/>
            <a:ext cx="356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59EBA5-E547-633B-3883-A50EA492533B}"/>
              </a:ext>
            </a:extLst>
          </p:cNvPr>
          <p:cNvSpPr txBox="1"/>
          <p:nvPr/>
        </p:nvSpPr>
        <p:spPr>
          <a:xfrm>
            <a:off x="449989" y="1529366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5D7FA4-2053-464F-95FA-907BCD3DF765}"/>
              </a:ext>
            </a:extLst>
          </p:cNvPr>
          <p:cNvSpPr txBox="1"/>
          <p:nvPr/>
        </p:nvSpPr>
        <p:spPr>
          <a:xfrm>
            <a:off x="449989" y="2004854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EB1EF0-C970-8559-AE9E-8876A41FB3F4}"/>
              </a:ext>
            </a:extLst>
          </p:cNvPr>
          <p:cNvSpPr txBox="1"/>
          <p:nvPr/>
        </p:nvSpPr>
        <p:spPr>
          <a:xfrm>
            <a:off x="449989" y="248034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8BD65B-0759-51E9-A301-92AC5186B9B4}"/>
              </a:ext>
            </a:extLst>
          </p:cNvPr>
          <p:cNvSpPr txBox="1"/>
          <p:nvPr/>
        </p:nvSpPr>
        <p:spPr>
          <a:xfrm>
            <a:off x="449989" y="2955830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43FA7E-280E-B441-0A20-CF65283A2F58}"/>
              </a:ext>
            </a:extLst>
          </p:cNvPr>
          <p:cNvSpPr txBox="1"/>
          <p:nvPr/>
        </p:nvSpPr>
        <p:spPr>
          <a:xfrm>
            <a:off x="449989" y="3431318"/>
            <a:ext cx="333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B7E407-BDED-F424-F7B1-9F134A5ACC8B}"/>
              </a:ext>
            </a:extLst>
          </p:cNvPr>
          <p:cNvSpPr txBox="1"/>
          <p:nvPr/>
        </p:nvSpPr>
        <p:spPr>
          <a:xfrm>
            <a:off x="449989" y="3906806"/>
            <a:ext cx="499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是切线，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F905731-AB8D-184F-1702-91A38E1F29C3}"/>
                  </a:ext>
                </a:extLst>
              </p:cNvPr>
              <p:cNvSpPr txBox="1"/>
              <p:nvPr/>
            </p:nvSpPr>
            <p:spPr>
              <a:xfrm>
                <a:off x="449989" y="4382294"/>
                <a:ext cx="558850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8, 'mathAnswerShape': 1}">
                <a:extLst>
                  <a:ext uri="{FF2B5EF4-FFF2-40B4-BE49-F238E27FC236}">
                    <a16:creationId xmlns:a16="http://schemas.microsoft.com/office/drawing/2014/main" id="{EF905731-AB8D-184F-1702-91A38E1F29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2294"/>
                <a:ext cx="5588508" cy="630441"/>
              </a:xfrm>
              <a:prstGeom prst="rect">
                <a:avLst/>
              </a:prstGeom>
              <a:blipFill>
                <a:blip r:embed="rId3"/>
                <a:stretch>
                  <a:fillRect l="-1745" r="-163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EC5AFBB-3D16-4DDC-A4C2-134D8139059B}"/>
                  </a:ext>
                </a:extLst>
              </p:cNvPr>
              <p:cNvSpPr txBox="1"/>
              <p:nvPr/>
            </p:nvSpPr>
            <p:spPr>
              <a:xfrm>
                <a:off x="449989" y="4919123"/>
                <a:ext cx="342741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28, 'mathAnswerShape': 1}">
                <a:extLst>
                  <a:ext uri="{FF2B5EF4-FFF2-40B4-BE49-F238E27FC236}">
                    <a16:creationId xmlns:a16="http://schemas.microsoft.com/office/drawing/2014/main" id="{BEC5AFBB-3D16-4DDC-A4C2-134D813905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19123"/>
                <a:ext cx="3427413" cy="772110"/>
              </a:xfrm>
              <a:prstGeom prst="rect">
                <a:avLst/>
              </a:prstGeom>
              <a:blipFill>
                <a:blip r:embed="rId4"/>
                <a:stretch>
                  <a:fillRect l="-2847" r="-2847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EC09375-D374-8695-29C2-B163C27E8BCE}"/>
              </a:ext>
            </a:extLst>
          </p:cNvPr>
          <p:cNvSpPr txBox="1"/>
          <p:nvPr/>
        </p:nvSpPr>
        <p:spPr>
          <a:xfrm>
            <a:off x="449989" y="5597622"/>
            <a:ext cx="16358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66" name="yt_shape_15066"/>
          <p:cNvSpPr txBox="1"/>
          <p:nvPr/>
        </p:nvSpPr>
        <p:spPr>
          <a:xfrm>
            <a:off x="540119" y="16469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067" name="yt_image_1506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5781" y="2758703"/>
            <a:ext cx="1940436" cy="185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69" name="yt_shape_15069"/>
          <p:cNvSpPr txBox="1"/>
          <p:nvPr/>
        </p:nvSpPr>
        <p:spPr>
          <a:xfrm>
            <a:off x="540000" y="4663276"/>
            <a:ext cx="75597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15070" name="yt_shape_15070"/>
          <p:cNvSpPr txBox="1"/>
          <p:nvPr/>
        </p:nvSpPr>
        <p:spPr>
          <a:xfrm>
            <a:off x="540000" y="5142579"/>
            <a:ext cx="44707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71" name="yt_shape_15071"/>
          <p:cNvSpPr txBox="1"/>
          <p:nvPr/>
        </p:nvSpPr>
        <p:spPr>
          <a:xfrm>
            <a:off x="540000" y="1335424"/>
            <a:ext cx="37622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73" name="yt_shape_15073"/>
          <p:cNvSpPr txBox="1"/>
          <p:nvPr/>
        </p:nvSpPr>
        <p:spPr>
          <a:xfrm>
            <a:off x="4995032" y="1967091"/>
            <a:ext cx="1802801" cy="154888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00" b="0" i="0" u="none" spc="11908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072" name="yt_image_150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6200" y="1967091"/>
            <a:ext cx="1785020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75" name="yt_shape_15075"/>
          <p:cNvSpPr txBox="1"/>
          <p:nvPr/>
        </p:nvSpPr>
        <p:spPr>
          <a:xfrm>
            <a:off x="757005" y="1895006"/>
            <a:ext cx="1761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76" name="yt_shape_15076"/>
          <p:cNvSpPr txBox="1"/>
          <p:nvPr/>
        </p:nvSpPr>
        <p:spPr>
          <a:xfrm>
            <a:off x="757005" y="2374309"/>
            <a:ext cx="21111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77" name="yt_shape_15077"/>
          <p:cNvSpPr txBox="1"/>
          <p:nvPr/>
        </p:nvSpPr>
        <p:spPr>
          <a:xfrm>
            <a:off x="757005" y="2853612"/>
            <a:ext cx="56249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78" name="yt_shape_15078"/>
          <p:cNvSpPr txBox="1"/>
          <p:nvPr/>
        </p:nvSpPr>
        <p:spPr>
          <a:xfrm>
            <a:off x="757005" y="3332915"/>
            <a:ext cx="47865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79" name="yt_shape_15079"/>
          <p:cNvSpPr txBox="1"/>
          <p:nvPr/>
        </p:nvSpPr>
        <p:spPr>
          <a:xfrm>
            <a:off x="757005" y="3812218"/>
            <a:ext cx="27523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80" name="yt_shape_15080"/>
          <p:cNvSpPr txBox="1"/>
          <p:nvPr/>
        </p:nvSpPr>
        <p:spPr>
          <a:xfrm>
            <a:off x="757005" y="4291521"/>
            <a:ext cx="60272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081" name="yt_shape_15081"/>
          <p:cNvSpPr txBox="1"/>
          <p:nvPr/>
        </p:nvSpPr>
        <p:spPr>
          <a:xfrm>
            <a:off x="757005" y="4770824"/>
            <a:ext cx="3491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BC04C97-116C-A6C2-0540-42BC4AC98987}"/>
              </a:ext>
            </a:extLst>
          </p:cNvPr>
          <p:cNvSpPr txBox="1"/>
          <p:nvPr/>
        </p:nvSpPr>
        <p:spPr>
          <a:xfrm>
            <a:off x="449989" y="1288618"/>
            <a:ext cx="3905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BB6908-E174-E455-CE1F-989098912826}"/>
              </a:ext>
            </a:extLst>
          </p:cNvPr>
          <p:cNvSpPr txBox="1"/>
          <p:nvPr/>
        </p:nvSpPr>
        <p:spPr>
          <a:xfrm>
            <a:off x="666994" y="1848200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38015B-8E90-0DB8-7467-830F304320F7}"/>
              </a:ext>
            </a:extLst>
          </p:cNvPr>
          <p:cNvSpPr txBox="1"/>
          <p:nvPr/>
        </p:nvSpPr>
        <p:spPr>
          <a:xfrm>
            <a:off x="666994" y="2327503"/>
            <a:ext cx="2270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0C2E46B-6FCD-8D9E-C428-16AAE35560C9}"/>
              </a:ext>
            </a:extLst>
          </p:cNvPr>
          <p:cNvSpPr txBox="1"/>
          <p:nvPr/>
        </p:nvSpPr>
        <p:spPr>
          <a:xfrm>
            <a:off x="666994" y="2806806"/>
            <a:ext cx="5750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E33101-92EC-54F3-F218-B17E91D6E3DE}"/>
              </a:ext>
            </a:extLst>
          </p:cNvPr>
          <p:cNvSpPr txBox="1"/>
          <p:nvPr/>
        </p:nvSpPr>
        <p:spPr>
          <a:xfrm>
            <a:off x="666994" y="3286109"/>
            <a:ext cx="4920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770B1E-6E82-AD3F-72AC-6CFB6C16A5E9}"/>
              </a:ext>
            </a:extLst>
          </p:cNvPr>
          <p:cNvSpPr txBox="1"/>
          <p:nvPr/>
        </p:nvSpPr>
        <p:spPr>
          <a:xfrm>
            <a:off x="666994" y="3765412"/>
            <a:ext cx="2905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75C6C9-8419-3A61-7A51-CAE2DBCAA6B5}"/>
              </a:ext>
            </a:extLst>
          </p:cNvPr>
          <p:cNvSpPr txBox="1"/>
          <p:nvPr/>
        </p:nvSpPr>
        <p:spPr>
          <a:xfrm>
            <a:off x="666994" y="4244715"/>
            <a:ext cx="614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5DA4E7-B609-D5E1-7E7E-8645A932D416}"/>
              </a:ext>
            </a:extLst>
          </p:cNvPr>
          <p:cNvSpPr txBox="1"/>
          <p:nvPr/>
        </p:nvSpPr>
        <p:spPr>
          <a:xfrm>
            <a:off x="666994" y="4724018"/>
            <a:ext cx="3637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CC582C8-B09C-3E18-87F8-51CE564D774A}"/>
              </a:ext>
            </a:extLst>
          </p:cNvPr>
          <p:cNvSpPr txBox="1"/>
          <p:nvPr/>
        </p:nvSpPr>
        <p:spPr>
          <a:xfrm>
            <a:off x="666994" y="5169594"/>
            <a:ext cx="264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83" name="yt_shape_15083"/>
              <p:cNvSpPr txBox="1"/>
              <p:nvPr/>
            </p:nvSpPr>
            <p:spPr>
              <a:xfrm>
                <a:off x="540000" y="1608644"/>
                <a:ext cx="5971699" cy="40007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83" name="yt_shape_15083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08644"/>
                <a:ext cx="5971699" cy="4000711"/>
              </a:xfrm>
              <a:prstGeom prst="rect">
                <a:avLst/>
              </a:prstGeom>
              <a:blipFill>
                <a:blip r:embed="rId2"/>
                <a:stretch>
                  <a:fillRect l="-3166" t="-1372" r="-2349" b="-3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01F5965-B413-DD83-F061-1C83F854FE61}"/>
              </a:ext>
            </a:extLst>
          </p:cNvPr>
          <p:cNvSpPr txBox="1"/>
          <p:nvPr/>
        </p:nvSpPr>
        <p:spPr>
          <a:xfrm>
            <a:off x="449989" y="2037326"/>
            <a:ext cx="571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5379C3-6EC3-4D6E-DFE5-FEAC420D115E}"/>
                  </a:ext>
                </a:extLst>
              </p:cNvPr>
              <p:cNvSpPr txBox="1"/>
              <p:nvPr/>
            </p:nvSpPr>
            <p:spPr>
              <a:xfrm>
                <a:off x="449989" y="2512814"/>
                <a:ext cx="609403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, 'mathAnswerShape': 1}">
                <a:extLst>
                  <a:ext uri="{FF2B5EF4-FFF2-40B4-BE49-F238E27FC236}">
                    <a16:creationId xmlns:a16="http://schemas.microsoft.com/office/drawing/2014/main" id="{D65379C3-6EC3-4D6E-DFE5-FEAC420D1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2814"/>
                <a:ext cx="6094032" cy="772110"/>
              </a:xfrm>
              <a:prstGeom prst="rect">
                <a:avLst/>
              </a:prstGeom>
              <a:blipFill>
                <a:blip r:embed="rId3"/>
                <a:stretch>
                  <a:fillRect l="-1602" r="-180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C2C9464-3557-EFA1-66AB-F2DAD846602E}"/>
              </a:ext>
            </a:extLst>
          </p:cNvPr>
          <p:cNvSpPr txBox="1"/>
          <p:nvPr/>
        </p:nvSpPr>
        <p:spPr>
          <a:xfrm>
            <a:off x="449989" y="3191312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E8B3ACD-824D-1125-5CFF-5EBA0182EE6F}"/>
                  </a:ext>
                </a:extLst>
              </p:cNvPr>
              <p:cNvSpPr txBox="1"/>
              <p:nvPr/>
            </p:nvSpPr>
            <p:spPr>
              <a:xfrm>
                <a:off x="449989" y="3666800"/>
                <a:ext cx="40837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, 'mathAnswerShape': 1}">
                <a:extLst>
                  <a:ext uri="{FF2B5EF4-FFF2-40B4-BE49-F238E27FC236}">
                    <a16:creationId xmlns:a16="http://schemas.microsoft.com/office/drawing/2014/main" id="{9E8B3ACD-824D-1125-5CFF-5EBA0182EE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6800"/>
                <a:ext cx="4083748" cy="767474"/>
              </a:xfrm>
              <a:prstGeom prst="rect">
                <a:avLst/>
              </a:prstGeom>
              <a:blipFill>
                <a:blip r:embed="rId4"/>
                <a:stretch>
                  <a:fillRect l="-2388" r="-238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F9DA984-F8E6-4219-FE0A-26FEBFEDDC6C}"/>
                  </a:ext>
                </a:extLst>
              </p:cNvPr>
              <p:cNvSpPr txBox="1"/>
              <p:nvPr/>
            </p:nvSpPr>
            <p:spPr>
              <a:xfrm>
                <a:off x="449989" y="4340662"/>
                <a:ext cx="252672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4, 'mathAnswerShape': 1}">
                <a:extLst>
                  <a:ext uri="{FF2B5EF4-FFF2-40B4-BE49-F238E27FC236}">
                    <a16:creationId xmlns:a16="http://schemas.microsoft.com/office/drawing/2014/main" id="{BF9DA984-F8E6-4219-FE0A-26FEBFEDDC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0662"/>
                <a:ext cx="2526729" cy="852437"/>
              </a:xfrm>
              <a:prstGeom prst="rect">
                <a:avLst/>
              </a:prstGeom>
              <a:blipFill>
                <a:blip r:embed="rId5"/>
                <a:stretch>
                  <a:fillRect l="-3865" r="-3865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857C68C-21AA-528B-AFA6-28ACAB36BE0E}"/>
              </a:ext>
            </a:extLst>
          </p:cNvPr>
          <p:cNvSpPr txBox="1"/>
          <p:nvPr/>
        </p:nvSpPr>
        <p:spPr>
          <a:xfrm>
            <a:off x="449989" y="5099487"/>
            <a:ext cx="17834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79" name="yt_shape_14979"/>
          <p:cNvSpPr txBox="1"/>
          <p:nvPr/>
        </p:nvSpPr>
        <p:spPr>
          <a:xfrm>
            <a:off x="540000" y="1300552"/>
            <a:ext cx="85309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BIC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是内心，则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83" name="yt_table_1498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975226"/>
              </p:ext>
            </p:extLst>
          </p:nvPr>
        </p:nvGraphicFramePr>
        <p:xfrm>
          <a:off x="540000" y="1779855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</a:tbl>
          </a:graphicData>
        </a:graphic>
      </p:graphicFrame>
      <p:grpSp>
        <p:nvGrpSpPr>
          <p:cNvPr id="14980" name="yt_shape_14980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34134" y="1779855"/>
            <a:ext cx="1215617" cy="1811034"/>
            <a:chOff x="0" y="0"/>
            <a:chExt cx="1215617" cy="1811034"/>
          </a:xfrm>
        </p:grpSpPr>
        <p:pic>
          <p:nvPicPr>
            <p:cNvPr id="2" name="yt_image_14980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5617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82" name="yt_shape_14982"/>
            <p:cNvSpPr txBox="1"/>
            <p:nvPr/>
          </p:nvSpPr>
          <p:spPr>
            <a:xfrm>
              <a:off x="74527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985" name="yt_shape_14985"/>
          <p:cNvSpPr txBox="1"/>
          <p:nvPr/>
        </p:nvSpPr>
        <p:spPr>
          <a:xfrm>
            <a:off x="540119" y="36412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87" name="yt_table_14987_skip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9802389"/>
                  </p:ext>
                </p:extLst>
              </p:nvPr>
            </p:nvGraphicFramePr>
            <p:xfrm>
              <a:off x="540000" y="4600712"/>
              <a:ext cx="7841680" cy="715074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791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792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793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7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987" name="yt_table_14987_skip" descr="{&quot;rangeId&quot;:5,&quot;type&quot;:&quot;Option&quot;,&quot;drawing&quot;:[&quot;yt_image_14986&quot;]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49802389"/>
                  </p:ext>
                </p:extLst>
              </p:nvPr>
            </p:nvGraphicFramePr>
            <p:xfrm>
              <a:off x="540000" y="4600712"/>
              <a:ext cx="7841680" cy="715074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791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792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793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794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972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099" r="-152473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548" r="-52055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7368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986" name="yt_image_14986_skip" title="H_103.68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13490" y="4600712"/>
            <a:ext cx="203644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4450856-9142-2958-2CDB-5E942E55E658}"/>
              </a:ext>
            </a:extLst>
          </p:cNvPr>
          <p:cNvSpPr txBox="1"/>
          <p:nvPr/>
        </p:nvSpPr>
        <p:spPr>
          <a:xfrm>
            <a:off x="8238073" y="12537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88FA6F-063D-43F7-615D-6E661991A974}"/>
              </a:ext>
            </a:extLst>
          </p:cNvPr>
          <p:cNvSpPr txBox="1"/>
          <p:nvPr/>
        </p:nvSpPr>
        <p:spPr>
          <a:xfrm>
            <a:off x="4804621" y="40699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88" name="yt_shape_14988"/>
          <p:cNvSpPr txBox="1"/>
          <p:nvPr/>
        </p:nvSpPr>
        <p:spPr>
          <a:xfrm>
            <a:off x="540000" y="900000"/>
            <a:ext cx="102544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的外切梯形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992" name="yt_table_1499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55422"/>
              </p:ext>
            </p:extLst>
          </p:nvPr>
        </p:nvGraphicFramePr>
        <p:xfrm>
          <a:off x="540000" y="1379303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4"/>
                  </a:ext>
                </a:extLst>
              </a:tr>
            </a:tbl>
          </a:graphicData>
        </a:graphic>
      </p:graphicFrame>
      <p:grpSp>
        <p:nvGrpSpPr>
          <p:cNvPr id="14989" name="yt_shape_14989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7169" y="1379303"/>
            <a:ext cx="1652679" cy="1915047"/>
            <a:chOff x="0" y="0"/>
            <a:chExt cx="1652679" cy="1915047"/>
          </a:xfrm>
        </p:grpSpPr>
        <p:pic>
          <p:nvPicPr>
            <p:cNvPr id="3" name="yt_image_14989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2679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91" name="yt_shape_14991"/>
            <p:cNvSpPr txBox="1"/>
            <p:nvPr/>
          </p:nvSpPr>
          <p:spPr>
            <a:xfrm>
              <a:off x="-164039" y="1555047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994" name="yt_shape_14994"/>
              <p:cNvSpPr txBox="1"/>
              <p:nvPr/>
            </p:nvSpPr>
            <p:spPr>
              <a:xfrm>
                <a:off x="540119" y="3344716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为切点，则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点的坐标为（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4994" name="yt_shape_14994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44716"/>
                <a:ext cx="11111999" cy="953915"/>
              </a:xfrm>
              <a:prstGeom prst="rect">
                <a:avLst/>
              </a:prstGeom>
              <a:blipFill>
                <a:blip r:embed="rId3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999" name="yt_table_14999_skip" title="H_109.9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3246075"/>
                  </p:ext>
                </p:extLst>
              </p:nvPr>
            </p:nvGraphicFramePr>
            <p:xfrm>
              <a:off x="540000" y="4349419"/>
              <a:ext cx="7084188" cy="1511427"/>
            </p:xfrm>
            <a:graphic>
              <a:graphicData uri="http://schemas.openxmlformats.org/drawingml/2006/table">
                <a:tbl>
                  <a:tblPr/>
                  <a:tblGrid>
                    <a:gridCol w="4463098">
                      <a:extLst>
                        <a:ext uri="{9D8B030D-6E8A-4147-A177-3AD203B41FA5}">
                          <a16:colId xmlns:a16="http://schemas.microsoft.com/office/drawing/2014/main" val="10799"/>
                        </a:ext>
                      </a:extLst>
                    </a:gridCol>
                    <a:gridCol w="2621090">
                      <a:extLst>
                        <a:ext uri="{9D8B030D-6E8A-4147-A177-3AD203B41FA5}">
                          <a16:colId xmlns:a16="http://schemas.microsoft.com/office/drawing/2014/main" val="108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ad>
                                        <m:radPr>
                                          <m:degHide m:val="on"/>
                                          <m:ctrlPr>
                                            <a:rPr lang="en-US" altLang="zh-CN" sz="2400" b="0" i="1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48" charset="0"/>
                                            </a:rPr>
                                          </m:ctrlPr>
                                        </m:radPr>
                                        <m:deg/>
                                        <m:e>
                                          <m:r>
                                            <a:rPr lang="en-US" altLang="zh-CN" sz="2400" b="0" i="0">
                                              <a:solidFill>
                                                <a:srgbClr val="010000"/>
                                              </a:solidFill>
                                              <a:effectLst/>
                                              <a:latin typeface="Cambria Math" panose="02040503050406030204" pitchFamily="48" charset="0"/>
                                              <a:ea typeface="Cambria Math" panose="02040503050406030204" pitchFamily="48" charset="0"/>
                                            </a:rPr>
                                            <m:t>3</m:t>
                                          </m:r>
                                        </m:e>
                                      </m:rad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4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9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999" name="yt_table_14999_skip" descr="{&quot;rangeId&quot;:7,&quot;type&quot;:&quot;Option&quot;,&quot;drawing&quot;:[&quot;yt_shape_14996&quot;]}" title="H_109.9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3246075"/>
                  </p:ext>
                </p:extLst>
              </p:nvPr>
            </p:nvGraphicFramePr>
            <p:xfrm>
              <a:off x="540000" y="4349419"/>
              <a:ext cx="7084188" cy="1396873"/>
            </p:xfrm>
            <a:graphic>
              <a:graphicData uri="http://schemas.openxmlformats.org/drawingml/2006/table">
                <a:tbl>
                  <a:tblPr/>
                  <a:tblGrid>
                    <a:gridCol w="4463098">
                      <a:extLst>
                        <a:ext uri="{9D8B030D-6E8A-4147-A177-3AD203B41FA5}">
                          <a16:colId xmlns:a16="http://schemas.microsoft.com/office/drawing/2014/main" val="10799"/>
                        </a:ext>
                      </a:extLst>
                    </a:gridCol>
                    <a:gridCol w="2621090">
                      <a:extLst>
                        <a:ext uri="{9D8B030D-6E8A-4147-A177-3AD203B41FA5}">
                          <a16:colId xmlns:a16="http://schemas.microsoft.com/office/drawing/2014/main" val="10800"/>
                        </a:ext>
                      </a:extLst>
                    </a:gridCol>
                  </a:tblGrid>
                  <a:tr h="72631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58663" b="-10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0465" b="-1041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5"/>
                      </a:ext>
                    </a:extLst>
                  </a:tr>
                  <a:tr h="67056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9091" r="-58663" b="-136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0465" t="-109091" b="-136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996" name="yt_shape_14996_skip" title="H_176.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8655" y="4349419"/>
            <a:ext cx="1971262" cy="2244231"/>
            <a:chOff x="0" y="0"/>
            <a:chExt cx="1971262" cy="2244231"/>
          </a:xfrm>
        </p:grpSpPr>
        <p:pic>
          <p:nvPicPr>
            <p:cNvPr id="2" name="yt_image_14996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971262" cy="18482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98" name="yt_shape_14998"/>
            <p:cNvSpPr txBox="1"/>
            <p:nvPr/>
          </p:nvSpPr>
          <p:spPr>
            <a:xfrm>
              <a:off x="452350" y="18842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B6D479D-DBFB-3EB1-A48B-5BD95506A004}"/>
              </a:ext>
            </a:extLst>
          </p:cNvPr>
          <p:cNvSpPr txBox="1"/>
          <p:nvPr/>
        </p:nvSpPr>
        <p:spPr>
          <a:xfrm>
            <a:off x="994482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E1A9E1-1B09-2F90-BFDE-97866692819C}"/>
              </a:ext>
            </a:extLst>
          </p:cNvPr>
          <p:cNvSpPr txBox="1"/>
          <p:nvPr/>
        </p:nvSpPr>
        <p:spPr>
          <a:xfrm>
            <a:off x="3531446" y="381822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0" name="yt_shape_15000"/>
          <p:cNvSpPr txBox="1"/>
          <p:nvPr/>
        </p:nvSpPr>
        <p:spPr>
          <a:xfrm>
            <a:off x="540000" y="195453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001" name="yt_shape_15001"/>
          <p:cNvSpPr txBox="1"/>
          <p:nvPr/>
        </p:nvSpPr>
        <p:spPr>
          <a:xfrm>
            <a:off x="540119" y="24338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蔬菜基地圆弧形蔬菜大棚的剖面如图所示，已知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sp>
        <p:nvSpPr>
          <p:cNvPr id="15005" name="yt_shape_15005"/>
          <p:cNvSpPr txBox="1"/>
          <p:nvPr/>
        </p:nvSpPr>
        <p:spPr>
          <a:xfrm>
            <a:off x="540000" y="49408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02" name="yt_shape_15002" title="H_105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0697" y="3545634"/>
            <a:ext cx="1470605" cy="1344690"/>
            <a:chOff x="0" y="0"/>
            <a:chExt cx="1470605" cy="1344690"/>
          </a:xfrm>
        </p:grpSpPr>
        <p:pic>
          <p:nvPicPr>
            <p:cNvPr id="2" name="yt_image_1500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0605" cy="948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04" name="yt_shape_15004"/>
            <p:cNvSpPr txBox="1"/>
            <p:nvPr/>
          </p:nvSpPr>
          <p:spPr>
            <a:xfrm>
              <a:off x="202021" y="98469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1D93AA-1C42-DBCF-82C1-987CD8703EDC}"/>
              </a:ext>
            </a:extLst>
          </p:cNvPr>
          <p:cNvSpPr txBox="1"/>
          <p:nvPr/>
        </p:nvSpPr>
        <p:spPr>
          <a:xfrm>
            <a:off x="1788371" y="2862517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06" name="yt_shape_15006"/>
          <p:cNvSpPr txBox="1"/>
          <p:nvPr/>
        </p:nvSpPr>
        <p:spPr>
          <a:xfrm>
            <a:off x="540119" y="20381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才能成为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010" name="yt_shape_15010"/>
          <p:cNvSpPr txBox="1"/>
          <p:nvPr/>
        </p:nvSpPr>
        <p:spPr>
          <a:xfrm>
            <a:off x="540000" y="485714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07" name="yt_shape_15007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6084" y="3149997"/>
            <a:ext cx="1279830" cy="1656729"/>
            <a:chOff x="0" y="0"/>
            <a:chExt cx="1279830" cy="1656729"/>
          </a:xfrm>
        </p:grpSpPr>
        <p:pic>
          <p:nvPicPr>
            <p:cNvPr id="2" name="yt_image_1500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79830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09" name="yt_shape_15009"/>
            <p:cNvSpPr txBox="1"/>
            <p:nvPr/>
          </p:nvSpPr>
          <p:spPr>
            <a:xfrm>
              <a:off x="106634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4679B58-3E33-49E4-AE6B-F54B4641E057}"/>
              </a:ext>
            </a:extLst>
          </p:cNvPr>
          <p:cNvSpPr txBox="1"/>
          <p:nvPr/>
        </p:nvSpPr>
        <p:spPr>
          <a:xfrm>
            <a:off x="1059708" y="2466880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1" name="yt_shape_15011"/>
          <p:cNvSpPr txBox="1"/>
          <p:nvPr/>
        </p:nvSpPr>
        <p:spPr>
          <a:xfrm>
            <a:off x="540119" y="19970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015" name="yt_shape_15015"/>
          <p:cNvSpPr txBox="1"/>
          <p:nvPr/>
        </p:nvSpPr>
        <p:spPr>
          <a:xfrm>
            <a:off x="540000" y="48982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12" name="yt_shape_15012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1177" y="3108859"/>
            <a:ext cx="1629644" cy="1739025"/>
            <a:chOff x="0" y="0"/>
            <a:chExt cx="1629644" cy="1739025"/>
          </a:xfrm>
        </p:grpSpPr>
        <p:pic>
          <p:nvPicPr>
            <p:cNvPr id="2" name="yt_image_1501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9644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14" name="yt_shape_15014"/>
            <p:cNvSpPr txBox="1"/>
            <p:nvPr/>
          </p:nvSpPr>
          <p:spPr>
            <a:xfrm>
              <a:off x="281541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26F16FE-46C8-9EF7-2C19-73ACA5359446}"/>
              </a:ext>
            </a:extLst>
          </p:cNvPr>
          <p:cNvSpPr txBox="1"/>
          <p:nvPr/>
        </p:nvSpPr>
        <p:spPr>
          <a:xfrm>
            <a:off x="8035182" y="2425742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16" name="yt_shape_15016"/>
              <p:cNvSpPr txBox="1"/>
              <p:nvPr/>
            </p:nvSpPr>
            <p:spPr>
              <a:xfrm>
                <a:off x="540119" y="1730197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，以第二象限内的点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为圆心的圆与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轴及直线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都相切，切点为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016" name="yt_shape_15016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30197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21" name="yt_shape_15021"/>
          <p:cNvSpPr txBox="1"/>
          <p:nvPr/>
        </p:nvSpPr>
        <p:spPr>
          <a:xfrm>
            <a:off x="540000" y="51651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18" name="yt_shape_15018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99551" y="3040896"/>
            <a:ext cx="2792896" cy="2073924"/>
            <a:chOff x="0" y="0"/>
            <a:chExt cx="2792896" cy="2073924"/>
          </a:xfrm>
        </p:grpSpPr>
        <p:pic>
          <p:nvPicPr>
            <p:cNvPr id="2" name="yt_image_1501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792896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20" name="yt_shape_15020"/>
            <p:cNvSpPr txBox="1"/>
            <p:nvPr/>
          </p:nvSpPr>
          <p:spPr>
            <a:xfrm>
              <a:off x="329886" y="1713924"/>
              <a:ext cx="2169124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D557CD2-7853-DABA-05AB-EBAB982652A1}"/>
              </a:ext>
            </a:extLst>
          </p:cNvPr>
          <p:cNvSpPr txBox="1"/>
          <p:nvPr/>
        </p:nvSpPr>
        <p:spPr>
          <a:xfrm>
            <a:off x="10187832" y="2355856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2" name="yt_shape_15022"/>
          <p:cNvSpPr txBox="1"/>
          <p:nvPr/>
        </p:nvSpPr>
        <p:spPr>
          <a:xfrm>
            <a:off x="540119" y="19472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如图，在平面直角坐标系第一象限内有一矩形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），现有一圆同时和这个矩形的三边都相切，则此圆的圆心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026" name="yt_shape_15026"/>
          <p:cNvSpPr txBox="1"/>
          <p:nvPr/>
        </p:nvSpPr>
        <p:spPr>
          <a:xfrm>
            <a:off x="540000" y="49823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023" name="yt_shape_15023" title="H_112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4124" y="3504909"/>
            <a:ext cx="1543750" cy="1426986"/>
            <a:chOff x="0" y="0"/>
            <a:chExt cx="1543750" cy="1426986"/>
          </a:xfrm>
        </p:grpSpPr>
        <p:pic>
          <p:nvPicPr>
            <p:cNvPr id="2" name="yt_image_1502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3750" cy="1030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025" name="yt_shape_15025"/>
            <p:cNvSpPr txBox="1"/>
            <p:nvPr/>
          </p:nvSpPr>
          <p:spPr>
            <a:xfrm>
              <a:off x="162411" y="106698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60E009E-FE32-0A90-FD6F-30B9E6BFBC4F}"/>
              </a:ext>
            </a:extLst>
          </p:cNvPr>
          <p:cNvSpPr txBox="1"/>
          <p:nvPr/>
        </p:nvSpPr>
        <p:spPr>
          <a:xfrm>
            <a:off x="7646246" y="2341661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CA84B2-DD0A-94A6-5F4E-79AC348A4DE6}"/>
              </a:ext>
            </a:extLst>
          </p:cNvPr>
          <p:cNvSpPr txBox="1"/>
          <p:nvPr/>
        </p:nvSpPr>
        <p:spPr>
          <a:xfrm>
            <a:off x="450108" y="2817149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27" name="yt_shape_15027"/>
          <p:cNvSpPr txBox="1"/>
          <p:nvPr/>
        </p:nvSpPr>
        <p:spPr>
          <a:xfrm>
            <a:off x="540000" y="848018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028" name="yt_shape_15028"/>
          <p:cNvSpPr txBox="1"/>
          <p:nvPr/>
        </p:nvSpPr>
        <p:spPr>
          <a:xfrm>
            <a:off x="540000" y="1327321"/>
            <a:ext cx="62773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</p:txBody>
      </p:sp>
      <p:pic>
        <p:nvPicPr>
          <p:cNvPr id="15029" name="yt_image_150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2162" y="1958988"/>
            <a:ext cx="2207674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31" name="yt_shape_15031"/>
          <p:cNvSpPr txBox="1"/>
          <p:nvPr/>
        </p:nvSpPr>
        <p:spPr>
          <a:xfrm>
            <a:off x="540119" y="33810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）请用圆规和直尺作出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边上，且与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两边都相切（保留作图痕迹，不写作法和证明）；</a:t>
            </a:r>
          </a:p>
        </p:txBody>
      </p:sp>
      <p:pic>
        <p:nvPicPr>
          <p:cNvPr id="2" name="yt_image_15034">
            <a:extLst>
              <a:ext uri="{FF2B5EF4-FFF2-40B4-BE49-F238E27FC236}">
                <a16:creationId xmlns:a16="http://schemas.microsoft.com/office/drawing/2014/main" id="{5E71C7AB-A652-1D1A-2CE5-99FF5EDE6F6B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2875" y="5159477"/>
            <a:ext cx="2269333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4F691F3-BE27-A81A-2FC9-1ADD530EF87D}"/>
              </a:ext>
            </a:extLst>
          </p:cNvPr>
          <p:cNvSpPr txBox="1"/>
          <p:nvPr/>
        </p:nvSpPr>
        <p:spPr>
          <a:xfrm>
            <a:off x="449989" y="4481004"/>
            <a:ext cx="5423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为所求作的圆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1879</Words>
  <Application>Microsoft Office PowerPoint</Application>
  <PresentationFormat>宽屏</PresentationFormat>
  <Paragraphs>147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2023-05-05T05:33:04Z</dcterms:created>
  <dcterms:modified xsi:type="dcterms:W3CDTF">2023-10-20T07:31:57Z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